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handoutMasterIdLst>
    <p:handoutMasterId r:id="rId48"/>
  </p:handoutMasterIdLst>
  <p:sldIdLst>
    <p:sldId id="265" r:id="rId2"/>
    <p:sldId id="352" r:id="rId3"/>
    <p:sldId id="433" r:id="rId4"/>
    <p:sldId id="435" r:id="rId5"/>
    <p:sldId id="436" r:id="rId6"/>
    <p:sldId id="437" r:id="rId7"/>
    <p:sldId id="438" r:id="rId8"/>
    <p:sldId id="439" r:id="rId9"/>
    <p:sldId id="441" r:id="rId10"/>
    <p:sldId id="440" r:id="rId11"/>
    <p:sldId id="442" r:id="rId12"/>
    <p:sldId id="443" r:id="rId13"/>
    <p:sldId id="444" r:id="rId14"/>
    <p:sldId id="445" r:id="rId15"/>
    <p:sldId id="446" r:id="rId16"/>
    <p:sldId id="447" r:id="rId17"/>
    <p:sldId id="448" r:id="rId18"/>
    <p:sldId id="449" r:id="rId19"/>
    <p:sldId id="450" r:id="rId20"/>
    <p:sldId id="451" r:id="rId21"/>
    <p:sldId id="452" r:id="rId22"/>
    <p:sldId id="453" r:id="rId23"/>
    <p:sldId id="454" r:id="rId24"/>
    <p:sldId id="455" r:id="rId25"/>
    <p:sldId id="456" r:id="rId26"/>
    <p:sldId id="457" r:id="rId27"/>
    <p:sldId id="458" r:id="rId28"/>
    <p:sldId id="459" r:id="rId29"/>
    <p:sldId id="460" r:id="rId30"/>
    <p:sldId id="461" r:id="rId31"/>
    <p:sldId id="462" r:id="rId32"/>
    <p:sldId id="463" r:id="rId33"/>
    <p:sldId id="464" r:id="rId34"/>
    <p:sldId id="465" r:id="rId35"/>
    <p:sldId id="466" r:id="rId36"/>
    <p:sldId id="467" r:id="rId37"/>
    <p:sldId id="468" r:id="rId38"/>
    <p:sldId id="469" r:id="rId39"/>
    <p:sldId id="470" r:id="rId40"/>
    <p:sldId id="471" r:id="rId41"/>
    <p:sldId id="472" r:id="rId42"/>
    <p:sldId id="473" r:id="rId43"/>
    <p:sldId id="474" r:id="rId44"/>
    <p:sldId id="475" r:id="rId45"/>
    <p:sldId id="476" r:id="rId4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39">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7" autoAdjust="0"/>
    <p:restoredTop sz="94886" autoAdjust="0"/>
  </p:normalViewPr>
  <p:slideViewPr>
    <p:cSldViewPr>
      <p:cViewPr varScale="1">
        <p:scale>
          <a:sx n="87" d="100"/>
          <a:sy n="87" d="100"/>
        </p:scale>
        <p:origin x="-198" y="-84"/>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7/24/2019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2T17:38:34.606"/>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699 46,'0'0,"-2"0,-1-3,3 0,-6 0,3 1,-3 2,-3-3,4 3,-4-6,-3 3,1 3,-4 0,-2-3,2 1,-5-4,0 3,2-3,1 3,-5 3,2 0,3 0,-4 0,4 3,-3 0,-1 0,4 0,-1 0,4 0,-4 2,-2-5,3 3,-4 3,4 5,0-2,-1 2,6 0,-5 4,3 2,-1-6,3 6,1-3,-4 3,4 0,-4 6,1-6,8 7,-9-7,9 8,-5-5,2 3,6 0,-3-1,4 4,2 2,0-2,0 2,0 4,0-4,0-5,2 5,4-2,0 2,3-2,2-1,1-5,0 7,2-7,1 0,-1 5,7-5,-4 3,0-1,4-4,5-1,-6 0,6-6,0-3,6 1,-3-3,6-1,-6-5,3 6,6-6,-3 0,1-6,-2 1,1-7,6 7,-3-12,-1 0,-2-9,0 0,-3-8,3 0,-9-8,-3-2,3-1,-2-4,-1 4,-9-3,-5-1,-3-2,-6 6,0-1,-9 4,-2 7,-13-2,-2 5,-9 10,-2-1,-4 9,-3 2,1 7,2 2</inkml:trace>
</inkml:ink>
</file>

<file path=ppt/ink/ink2.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2T17:39:11.820"/>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10 30,'-5'-2,"3"-1,2 0,0-5,-3 5,3-3,0 4,0-1,0 3,0 0,3 0</inkml:trace>
</inkml:ink>
</file>

<file path=ppt/ink/ink3.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2T17:39:10.438"/>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-1-2,'0'0,"0"0,0 0,0 0,0 0,0 0</inkml:trace>
</inkml:ink>
</file>

<file path=ppt/ink/ink4.xml><?xml version="1.0" encoding="utf-8"?>
<inkml:ink xmlns:inkml="http://www.w3.org/2003/InkML">
  <inkml:definitions>
    <inkml:context xml:id="ctx0">
      <inkml:inkSource xml:id="inkSrc0">
        <inkml:traceFormat>
          <inkml:channel name="X" type="integer" max="8699" units="in"/>
          <inkml:channel name="Y" type="integer" max="6699" units="in"/>
        </inkml:traceFormat>
        <inkml:channelProperties>
          <inkml:channelProperty channel="X" name="resolution" value="1054.42419" units="1/in"/>
          <inkml:channelProperty channel="Y" name="resolution" value="1082.57922" units="1/in"/>
        </inkml:channelProperties>
      </inkml:inkSource>
      <inkml:timestamp xml:id="ts0" timeString="2007-10-12T17:39:10.798"/>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18 50,'0'-3,"0"0,0-2,-7-4,7-2,-4 6,-3-1,7 3,0-2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7/24/2019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0" name="Rectangle 2"/>
          <p:cNvSpPr>
            <a:spLocks noGrp="1" noRot="1" noChangeAspect="1" noChangeArrowheads="1" noTextEdit="1"/>
          </p:cNvSpPr>
          <p:nvPr>
            <p:ph type="sldImg"/>
          </p:nvPr>
        </p:nvSpPr>
        <p:spPr/>
      </p:sp>
      <p:sp>
        <p:nvSpPr>
          <p:cNvPr id="1195011"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3046792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529A41-6B1F-44AA-A0E3-09A98B2D0020}" type="slidenum">
              <a:rPr lang="en-US" altLang="en-US"/>
              <a:pPr/>
              <a:t>22</a:t>
            </a:fld>
            <a:endParaRPr lang="en-US" altLang="en-US"/>
          </a:p>
        </p:txBody>
      </p:sp>
      <p:sp>
        <p:nvSpPr>
          <p:cNvPr id="481282" name="Rectangle 2"/>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
        <p:nvSpPr>
          <p:cNvPr id="481283" name="Rectangle 3"/>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110584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5C326C-B45A-45F7-9B0B-0F512C10E2B1}" type="slidenum">
              <a:rPr lang="en-US" altLang="en-US"/>
              <a:pPr/>
              <a:t>7</a:t>
            </a:fld>
            <a:endParaRPr lang="en-US" altLang="en-US"/>
          </a:p>
        </p:txBody>
      </p:sp>
      <p:sp>
        <p:nvSpPr>
          <p:cNvPr id="466946" name="Rectangle 2"/>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
        <p:nvSpPr>
          <p:cNvPr id="466947" name="Rectangle 3"/>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1755294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2CE8A6-333A-4917-8A3A-FD678C0FC243}" type="slidenum">
              <a:rPr lang="en-US" altLang="en-US"/>
              <a:pPr/>
              <a:t>8</a:t>
            </a:fld>
            <a:endParaRPr lang="en-US" altLang="en-US"/>
          </a:p>
        </p:txBody>
      </p:sp>
      <p:sp>
        <p:nvSpPr>
          <p:cNvPr id="460802" name="Rectangle 2"/>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
        <p:nvSpPr>
          <p:cNvPr id="460803" name="Rectangle 3"/>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240173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F81504-7DBD-4256-816E-89D0DA07623D}" type="slidenum">
              <a:rPr lang="en-US" altLang="en-US"/>
              <a:pPr/>
              <a:t>15</a:t>
            </a:fld>
            <a:endParaRPr lang="en-US" altLang="en-US"/>
          </a:p>
        </p:txBody>
      </p:sp>
      <p:sp>
        <p:nvSpPr>
          <p:cNvPr id="468994" name="Rectangle 2"/>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
        <p:nvSpPr>
          <p:cNvPr id="468995" name="Rectangle 3"/>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529848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F78599-0E24-4F7C-A3B3-8DE2F9A9024A}" type="slidenum">
              <a:rPr lang="en-US" altLang="en-US"/>
              <a:pPr/>
              <a:t>17</a:t>
            </a:fld>
            <a:endParaRPr lang="en-US" altLang="en-US"/>
          </a:p>
        </p:txBody>
      </p:sp>
      <p:sp>
        <p:nvSpPr>
          <p:cNvPr id="471042" name="Rectangle 2"/>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
        <p:nvSpPr>
          <p:cNvPr id="471043" name="Rectangle 3"/>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134736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522FA4-14A2-48EB-8871-17684076C316}" type="slidenum">
              <a:rPr lang="en-US" altLang="en-US"/>
              <a:pPr/>
              <a:t>18</a:t>
            </a:fld>
            <a:endParaRPr lang="en-US" altLang="en-US"/>
          </a:p>
        </p:txBody>
      </p:sp>
      <p:sp>
        <p:nvSpPr>
          <p:cNvPr id="473090" name="Rectangle 2"/>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
        <p:nvSpPr>
          <p:cNvPr id="473091" name="Rectangle 3"/>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1807532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CC2276-E50A-4EF4-B2FC-4686E4EDB129}" type="slidenum">
              <a:rPr lang="en-US" altLang="en-US"/>
              <a:pPr/>
              <a:t>19</a:t>
            </a:fld>
            <a:endParaRPr lang="en-US" altLang="en-US"/>
          </a:p>
        </p:txBody>
      </p:sp>
      <p:sp>
        <p:nvSpPr>
          <p:cNvPr id="475138" name="Rectangle 2"/>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
        <p:nvSpPr>
          <p:cNvPr id="475139" name="Rectangle 3"/>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3338715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DD5F5D-6664-4261-93CE-AFDB28D40923}" type="slidenum">
              <a:rPr lang="en-US" altLang="en-US"/>
              <a:pPr/>
              <a:t>20</a:t>
            </a:fld>
            <a:endParaRPr lang="en-US" altLang="en-US"/>
          </a:p>
        </p:txBody>
      </p:sp>
      <p:sp>
        <p:nvSpPr>
          <p:cNvPr id="477186" name="Rectangle 2"/>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
        <p:nvSpPr>
          <p:cNvPr id="477187" name="Rectangle 3"/>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2653750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4A80C4-6694-4965-983C-52870CA0A639}" type="slidenum">
              <a:rPr lang="en-US" altLang="en-US"/>
              <a:pPr/>
              <a:t>21</a:t>
            </a:fld>
            <a:endParaRPr lang="en-US" altLang="en-US"/>
          </a:p>
        </p:txBody>
      </p:sp>
      <p:sp>
        <p:nvSpPr>
          <p:cNvPr id="479234" name="Rectangle 2"/>
          <p:cNvSpPr>
            <a:spLocks noGrp="1" noChangeArrowheads="1"/>
          </p:cNvSpPr>
          <p:nvPr>
            <p:ph type="body" idx="1"/>
          </p:nvPr>
        </p:nvSpPr>
        <p:spPr bwMode="auto">
          <a:xfrm>
            <a:off x="889000" y="4714875"/>
            <a:ext cx="4891088" cy="4467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
        <p:nvSpPr>
          <p:cNvPr id="479235" name="Rectangle 3"/>
          <p:cNvSpPr>
            <a:spLocks noGrp="1" noRot="1" noChangeAspect="1" noChangeArrowheads="1" noTextEdit="1"/>
          </p:cNvSpPr>
          <p:nvPr>
            <p:ph type="sldImg"/>
          </p:nvPr>
        </p:nvSpPr>
        <p:spPr bwMode="auto">
          <a:xfrm>
            <a:off x="39688" y="750888"/>
            <a:ext cx="6591300" cy="3709987"/>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301645917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smtClean="0"/>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smtClean="0">
                <a:latin typeface="Arial" pitchFamily="34" charset="0"/>
                <a:cs typeface="Arial" pitchFamily="34" charset="0"/>
              </a:rPr>
              <a:t>Dr Ganesh </a:t>
            </a:r>
            <a:r>
              <a:rPr lang="en-US" sz="2800" i="0" dirty="0" err="1" smtClean="0">
                <a:latin typeface="Arial" pitchFamily="34" charset="0"/>
                <a:cs typeface="Arial" pitchFamily="34" charset="0"/>
              </a:rPr>
              <a:t>Neelakanta</a:t>
            </a:r>
            <a:r>
              <a:rPr lang="en-US" sz="2800" i="0" dirty="0" smtClean="0">
                <a:latin typeface="Arial" pitchFamily="34" charset="0"/>
                <a:cs typeface="Arial" pitchFamily="34" charset="0"/>
              </a:rPr>
              <a:t> </a:t>
            </a:r>
            <a:r>
              <a:rPr lang="en-US" sz="2800" i="0" dirty="0" err="1" smtClean="0">
                <a:latin typeface="Arial" pitchFamily="34" charset="0"/>
                <a:cs typeface="Arial" pitchFamily="34" charset="0"/>
              </a:rPr>
              <a:t>Iyer</a:t>
            </a:r>
            <a:endParaRPr lang="en-US" sz="2800" i="0" dirty="0" smtClean="0">
              <a:latin typeface="Arial" pitchFamily="34" charset="0"/>
              <a:cs typeface="Arial" pitchFamily="34" charset="0"/>
            </a:endParaRPr>
          </a:p>
          <a:p>
            <a:pPr algn="r">
              <a:spcBef>
                <a:spcPts val="0"/>
              </a:spcBef>
              <a:buSzTx/>
            </a:pPr>
            <a:endParaRPr lang="en-US" sz="2800" i="0" dirty="0" smtClean="0">
              <a:latin typeface="Arial" pitchFamily="34" charset="0"/>
              <a:cs typeface="Arial" pitchFamily="34" charset="0"/>
            </a:endParaRPr>
          </a:p>
          <a:p>
            <a:pPr algn="r">
              <a:spcBef>
                <a:spcPts val="0"/>
              </a:spcBef>
              <a:buSzTx/>
            </a:pPr>
            <a:r>
              <a:rPr lang="en-US" sz="2800" i="0" dirty="0" smtClean="0">
                <a:latin typeface="Arial" pitchFamily="34" charset="0"/>
                <a:cs typeface="Arial" pitchFamily="34" charset="0"/>
              </a:rPr>
              <a:t>ni_amrita@progress.com</a:t>
            </a: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smtClean="0"/>
              <a:t>Dr</a:t>
            </a:r>
            <a:r>
              <a:rPr lang="en-US" dirty="0" smtClean="0"/>
              <a:t> Ganesh </a:t>
            </a:r>
            <a:r>
              <a:rPr lang="en-US" dirty="0" err="1" smtClean="0"/>
              <a:t>Neelakanta</a:t>
            </a:r>
            <a:r>
              <a:rPr lang="en-US" dirty="0" smtClean="0"/>
              <a:t> </a:t>
            </a:r>
            <a:r>
              <a:rPr lang="en-US" dirty="0" err="1" smtClean="0"/>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wmf"/></Relationships>
</file>

<file path=ppt/slides/_rels/slide9.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4.emf"/><Relationship Id="rId7" Type="http://schemas.openxmlformats.org/officeDocument/2006/relationships/image" Target="../media/image16.emf"/><Relationship Id="rId2" Type="http://schemas.openxmlformats.org/officeDocument/2006/relationships/customXml" Target="../ink/ink1.xml"/><Relationship Id="rId1" Type="http://schemas.openxmlformats.org/officeDocument/2006/relationships/slideLayout" Target="../slideLayouts/slideLayout6.xml"/><Relationship Id="rId6" Type="http://schemas.openxmlformats.org/officeDocument/2006/relationships/customXml" Target="../ink/ink3.xml"/><Relationship Id="rId5" Type="http://schemas.openxmlformats.org/officeDocument/2006/relationships/image" Target="../media/image15.emf"/><Relationship Id="rId4" Type="http://schemas.openxmlformats.org/officeDocument/2006/relationships/customXml" Target="../ink/ink2.xml"/><Relationship Id="rId9"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865148" cy="1482442"/>
          </a:xfrm>
        </p:spPr>
        <p:txBody>
          <a:bodyPr>
            <a:normAutofit fontScale="90000"/>
          </a:bodyPr>
          <a:lstStyle/>
          <a:p>
            <a:r>
              <a:rPr lang="en-US" dirty="0" smtClean="0"/>
              <a:t>15CSE301 </a:t>
            </a:r>
            <a:br>
              <a:rPr lang="en-US" dirty="0" smtClean="0"/>
            </a:br>
            <a:r>
              <a:rPr lang="en-US" dirty="0" smtClean="0"/>
              <a:t>Computer Organization and Architecture</a:t>
            </a:r>
            <a:endParaRPr lang="en-US" dirty="0"/>
          </a:p>
        </p:txBody>
      </p:sp>
      <p:sp>
        <p:nvSpPr>
          <p:cNvPr id="7" name="Subtitle 6"/>
          <p:cNvSpPr>
            <a:spLocks noGrp="1"/>
          </p:cNvSpPr>
          <p:nvPr>
            <p:ph type="subTitle" idx="1"/>
          </p:nvPr>
        </p:nvSpPr>
        <p:spPr/>
        <p:txBody>
          <a:bodyPr>
            <a:normAutofit/>
          </a:bodyPr>
          <a:lstStyle/>
          <a:p>
            <a:r>
              <a:rPr lang="en-US" dirty="0" smtClean="0"/>
              <a:t>Multi Cycle </a:t>
            </a:r>
            <a:r>
              <a:rPr lang="en-US" dirty="0" err="1" smtClean="0"/>
              <a:t>Datapath</a:t>
            </a:r>
            <a:endParaRPr lang="en-US" dirty="0" smtClean="0"/>
          </a:p>
        </p:txBody>
      </p:sp>
      <p:sp>
        <p:nvSpPr>
          <p:cNvPr id="8" name="Text Placeholder 7"/>
          <p:cNvSpPr>
            <a:spLocks noGrp="1"/>
          </p:cNvSpPr>
          <p:nvPr>
            <p:ph type="body" sz="quarter" idx="10"/>
          </p:nvPr>
        </p:nvSpPr>
        <p:spPr/>
        <p:txBody>
          <a:bodyPr>
            <a:normAutofit fontScale="92500" lnSpcReduction="10000"/>
          </a:bodyPr>
          <a:lstStyle/>
          <a:p>
            <a:r>
              <a:rPr lang="en-US" dirty="0" err="1" smtClean="0"/>
              <a:t>Dr</a:t>
            </a:r>
            <a:r>
              <a:rPr lang="en-US" dirty="0" smtClean="0"/>
              <a:t> Ganesh </a:t>
            </a:r>
            <a:r>
              <a:rPr lang="en-US" dirty="0" err="1" smtClean="0"/>
              <a:t>Neelakanta</a:t>
            </a:r>
            <a:r>
              <a:rPr lang="en-US" dirty="0" smtClean="0"/>
              <a:t> </a:t>
            </a:r>
            <a:r>
              <a:rPr lang="en-US" dirty="0" err="1" smtClean="0"/>
              <a:t>Iyer</a:t>
            </a:r>
            <a:r>
              <a:rPr lang="en-US" dirty="0"/>
              <a:t>	</a:t>
            </a:r>
            <a:r>
              <a:rPr lang="en-US" dirty="0" smtClean="0"/>
              <a:t>	</a:t>
            </a:r>
            <a:endParaRPr lang="en-US" dirty="0"/>
          </a:p>
        </p:txBody>
      </p:sp>
      <p:sp>
        <p:nvSpPr>
          <p:cNvPr id="10" name="Text Placeholder 9"/>
          <p:cNvSpPr>
            <a:spLocks noGrp="1"/>
          </p:cNvSpPr>
          <p:nvPr>
            <p:ph type="body" sz="quarter" idx="12"/>
          </p:nvPr>
        </p:nvSpPr>
        <p:spPr/>
        <p:txBody>
          <a:bodyPr/>
          <a:lstStyle/>
          <a:p>
            <a:r>
              <a:rPr lang="en-US" dirty="0" smtClean="0"/>
              <a:t>Amrita </a:t>
            </a:r>
            <a:r>
              <a:rPr lang="en-US" dirty="0" err="1" smtClean="0"/>
              <a:t>Vishwa</a:t>
            </a:r>
            <a:r>
              <a:rPr lang="en-US" dirty="0" smtClean="0"/>
              <a:t> </a:t>
            </a:r>
            <a:r>
              <a:rPr lang="en-US" dirty="0" err="1" smtClean="0"/>
              <a:t>Vidyapeetham</a:t>
            </a:r>
            <a:r>
              <a:rPr lang="en-US" dirty="0" smtClean="0"/>
              <a:t>, Coimbatore</a:t>
            </a:r>
            <a:endParaRPr lang="en-US" dirty="0"/>
          </a:p>
        </p:txBody>
      </p:sp>
      <p:sp>
        <p:nvSpPr>
          <p:cNvPr id="9" name="Text Placeholder 8"/>
          <p:cNvSpPr>
            <a:spLocks noGrp="1"/>
          </p:cNvSpPr>
          <p:nvPr>
            <p:ph type="body" sz="quarter" idx="11"/>
          </p:nvPr>
        </p:nvSpPr>
        <p:spPr/>
        <p:txBody>
          <a:bodyPr>
            <a:normAutofit fontScale="85000" lnSpcReduction="10000"/>
          </a:bodyPr>
          <a:lstStyle/>
          <a:p>
            <a:r>
              <a:rPr lang="en-US" dirty="0" smtClean="0"/>
              <a:t>Associate Professor, </a:t>
            </a:r>
            <a:r>
              <a:rPr lang="en-US" dirty="0" err="1" smtClean="0"/>
              <a:t>Dept</a:t>
            </a:r>
            <a:r>
              <a:rPr lang="en-US" dirty="0" smtClean="0"/>
              <a:t> of Computer Science and </a:t>
            </a:r>
            <a:r>
              <a:rPr lang="en-US" dirty="0" err="1" smtClean="0"/>
              <a:t>Engg</a:t>
            </a:r>
            <a:endParaRPr lang="en-US" dirty="0"/>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627812" y="5334000"/>
            <a:ext cx="5486400" cy="1384995"/>
          </a:xfrm>
          <a:prstGeom prst="rect">
            <a:avLst/>
          </a:prstGeom>
        </p:spPr>
        <p:txBody>
          <a:bodyPr wrap="square">
            <a:spAutoFit/>
          </a:bodyPr>
          <a:lstStyle/>
          <a:p>
            <a:r>
              <a:rPr lang="en-IE" sz="2400" b="1" u="sng" dirty="0" smtClean="0">
                <a:solidFill>
                  <a:schemeClr val="bg1"/>
                </a:solidFill>
                <a:latin typeface="FranklinGothic-Heavy"/>
              </a:rPr>
              <a:t>Reference:</a:t>
            </a:r>
          </a:p>
          <a:p>
            <a:r>
              <a:rPr lang="en-IE" sz="2400" b="1" dirty="0" smtClean="0">
                <a:solidFill>
                  <a:schemeClr val="bg1"/>
                </a:solidFill>
                <a:latin typeface="FranklinGothic-Heavy"/>
              </a:rPr>
              <a:t>Chapter 5 – 5.5</a:t>
            </a:r>
          </a:p>
          <a:p>
            <a:r>
              <a:rPr lang="en-IE" dirty="0" smtClean="0">
                <a:solidFill>
                  <a:schemeClr val="bg1"/>
                </a:solidFill>
                <a:latin typeface="FranklinGothic-Heavy"/>
              </a:rPr>
              <a:t>Computer </a:t>
            </a:r>
            <a:r>
              <a:rPr lang="en-IE" dirty="0">
                <a:solidFill>
                  <a:schemeClr val="bg1"/>
                </a:solidFill>
                <a:latin typeface="FranklinGothic-Heavy"/>
              </a:rPr>
              <a:t>Organization and </a:t>
            </a:r>
            <a:r>
              <a:rPr lang="en-IE" dirty="0" smtClean="0">
                <a:solidFill>
                  <a:schemeClr val="bg1"/>
                </a:solidFill>
                <a:latin typeface="FranklinGothic-Heavy"/>
              </a:rPr>
              <a:t>Design, The hardware / software interface,</a:t>
            </a:r>
            <a:r>
              <a:rPr lang="pt-BR" dirty="0" smtClean="0">
                <a:solidFill>
                  <a:schemeClr val="bg1"/>
                </a:solidFill>
                <a:latin typeface="FranklinGothic-Heavy"/>
              </a:rPr>
              <a:t> 3rd Edition </a:t>
            </a:r>
            <a:endParaRPr lang="en-IE" sz="800" dirty="0">
              <a:solidFill>
                <a:schemeClr val="bg1"/>
              </a:solidFill>
            </a:endParaRPr>
          </a:p>
        </p:txBody>
      </p:sp>
    </p:spTree>
    <p:extLst>
      <p:ext uri="{BB962C8B-B14F-4D97-AF65-F5344CB8AC3E}">
        <p14:creationId xmlns:p14="http://schemas.microsoft.com/office/powerpoint/2010/main" val="39644377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a:xfrm>
            <a:off x="2673351" y="685800"/>
            <a:ext cx="7793037" cy="1143000"/>
          </a:xfrm>
        </p:spPr>
        <p:txBody>
          <a:bodyPr/>
          <a:lstStyle/>
          <a:p>
            <a:r>
              <a:rPr lang="en-US" altLang="en-US"/>
              <a:t>Multicycle Datapath</a:t>
            </a:r>
          </a:p>
        </p:txBody>
      </p:sp>
      <p:sp>
        <p:nvSpPr>
          <p:cNvPr id="534533" name="Text Box 5"/>
          <p:cNvSpPr txBox="1">
            <a:spLocks noChangeArrowheads="1"/>
          </p:cNvSpPr>
          <p:nvPr/>
        </p:nvSpPr>
        <p:spPr bwMode="auto">
          <a:xfrm>
            <a:off x="2230437" y="6064251"/>
            <a:ext cx="80533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dirty="0">
                <a:latin typeface="Tahoma" panose="020B0604030504040204" pitchFamily="34" charset="0"/>
              </a:rPr>
              <a:t>Basic </a:t>
            </a:r>
            <a:r>
              <a:rPr lang="en-US" altLang="en-US" sz="1600" b="1" dirty="0" err="1">
                <a:latin typeface="Tahoma" panose="020B0604030504040204" pitchFamily="34" charset="0"/>
              </a:rPr>
              <a:t>multicycle</a:t>
            </a:r>
            <a:r>
              <a:rPr lang="en-US" altLang="en-US" sz="1600" b="1" dirty="0">
                <a:latin typeface="Tahoma" panose="020B0604030504040204" pitchFamily="34" charset="0"/>
              </a:rPr>
              <a:t> MIPS </a:t>
            </a:r>
            <a:r>
              <a:rPr lang="en-US" altLang="en-US" sz="1600" b="1" dirty="0" err="1">
                <a:latin typeface="Tahoma" panose="020B0604030504040204" pitchFamily="34" charset="0"/>
              </a:rPr>
              <a:t>datapath</a:t>
            </a:r>
            <a:r>
              <a:rPr lang="en-US" altLang="en-US" sz="1600" b="1" dirty="0">
                <a:latin typeface="Tahoma" panose="020B0604030504040204" pitchFamily="34" charset="0"/>
              </a:rPr>
              <a:t> handles R-type instructions and load/stores:</a:t>
            </a:r>
          </a:p>
          <a:p>
            <a:r>
              <a:rPr lang="en-US" altLang="en-US" sz="1600" b="1" dirty="0">
                <a:latin typeface="Tahoma" panose="020B0604030504040204" pitchFamily="34" charset="0"/>
              </a:rPr>
              <a:t>new internal register in </a:t>
            </a:r>
            <a:r>
              <a:rPr lang="en-US" altLang="en-US" sz="1600" b="1" dirty="0" smtClean="0">
                <a:solidFill>
                  <a:schemeClr val="hlink"/>
                </a:solidFill>
                <a:latin typeface="Tahoma" panose="020B0604030504040204" pitchFamily="34" charset="0"/>
              </a:rPr>
              <a:t>purple ovals</a:t>
            </a:r>
            <a:r>
              <a:rPr lang="en-US" altLang="en-US" sz="1600" b="1" dirty="0">
                <a:latin typeface="Tahoma" panose="020B0604030504040204" pitchFamily="34" charset="0"/>
              </a:rPr>
              <a:t>, new multiplexors in </a:t>
            </a:r>
            <a:r>
              <a:rPr lang="en-US" altLang="en-US" sz="1600" b="1" dirty="0">
                <a:solidFill>
                  <a:schemeClr val="folHlink"/>
                </a:solidFill>
                <a:latin typeface="Tahoma" panose="020B0604030504040204" pitchFamily="34" charset="0"/>
              </a:rPr>
              <a:t>blue ovals</a:t>
            </a:r>
          </a:p>
        </p:txBody>
      </p:sp>
      <p:grpSp>
        <p:nvGrpSpPr>
          <p:cNvPr id="2" name="Group 1"/>
          <p:cNvGrpSpPr/>
          <p:nvPr/>
        </p:nvGrpSpPr>
        <p:grpSpPr>
          <a:xfrm>
            <a:off x="836612" y="1905001"/>
            <a:ext cx="9601200" cy="3990976"/>
            <a:chOff x="1827212" y="2590801"/>
            <a:chExt cx="8610600" cy="3305175"/>
          </a:xfrm>
        </p:grpSpPr>
        <p:pic>
          <p:nvPicPr>
            <p:cNvPr id="534532" name="Picture 4" descr="F05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2" y="2590801"/>
              <a:ext cx="8610600" cy="3305175"/>
            </a:xfrm>
            <a:prstGeom prst="rect">
              <a:avLst/>
            </a:prstGeom>
            <a:noFill/>
            <a:extLst>
              <a:ext uri="{909E8E84-426E-40DD-AFC4-6F175D3DCCD1}">
                <a14:hiddenFill xmlns:a14="http://schemas.microsoft.com/office/drawing/2010/main">
                  <a:solidFill>
                    <a:srgbClr val="FFFFFF"/>
                  </a:solidFill>
                </a14:hiddenFill>
              </a:ext>
            </a:extLst>
          </p:spPr>
        </p:pic>
        <p:sp>
          <p:nvSpPr>
            <p:cNvPr id="534534" name="Oval 6"/>
            <p:cNvSpPr>
              <a:spLocks noChangeArrowheads="1"/>
            </p:cNvSpPr>
            <p:nvPr/>
          </p:nvSpPr>
          <p:spPr bwMode="auto">
            <a:xfrm>
              <a:off x="4189412" y="2819400"/>
              <a:ext cx="1143000" cy="1676400"/>
            </a:xfrm>
            <a:prstGeom prst="ellipse">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34535" name="Oval 7"/>
            <p:cNvSpPr>
              <a:spLocks noChangeArrowheads="1"/>
            </p:cNvSpPr>
            <p:nvPr/>
          </p:nvSpPr>
          <p:spPr bwMode="auto">
            <a:xfrm>
              <a:off x="4265612" y="4495800"/>
              <a:ext cx="838200" cy="990600"/>
            </a:xfrm>
            <a:prstGeom prst="ellipse">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34536" name="Oval 8"/>
            <p:cNvSpPr>
              <a:spLocks noChangeArrowheads="1"/>
            </p:cNvSpPr>
            <p:nvPr/>
          </p:nvSpPr>
          <p:spPr bwMode="auto">
            <a:xfrm>
              <a:off x="7389812" y="3124200"/>
              <a:ext cx="381000" cy="533400"/>
            </a:xfrm>
            <a:prstGeom prst="ellipse">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34537" name="Oval 9"/>
            <p:cNvSpPr>
              <a:spLocks noChangeArrowheads="1"/>
            </p:cNvSpPr>
            <p:nvPr/>
          </p:nvSpPr>
          <p:spPr bwMode="auto">
            <a:xfrm>
              <a:off x="7389812" y="3657600"/>
              <a:ext cx="381000" cy="457200"/>
            </a:xfrm>
            <a:prstGeom prst="ellipse">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34538" name="Oval 10"/>
            <p:cNvSpPr>
              <a:spLocks noChangeArrowheads="1"/>
            </p:cNvSpPr>
            <p:nvPr/>
          </p:nvSpPr>
          <p:spPr bwMode="auto">
            <a:xfrm>
              <a:off x="9675812" y="3352800"/>
              <a:ext cx="609600" cy="609600"/>
            </a:xfrm>
            <a:prstGeom prst="ellipse">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34539" name="Oval 11"/>
            <p:cNvSpPr>
              <a:spLocks noChangeArrowheads="1"/>
            </p:cNvSpPr>
            <p:nvPr/>
          </p:nvSpPr>
          <p:spPr bwMode="auto">
            <a:xfrm>
              <a:off x="2360612" y="2667000"/>
              <a:ext cx="457200" cy="1143000"/>
            </a:xfrm>
            <a:prstGeom prst="ellipse">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34540" name="Oval 12"/>
            <p:cNvSpPr>
              <a:spLocks noChangeArrowheads="1"/>
            </p:cNvSpPr>
            <p:nvPr/>
          </p:nvSpPr>
          <p:spPr bwMode="auto">
            <a:xfrm>
              <a:off x="8151812" y="2743200"/>
              <a:ext cx="381000" cy="990600"/>
            </a:xfrm>
            <a:prstGeom prst="ellipse">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34541" name="Oval 13"/>
            <p:cNvSpPr>
              <a:spLocks noChangeArrowheads="1"/>
            </p:cNvSpPr>
            <p:nvPr/>
          </p:nvSpPr>
          <p:spPr bwMode="auto">
            <a:xfrm>
              <a:off x="8075612" y="3657600"/>
              <a:ext cx="457200" cy="990600"/>
            </a:xfrm>
            <a:prstGeom prst="ellipse">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Tree>
    <p:extLst>
      <p:ext uri="{BB962C8B-B14F-4D97-AF65-F5344CB8AC3E}">
        <p14:creationId xmlns:p14="http://schemas.microsoft.com/office/powerpoint/2010/main" val="1509886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732867BB-B772-41AA-B63F-8C71C100AE71}" type="slidenum">
              <a:rPr lang="en-US" altLang="en-US"/>
              <a:pPr/>
              <a:t>11</a:t>
            </a:fld>
            <a:endParaRPr lang="en-US" altLang="en-US"/>
          </a:p>
        </p:txBody>
      </p:sp>
      <p:sp>
        <p:nvSpPr>
          <p:cNvPr id="27650" name="Rectangle 2"/>
          <p:cNvSpPr>
            <a:spLocks noGrp="1" noChangeArrowheads="1"/>
          </p:cNvSpPr>
          <p:nvPr>
            <p:ph type="title"/>
          </p:nvPr>
        </p:nvSpPr>
        <p:spPr/>
        <p:txBody>
          <a:bodyPr/>
          <a:lstStyle/>
          <a:p>
            <a:pPr defTabSz="806867"/>
            <a:r>
              <a:rPr lang="en-US" altLang="en-US"/>
              <a:t>Intermediate registers</a:t>
            </a:r>
          </a:p>
        </p:txBody>
      </p:sp>
      <p:sp>
        <p:nvSpPr>
          <p:cNvPr id="27651" name="Rectangle 3"/>
          <p:cNvSpPr>
            <a:spLocks noGrp="1" noChangeArrowheads="1"/>
          </p:cNvSpPr>
          <p:nvPr>
            <p:ph type="body" idx="1"/>
          </p:nvPr>
        </p:nvSpPr>
        <p:spPr/>
        <p:txBody>
          <a:bodyPr>
            <a:normAutofit fontScale="77500" lnSpcReduction="20000"/>
          </a:bodyPr>
          <a:lstStyle/>
          <a:p>
            <a:pPr marL="302575" indent="-302575" defTabSz="806867"/>
            <a:r>
              <a:rPr lang="en-US" altLang="en-US"/>
              <a:t>Sometimes we need the output of a functional unit in a later clock cycle during the execution of one instruction.</a:t>
            </a:r>
          </a:p>
          <a:p>
            <a:pPr marL="655579" lvl="1" indent="-252146" defTabSz="806867"/>
            <a:r>
              <a:rPr lang="en-US" altLang="en-US"/>
              <a:t>The instruction word fetched in stage 1 determines the destination of the register write in stage 5.</a:t>
            </a:r>
          </a:p>
          <a:p>
            <a:pPr marL="655579" lvl="1" indent="-252146" defTabSz="806867"/>
            <a:r>
              <a:rPr lang="en-US" altLang="en-US"/>
              <a:t>The ALU result for an address computation in stage 3 is needed as the memory address for lw or sw in stage 4.</a:t>
            </a:r>
          </a:p>
          <a:p>
            <a:pPr marL="302575" indent="-302575" defTabSz="806867"/>
            <a:r>
              <a:rPr lang="en-US" altLang="en-US"/>
              <a:t>These outputs will have to be stored in intermediate registers for future use. Otherwise they would probably be lost by the next clock cycle.</a:t>
            </a:r>
          </a:p>
          <a:p>
            <a:pPr marL="655579" lvl="1" indent="-252146" defTabSz="806867"/>
            <a:r>
              <a:rPr lang="en-US" altLang="en-US"/>
              <a:t>The instruction read in stage 1 is saved in </a:t>
            </a:r>
            <a:r>
              <a:rPr lang="en-US" altLang="en-US">
                <a:solidFill>
                  <a:srgbClr val="3333FF"/>
                </a:solidFill>
              </a:rPr>
              <a:t>Instruction register</a:t>
            </a:r>
            <a:r>
              <a:rPr lang="en-US" altLang="en-US"/>
              <a:t>.</a:t>
            </a:r>
          </a:p>
          <a:p>
            <a:pPr marL="655579" lvl="1" indent="-252146" defTabSz="806867"/>
            <a:r>
              <a:rPr lang="en-US" altLang="en-US"/>
              <a:t>Register file outputs from stage 2 are saved in registers </a:t>
            </a:r>
            <a:r>
              <a:rPr lang="en-US" altLang="en-US">
                <a:solidFill>
                  <a:srgbClr val="3333FF"/>
                </a:solidFill>
              </a:rPr>
              <a:t>A </a:t>
            </a:r>
            <a:r>
              <a:rPr lang="en-US" altLang="en-US"/>
              <a:t>and </a:t>
            </a:r>
            <a:r>
              <a:rPr lang="en-US" altLang="en-US">
                <a:solidFill>
                  <a:srgbClr val="3333FF"/>
                </a:solidFill>
              </a:rPr>
              <a:t>B</a:t>
            </a:r>
            <a:r>
              <a:rPr lang="en-US" altLang="en-US"/>
              <a:t>.</a:t>
            </a:r>
            <a:endParaRPr lang="en-US" altLang="en-US">
              <a:solidFill>
                <a:srgbClr val="3333FF"/>
              </a:solidFill>
            </a:endParaRPr>
          </a:p>
          <a:p>
            <a:pPr marL="655579" lvl="1" indent="-252146" defTabSz="806867"/>
            <a:r>
              <a:rPr lang="en-US" altLang="en-US"/>
              <a:t>The ALU output will be stored in a register </a:t>
            </a:r>
            <a:r>
              <a:rPr lang="en-US" altLang="en-US">
                <a:solidFill>
                  <a:srgbClr val="3333FF"/>
                </a:solidFill>
              </a:rPr>
              <a:t>ALUOut</a:t>
            </a:r>
            <a:r>
              <a:rPr lang="en-US" altLang="en-US"/>
              <a:t>.</a:t>
            </a:r>
          </a:p>
          <a:p>
            <a:pPr marL="655579" lvl="1" indent="-252146" defTabSz="806867"/>
            <a:r>
              <a:rPr lang="en-US" altLang="en-US"/>
              <a:t>Any data fetched from memory in stage 4 is kept in the </a:t>
            </a:r>
            <a:r>
              <a:rPr lang="en-US" altLang="en-US">
                <a:solidFill>
                  <a:srgbClr val="3333FF"/>
                </a:solidFill>
              </a:rPr>
              <a:t>Memory data register</a:t>
            </a:r>
            <a:r>
              <a:rPr lang="en-US" altLang="en-US"/>
              <a:t>, also called </a:t>
            </a:r>
            <a:r>
              <a:rPr lang="en-US" altLang="en-US">
                <a:solidFill>
                  <a:srgbClr val="3333FF"/>
                </a:solidFill>
              </a:rPr>
              <a:t>MDR</a:t>
            </a:r>
            <a:r>
              <a:rPr lang="en-US" altLang="en-US"/>
              <a:t>.</a:t>
            </a:r>
          </a:p>
        </p:txBody>
      </p:sp>
    </p:spTree>
    <p:extLst>
      <p:ext uri="{BB962C8B-B14F-4D97-AF65-F5344CB8AC3E}">
        <p14:creationId xmlns:p14="http://schemas.microsoft.com/office/powerpoint/2010/main" val="31731174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lide Number Placeholder 4"/>
          <p:cNvSpPr>
            <a:spLocks noGrp="1"/>
          </p:cNvSpPr>
          <p:nvPr>
            <p:ph type="sldNum" sz="quarter" idx="12"/>
          </p:nvPr>
        </p:nvSpPr>
        <p:spPr/>
        <p:txBody>
          <a:bodyPr/>
          <a:lstStyle/>
          <a:p>
            <a:fld id="{5F94D5D3-D5EF-4C8A-BC4F-2C239E10741C}" type="slidenum">
              <a:rPr lang="en-US" altLang="en-US"/>
              <a:pPr/>
              <a:t>12</a:t>
            </a:fld>
            <a:endParaRPr lang="en-US" altLang="en-US"/>
          </a:p>
        </p:txBody>
      </p:sp>
      <p:sp>
        <p:nvSpPr>
          <p:cNvPr id="28674" name="Rectangle 2"/>
          <p:cNvSpPr>
            <a:spLocks noChangeArrowheads="1"/>
          </p:cNvSpPr>
          <p:nvPr/>
        </p:nvSpPr>
        <p:spPr bwMode="auto">
          <a:xfrm>
            <a:off x="9052765" y="3123640"/>
            <a:ext cx="444034" cy="381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nchor="ct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en-US" sz="2382"/>
          </a:p>
        </p:txBody>
      </p:sp>
      <p:sp>
        <p:nvSpPr>
          <p:cNvPr id="28675" name="Rectangle 3"/>
          <p:cNvSpPr>
            <a:spLocks noGrp="1" noChangeArrowheads="1"/>
          </p:cNvSpPr>
          <p:nvPr>
            <p:ph type="title"/>
          </p:nvPr>
        </p:nvSpPr>
        <p:spPr/>
        <p:txBody>
          <a:bodyPr/>
          <a:lstStyle/>
          <a:p>
            <a:pPr defTabSz="806867"/>
            <a:r>
              <a:rPr lang="en-US" altLang="en-US"/>
              <a:t>The final multicycle datapath</a:t>
            </a:r>
          </a:p>
        </p:txBody>
      </p:sp>
      <p:grpSp>
        <p:nvGrpSpPr>
          <p:cNvPr id="28676" name="Group 4"/>
          <p:cNvGrpSpPr>
            <a:grpSpLocks/>
          </p:cNvGrpSpPr>
          <p:nvPr/>
        </p:nvGrpSpPr>
        <p:grpSpPr bwMode="auto">
          <a:xfrm>
            <a:off x="7943383" y="2591362"/>
            <a:ext cx="749394" cy="1381311"/>
            <a:chOff x="3744" y="1776"/>
            <a:chExt cx="486" cy="871"/>
          </a:xfrm>
        </p:grpSpPr>
        <p:grpSp>
          <p:nvGrpSpPr>
            <p:cNvPr id="28677" name="Group 5"/>
            <p:cNvGrpSpPr>
              <a:grpSpLocks/>
            </p:cNvGrpSpPr>
            <p:nvPr/>
          </p:nvGrpSpPr>
          <p:grpSpPr bwMode="auto">
            <a:xfrm>
              <a:off x="3744" y="1776"/>
              <a:ext cx="486" cy="768"/>
              <a:chOff x="3024" y="1920"/>
              <a:chExt cx="486" cy="768"/>
            </a:xfrm>
          </p:grpSpPr>
          <p:grpSp>
            <p:nvGrpSpPr>
              <p:cNvPr id="28678" name="Group 6"/>
              <p:cNvGrpSpPr>
                <a:grpSpLocks/>
              </p:cNvGrpSpPr>
              <p:nvPr/>
            </p:nvGrpSpPr>
            <p:grpSpPr bwMode="auto">
              <a:xfrm>
                <a:off x="3024" y="1920"/>
                <a:ext cx="480" cy="768"/>
                <a:chOff x="3168" y="2736"/>
                <a:chExt cx="480" cy="768"/>
              </a:xfrm>
            </p:grpSpPr>
            <p:sp>
              <p:nvSpPr>
                <p:cNvPr id="28679" name="Line 7"/>
                <p:cNvSpPr>
                  <a:spLocks noChangeShapeType="1"/>
                </p:cNvSpPr>
                <p:nvPr/>
              </p:nvSpPr>
              <p:spPr bwMode="auto">
                <a:xfrm>
                  <a:off x="3168" y="273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28680" name="Line 8"/>
                <p:cNvSpPr>
                  <a:spLocks noChangeShapeType="1"/>
                </p:cNvSpPr>
                <p:nvPr/>
              </p:nvSpPr>
              <p:spPr bwMode="auto">
                <a:xfrm>
                  <a:off x="3168" y="321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28681" name="Line 9"/>
                <p:cNvSpPr>
                  <a:spLocks noChangeShapeType="1"/>
                </p:cNvSpPr>
                <p:nvPr/>
              </p:nvSpPr>
              <p:spPr bwMode="auto">
                <a:xfrm>
                  <a:off x="3168" y="302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28682" name="Line 10"/>
                <p:cNvSpPr>
                  <a:spLocks noChangeShapeType="1"/>
                </p:cNvSpPr>
                <p:nvPr/>
              </p:nvSpPr>
              <p:spPr bwMode="auto">
                <a:xfrm flipV="1">
                  <a:off x="3168" y="3120"/>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28683" name="Line 11"/>
                <p:cNvSpPr>
                  <a:spLocks noChangeShapeType="1"/>
                </p:cNvSpPr>
                <p:nvPr/>
              </p:nvSpPr>
              <p:spPr bwMode="auto">
                <a:xfrm>
                  <a:off x="3168" y="2736"/>
                  <a:ext cx="48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28684" name="Line 12"/>
                <p:cNvSpPr>
                  <a:spLocks noChangeShapeType="1"/>
                </p:cNvSpPr>
                <p:nvPr/>
              </p:nvSpPr>
              <p:spPr bwMode="auto">
                <a:xfrm>
                  <a:off x="3648" y="297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28685" name="Line 13"/>
                <p:cNvSpPr>
                  <a:spLocks noChangeShapeType="1"/>
                </p:cNvSpPr>
                <p:nvPr/>
              </p:nvSpPr>
              <p:spPr bwMode="auto">
                <a:xfrm flipV="1">
                  <a:off x="3168" y="3264"/>
                  <a:ext cx="48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grpSp>
          <p:sp>
            <p:nvSpPr>
              <p:cNvPr id="28686" name="Text Box 14"/>
              <p:cNvSpPr txBox="1">
                <a:spLocks noChangeArrowheads="1"/>
              </p:cNvSpPr>
              <p:nvPr/>
            </p:nvSpPr>
            <p:spPr bwMode="auto">
              <a:xfrm>
                <a:off x="3164" y="2304"/>
                <a:ext cx="346"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Result</a:t>
                </a:r>
              </a:p>
            </p:txBody>
          </p:sp>
          <p:sp>
            <p:nvSpPr>
              <p:cNvPr id="28687" name="Text Box 15"/>
              <p:cNvSpPr txBox="1">
                <a:spLocks noChangeArrowheads="1"/>
              </p:cNvSpPr>
              <p:nvPr/>
            </p:nvSpPr>
            <p:spPr bwMode="auto">
              <a:xfrm>
                <a:off x="3218" y="2160"/>
                <a:ext cx="283"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Zero</a:t>
                </a:r>
              </a:p>
            </p:txBody>
          </p:sp>
          <p:sp>
            <p:nvSpPr>
              <p:cNvPr id="28688" name="Text Box 16"/>
              <p:cNvSpPr txBox="1">
                <a:spLocks noChangeArrowheads="1"/>
              </p:cNvSpPr>
              <p:nvPr/>
            </p:nvSpPr>
            <p:spPr bwMode="auto">
              <a:xfrm>
                <a:off x="3024" y="2064"/>
                <a:ext cx="283"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latin typeface="Arial" panose="020B0604020202020204" pitchFamily="34" charset="0"/>
                  </a:rPr>
                  <a:t>ALU</a:t>
                </a:r>
              </a:p>
            </p:txBody>
          </p:sp>
        </p:grpSp>
        <p:sp>
          <p:nvSpPr>
            <p:cNvPr id="28689" name="Line 17"/>
            <p:cNvSpPr>
              <a:spLocks noChangeShapeType="1"/>
            </p:cNvSpPr>
            <p:nvPr/>
          </p:nvSpPr>
          <p:spPr bwMode="auto">
            <a:xfrm>
              <a:off x="4032" y="2400"/>
              <a:ext cx="0" cy="96"/>
            </a:xfrm>
            <a:prstGeom prst="line">
              <a:avLst/>
            </a:prstGeom>
            <a:noFill/>
            <a:ln w="1905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690" name="Text Box 18"/>
            <p:cNvSpPr txBox="1">
              <a:spLocks noChangeArrowheads="1"/>
            </p:cNvSpPr>
            <p:nvPr/>
          </p:nvSpPr>
          <p:spPr bwMode="auto">
            <a:xfrm>
              <a:off x="3840" y="2496"/>
              <a:ext cx="382"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ALUOp</a:t>
              </a:r>
            </a:p>
          </p:txBody>
        </p:sp>
      </p:grpSp>
      <p:grpSp>
        <p:nvGrpSpPr>
          <p:cNvPr id="28691" name="Group 19"/>
          <p:cNvGrpSpPr>
            <a:grpSpLocks/>
          </p:cNvGrpSpPr>
          <p:nvPr/>
        </p:nvGrpSpPr>
        <p:grpSpPr bwMode="auto">
          <a:xfrm>
            <a:off x="7278033" y="1829361"/>
            <a:ext cx="694055" cy="1294279"/>
            <a:chOff x="3216" y="1248"/>
            <a:chExt cx="451" cy="816"/>
          </a:xfrm>
        </p:grpSpPr>
        <p:grpSp>
          <p:nvGrpSpPr>
            <p:cNvPr id="28692" name="Group 20"/>
            <p:cNvGrpSpPr>
              <a:grpSpLocks/>
            </p:cNvGrpSpPr>
            <p:nvPr/>
          </p:nvGrpSpPr>
          <p:grpSpPr bwMode="auto">
            <a:xfrm>
              <a:off x="3360" y="1488"/>
              <a:ext cx="186" cy="576"/>
              <a:chOff x="3113" y="2304"/>
              <a:chExt cx="186" cy="576"/>
            </a:xfrm>
          </p:grpSpPr>
          <p:sp>
            <p:nvSpPr>
              <p:cNvPr id="28693" name="Text Box 21"/>
              <p:cNvSpPr txBox="1">
                <a:spLocks noChangeArrowheads="1"/>
              </p:cNvSpPr>
              <p:nvPr/>
            </p:nvSpPr>
            <p:spPr bwMode="auto">
              <a:xfrm>
                <a:off x="3113" y="2311"/>
                <a:ext cx="186" cy="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28694" name="AutoShape 22"/>
              <p:cNvSpPr>
                <a:spLocks noChangeArrowheads="1"/>
              </p:cNvSpPr>
              <p:nvPr/>
            </p:nvSpPr>
            <p:spPr bwMode="auto">
              <a:xfrm>
                <a:off x="3120" y="2304"/>
                <a:ext cx="144" cy="576"/>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28695" name="Line 23"/>
            <p:cNvSpPr>
              <a:spLocks noChangeShapeType="1"/>
            </p:cNvSpPr>
            <p:nvPr/>
          </p:nvSpPr>
          <p:spPr bwMode="auto">
            <a:xfrm>
              <a:off x="3443" y="1392"/>
              <a:ext cx="0" cy="96"/>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696" name="Text Box 24"/>
            <p:cNvSpPr txBox="1">
              <a:spLocks noChangeArrowheads="1"/>
            </p:cNvSpPr>
            <p:nvPr/>
          </p:nvSpPr>
          <p:spPr bwMode="auto">
            <a:xfrm>
              <a:off x="3216" y="1248"/>
              <a:ext cx="451"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ALUSrcA</a:t>
              </a:r>
            </a:p>
          </p:txBody>
        </p:sp>
      </p:grpSp>
      <p:grpSp>
        <p:nvGrpSpPr>
          <p:cNvPr id="28697" name="Group 25"/>
          <p:cNvGrpSpPr>
            <a:grpSpLocks/>
          </p:cNvGrpSpPr>
          <p:nvPr/>
        </p:nvGrpSpPr>
        <p:grpSpPr bwMode="auto">
          <a:xfrm>
            <a:off x="7352271" y="3353360"/>
            <a:ext cx="694055" cy="1305671"/>
            <a:chOff x="3600" y="2256"/>
            <a:chExt cx="451" cy="823"/>
          </a:xfrm>
        </p:grpSpPr>
        <p:grpSp>
          <p:nvGrpSpPr>
            <p:cNvPr id="28698" name="Group 26"/>
            <p:cNvGrpSpPr>
              <a:grpSpLocks/>
            </p:cNvGrpSpPr>
            <p:nvPr/>
          </p:nvGrpSpPr>
          <p:grpSpPr bwMode="auto">
            <a:xfrm>
              <a:off x="3686" y="2256"/>
              <a:ext cx="154" cy="576"/>
              <a:chOff x="3686" y="2256"/>
              <a:chExt cx="154" cy="576"/>
            </a:xfrm>
          </p:grpSpPr>
          <p:sp>
            <p:nvSpPr>
              <p:cNvPr id="28699" name="AutoShape 27"/>
              <p:cNvSpPr>
                <a:spLocks noChangeArrowheads="1"/>
              </p:cNvSpPr>
              <p:nvPr/>
            </p:nvSpPr>
            <p:spPr bwMode="auto">
              <a:xfrm>
                <a:off x="3696" y="2256"/>
                <a:ext cx="144" cy="576"/>
              </a:xfrm>
              <a:prstGeom prst="roundRect">
                <a:avLst>
                  <a:gd name="adj" fmla="val 441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00" name="Text Box 28"/>
              <p:cNvSpPr txBox="1">
                <a:spLocks noChangeArrowheads="1"/>
              </p:cNvSpPr>
              <p:nvPr/>
            </p:nvSpPr>
            <p:spPr bwMode="auto">
              <a:xfrm>
                <a:off x="3686" y="2256"/>
                <a:ext cx="116"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30000"/>
                  </a:lnSpc>
                </a:pPr>
                <a:r>
                  <a:rPr lang="en-US" altLang="en-US" sz="971">
                    <a:latin typeface="Arial" panose="020B0604020202020204" pitchFamily="34" charset="0"/>
                  </a:rPr>
                  <a:t>0</a:t>
                </a:r>
              </a:p>
              <a:p>
                <a:pPr>
                  <a:lnSpc>
                    <a:spcPct val="130000"/>
                  </a:lnSpc>
                </a:pPr>
                <a:r>
                  <a:rPr lang="en-US" altLang="en-US" sz="971">
                    <a:latin typeface="Arial" panose="020B0604020202020204" pitchFamily="34" charset="0"/>
                  </a:rPr>
                  <a:t>1</a:t>
                </a:r>
              </a:p>
              <a:p>
                <a:pPr>
                  <a:lnSpc>
                    <a:spcPct val="130000"/>
                  </a:lnSpc>
                </a:pPr>
                <a:r>
                  <a:rPr lang="en-US" altLang="en-US" sz="971">
                    <a:latin typeface="Arial" panose="020B0604020202020204" pitchFamily="34" charset="0"/>
                  </a:rPr>
                  <a:t>2</a:t>
                </a:r>
              </a:p>
              <a:p>
                <a:pPr>
                  <a:lnSpc>
                    <a:spcPct val="130000"/>
                  </a:lnSpc>
                </a:pPr>
                <a:r>
                  <a:rPr lang="en-US" altLang="en-US" sz="971">
                    <a:latin typeface="Arial" panose="020B0604020202020204" pitchFamily="34" charset="0"/>
                  </a:rPr>
                  <a:t>3</a:t>
                </a:r>
              </a:p>
            </p:txBody>
          </p:sp>
        </p:grpSp>
        <p:sp>
          <p:nvSpPr>
            <p:cNvPr id="28701" name="Line 29"/>
            <p:cNvSpPr>
              <a:spLocks noChangeShapeType="1"/>
            </p:cNvSpPr>
            <p:nvPr/>
          </p:nvSpPr>
          <p:spPr bwMode="auto">
            <a:xfrm>
              <a:off x="3778" y="2832"/>
              <a:ext cx="0" cy="96"/>
            </a:xfrm>
            <a:prstGeom prst="line">
              <a:avLst/>
            </a:prstGeom>
            <a:noFill/>
            <a:ln w="1905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02" name="Text Box 30"/>
            <p:cNvSpPr txBox="1">
              <a:spLocks noChangeArrowheads="1"/>
            </p:cNvSpPr>
            <p:nvPr/>
          </p:nvSpPr>
          <p:spPr bwMode="auto">
            <a:xfrm>
              <a:off x="3600" y="2928"/>
              <a:ext cx="451"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ALUSrcB</a:t>
              </a:r>
            </a:p>
          </p:txBody>
        </p:sp>
      </p:grpSp>
      <p:grpSp>
        <p:nvGrpSpPr>
          <p:cNvPr id="28703" name="Group 31"/>
          <p:cNvGrpSpPr>
            <a:grpSpLocks/>
          </p:cNvGrpSpPr>
          <p:nvPr/>
        </p:nvGrpSpPr>
        <p:grpSpPr bwMode="auto">
          <a:xfrm>
            <a:off x="5429064" y="2742640"/>
            <a:ext cx="1190625" cy="1549401"/>
            <a:chOff x="1872" y="1872"/>
            <a:chExt cx="773" cy="976"/>
          </a:xfrm>
        </p:grpSpPr>
        <p:sp>
          <p:nvSpPr>
            <p:cNvPr id="28704" name="Text Box 32"/>
            <p:cNvSpPr txBox="1">
              <a:spLocks noChangeArrowheads="1"/>
            </p:cNvSpPr>
            <p:nvPr/>
          </p:nvSpPr>
          <p:spPr bwMode="auto">
            <a:xfrm>
              <a:off x="1872" y="1872"/>
              <a:ext cx="455"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register 1</a:t>
              </a:r>
            </a:p>
          </p:txBody>
        </p:sp>
        <p:sp>
          <p:nvSpPr>
            <p:cNvPr id="28705" name="Text Box 33"/>
            <p:cNvSpPr txBox="1">
              <a:spLocks noChangeArrowheads="1"/>
            </p:cNvSpPr>
            <p:nvPr/>
          </p:nvSpPr>
          <p:spPr bwMode="auto">
            <a:xfrm>
              <a:off x="1882" y="2123"/>
              <a:ext cx="455"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register 2</a:t>
              </a:r>
            </a:p>
          </p:txBody>
        </p:sp>
        <p:sp>
          <p:nvSpPr>
            <p:cNvPr id="28706" name="Text Box 34"/>
            <p:cNvSpPr txBox="1">
              <a:spLocks noChangeArrowheads="1"/>
            </p:cNvSpPr>
            <p:nvPr/>
          </p:nvSpPr>
          <p:spPr bwMode="auto">
            <a:xfrm>
              <a:off x="1882" y="2363"/>
              <a:ext cx="387"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register</a:t>
              </a:r>
            </a:p>
          </p:txBody>
        </p:sp>
        <p:sp>
          <p:nvSpPr>
            <p:cNvPr id="28707" name="Text Box 35"/>
            <p:cNvSpPr txBox="1">
              <a:spLocks noChangeArrowheads="1"/>
            </p:cNvSpPr>
            <p:nvPr/>
          </p:nvSpPr>
          <p:spPr bwMode="auto">
            <a:xfrm>
              <a:off x="1882" y="2603"/>
              <a:ext cx="30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28708" name="Text Box 36"/>
            <p:cNvSpPr txBox="1">
              <a:spLocks noChangeArrowheads="1"/>
            </p:cNvSpPr>
            <p:nvPr/>
          </p:nvSpPr>
          <p:spPr bwMode="auto">
            <a:xfrm>
              <a:off x="2302" y="2208"/>
              <a:ext cx="343"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 2</a:t>
              </a:r>
            </a:p>
          </p:txBody>
        </p:sp>
        <p:sp>
          <p:nvSpPr>
            <p:cNvPr id="28709" name="Text Box 37"/>
            <p:cNvSpPr txBox="1">
              <a:spLocks noChangeArrowheads="1"/>
            </p:cNvSpPr>
            <p:nvPr/>
          </p:nvSpPr>
          <p:spPr bwMode="auto">
            <a:xfrm>
              <a:off x="2302" y="1872"/>
              <a:ext cx="343"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 1</a:t>
              </a:r>
            </a:p>
          </p:txBody>
        </p:sp>
        <p:sp>
          <p:nvSpPr>
            <p:cNvPr id="28710" name="Text Box 38"/>
            <p:cNvSpPr txBox="1">
              <a:spLocks noChangeArrowheads="1"/>
            </p:cNvSpPr>
            <p:nvPr/>
          </p:nvSpPr>
          <p:spPr bwMode="auto">
            <a:xfrm>
              <a:off x="2160" y="2640"/>
              <a:ext cx="485"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latin typeface="Arial" panose="020B0604020202020204" pitchFamily="34" charset="0"/>
                </a:rPr>
                <a:t>Registers</a:t>
              </a:r>
            </a:p>
          </p:txBody>
        </p:sp>
        <p:sp>
          <p:nvSpPr>
            <p:cNvPr id="28711" name="Rectangle 39"/>
            <p:cNvSpPr>
              <a:spLocks noChangeArrowheads="1"/>
            </p:cNvSpPr>
            <p:nvPr/>
          </p:nvSpPr>
          <p:spPr bwMode="auto">
            <a:xfrm>
              <a:off x="1882" y="1883"/>
              <a:ext cx="758" cy="9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grpSp>
        <p:nvGrpSpPr>
          <p:cNvPr id="28712" name="Group 40"/>
          <p:cNvGrpSpPr>
            <a:grpSpLocks/>
          </p:cNvGrpSpPr>
          <p:nvPr/>
        </p:nvGrpSpPr>
        <p:grpSpPr bwMode="auto">
          <a:xfrm>
            <a:off x="5650379" y="2361640"/>
            <a:ext cx="699526" cy="381000"/>
            <a:chOff x="2016" y="1632"/>
            <a:chExt cx="454" cy="240"/>
          </a:xfrm>
        </p:grpSpPr>
        <p:sp>
          <p:nvSpPr>
            <p:cNvPr id="28713" name="Line 41"/>
            <p:cNvSpPr>
              <a:spLocks noChangeShapeType="1"/>
            </p:cNvSpPr>
            <p:nvPr/>
          </p:nvSpPr>
          <p:spPr bwMode="auto">
            <a:xfrm>
              <a:off x="2256" y="1776"/>
              <a:ext cx="0" cy="96"/>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14" name="Text Box 42"/>
            <p:cNvSpPr txBox="1">
              <a:spLocks noChangeArrowheads="1"/>
            </p:cNvSpPr>
            <p:nvPr/>
          </p:nvSpPr>
          <p:spPr bwMode="auto">
            <a:xfrm>
              <a:off x="2016" y="1632"/>
              <a:ext cx="454"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RegWrite</a:t>
              </a:r>
            </a:p>
          </p:txBody>
        </p:sp>
      </p:grpSp>
      <p:grpSp>
        <p:nvGrpSpPr>
          <p:cNvPr id="28715" name="Group 43"/>
          <p:cNvGrpSpPr>
            <a:grpSpLocks/>
          </p:cNvGrpSpPr>
          <p:nvPr/>
        </p:nvGrpSpPr>
        <p:grpSpPr bwMode="auto">
          <a:xfrm>
            <a:off x="2840505" y="2895321"/>
            <a:ext cx="903474" cy="1151780"/>
            <a:chOff x="384" y="2208"/>
            <a:chExt cx="587" cy="725"/>
          </a:xfrm>
        </p:grpSpPr>
        <p:sp>
          <p:nvSpPr>
            <p:cNvPr id="28716" name="Text Box 44"/>
            <p:cNvSpPr txBox="1">
              <a:spLocks noChangeArrowheads="1"/>
            </p:cNvSpPr>
            <p:nvPr/>
          </p:nvSpPr>
          <p:spPr bwMode="auto">
            <a:xfrm>
              <a:off x="384" y="2208"/>
              <a:ext cx="415"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Address</a:t>
              </a:r>
            </a:p>
          </p:txBody>
        </p:sp>
        <p:sp>
          <p:nvSpPr>
            <p:cNvPr id="28717" name="Text Box 45"/>
            <p:cNvSpPr txBox="1">
              <a:spLocks noChangeArrowheads="1"/>
            </p:cNvSpPr>
            <p:nvPr/>
          </p:nvSpPr>
          <p:spPr bwMode="auto">
            <a:xfrm>
              <a:off x="479" y="2448"/>
              <a:ext cx="427"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Memory</a:t>
              </a:r>
            </a:p>
          </p:txBody>
        </p:sp>
        <p:sp>
          <p:nvSpPr>
            <p:cNvPr id="28718" name="Text Box 46"/>
            <p:cNvSpPr txBox="1">
              <a:spLocks noChangeArrowheads="1"/>
            </p:cNvSpPr>
            <p:nvPr/>
          </p:nvSpPr>
          <p:spPr bwMode="auto">
            <a:xfrm>
              <a:off x="673" y="2688"/>
              <a:ext cx="298"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Mem</a:t>
              </a:r>
            </a:p>
            <a:p>
              <a:pPr algn="r"/>
              <a:r>
                <a:rPr lang="en-US" altLang="en-US" sz="971">
                  <a:latin typeface="Arial" panose="020B0604020202020204" pitchFamily="34" charset="0"/>
                </a:rPr>
                <a:t>Data</a:t>
              </a:r>
            </a:p>
          </p:txBody>
        </p:sp>
        <p:sp>
          <p:nvSpPr>
            <p:cNvPr id="28719" name="Rectangle 47"/>
            <p:cNvSpPr>
              <a:spLocks noChangeArrowheads="1"/>
            </p:cNvSpPr>
            <p:nvPr/>
          </p:nvSpPr>
          <p:spPr bwMode="auto">
            <a:xfrm>
              <a:off x="384" y="2208"/>
              <a:ext cx="576" cy="7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20" name="Text Box 48"/>
            <p:cNvSpPr txBox="1">
              <a:spLocks noChangeArrowheads="1"/>
            </p:cNvSpPr>
            <p:nvPr/>
          </p:nvSpPr>
          <p:spPr bwMode="auto">
            <a:xfrm>
              <a:off x="384" y="2688"/>
              <a:ext cx="30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grpSp>
      <p:grpSp>
        <p:nvGrpSpPr>
          <p:cNvPr id="28721" name="Group 49"/>
          <p:cNvGrpSpPr>
            <a:grpSpLocks/>
          </p:cNvGrpSpPr>
          <p:nvPr/>
        </p:nvGrpSpPr>
        <p:grpSpPr bwMode="auto">
          <a:xfrm>
            <a:off x="5648840" y="4572000"/>
            <a:ext cx="580190" cy="762000"/>
            <a:chOff x="2504" y="2976"/>
            <a:chExt cx="376" cy="480"/>
          </a:xfrm>
        </p:grpSpPr>
        <p:sp>
          <p:nvSpPr>
            <p:cNvPr id="28722" name="Text Box 50"/>
            <p:cNvSpPr txBox="1">
              <a:spLocks noChangeArrowheads="1"/>
            </p:cNvSpPr>
            <p:nvPr/>
          </p:nvSpPr>
          <p:spPr bwMode="auto">
            <a:xfrm>
              <a:off x="2504" y="3072"/>
              <a:ext cx="37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Sign</a:t>
              </a:r>
            </a:p>
            <a:p>
              <a:pPr algn="ctr"/>
              <a:r>
                <a:rPr lang="en-US" altLang="en-US" sz="971" b="1">
                  <a:latin typeface="Arial" panose="020B0604020202020204" pitchFamily="34" charset="0"/>
                </a:rPr>
                <a:t>extend</a:t>
              </a:r>
            </a:p>
          </p:txBody>
        </p:sp>
        <p:sp>
          <p:nvSpPr>
            <p:cNvPr id="28723" name="Oval 51"/>
            <p:cNvSpPr>
              <a:spLocks noChangeArrowheads="1"/>
            </p:cNvSpPr>
            <p:nvPr/>
          </p:nvSpPr>
          <p:spPr bwMode="auto">
            <a:xfrm>
              <a:off x="2544" y="2976"/>
              <a:ext cx="288" cy="48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grpSp>
        <p:nvGrpSpPr>
          <p:cNvPr id="28724" name="Group 52"/>
          <p:cNvGrpSpPr>
            <a:grpSpLocks/>
          </p:cNvGrpSpPr>
          <p:nvPr/>
        </p:nvGrpSpPr>
        <p:grpSpPr bwMode="auto">
          <a:xfrm>
            <a:off x="6464202" y="4572000"/>
            <a:ext cx="473862" cy="762000"/>
            <a:chOff x="3120" y="864"/>
            <a:chExt cx="308" cy="480"/>
          </a:xfrm>
        </p:grpSpPr>
        <p:sp>
          <p:nvSpPr>
            <p:cNvPr id="28725" name="Text Box 53"/>
            <p:cNvSpPr txBox="1">
              <a:spLocks noChangeArrowheads="1"/>
            </p:cNvSpPr>
            <p:nvPr/>
          </p:nvSpPr>
          <p:spPr bwMode="auto">
            <a:xfrm>
              <a:off x="3120" y="980"/>
              <a:ext cx="308"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Shift</a:t>
              </a:r>
            </a:p>
            <a:p>
              <a:pPr algn="ctr"/>
              <a:r>
                <a:rPr lang="en-US" altLang="en-US" sz="971" b="1">
                  <a:latin typeface="Arial" panose="020B0604020202020204" pitchFamily="34" charset="0"/>
                </a:rPr>
                <a:t>left 2</a:t>
              </a:r>
            </a:p>
          </p:txBody>
        </p:sp>
        <p:sp>
          <p:nvSpPr>
            <p:cNvPr id="28726" name="Oval 54"/>
            <p:cNvSpPr>
              <a:spLocks noChangeArrowheads="1"/>
            </p:cNvSpPr>
            <p:nvPr/>
          </p:nvSpPr>
          <p:spPr bwMode="auto">
            <a:xfrm>
              <a:off x="3120" y="864"/>
              <a:ext cx="288" cy="48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grpSp>
        <p:nvGrpSpPr>
          <p:cNvPr id="28727" name="Group 55"/>
          <p:cNvGrpSpPr>
            <a:grpSpLocks/>
          </p:cNvGrpSpPr>
          <p:nvPr/>
        </p:nvGrpSpPr>
        <p:grpSpPr bwMode="auto">
          <a:xfrm>
            <a:off x="9643873" y="2591361"/>
            <a:ext cx="748692" cy="1228630"/>
            <a:chOff x="3840" y="336"/>
            <a:chExt cx="486" cy="775"/>
          </a:xfrm>
        </p:grpSpPr>
        <p:grpSp>
          <p:nvGrpSpPr>
            <p:cNvPr id="28728" name="Group 56"/>
            <p:cNvGrpSpPr>
              <a:grpSpLocks/>
            </p:cNvGrpSpPr>
            <p:nvPr/>
          </p:nvGrpSpPr>
          <p:grpSpPr bwMode="auto">
            <a:xfrm>
              <a:off x="3984" y="336"/>
              <a:ext cx="185" cy="576"/>
              <a:chOff x="3113" y="2304"/>
              <a:chExt cx="185" cy="576"/>
            </a:xfrm>
          </p:grpSpPr>
          <p:sp>
            <p:nvSpPr>
              <p:cNvPr id="28729" name="Text Box 57"/>
              <p:cNvSpPr txBox="1">
                <a:spLocks noChangeArrowheads="1"/>
              </p:cNvSpPr>
              <p:nvPr/>
            </p:nvSpPr>
            <p:spPr bwMode="auto">
              <a:xfrm>
                <a:off x="3113" y="2311"/>
                <a:ext cx="185" cy="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28730" name="AutoShape 58"/>
              <p:cNvSpPr>
                <a:spLocks noChangeArrowheads="1"/>
              </p:cNvSpPr>
              <p:nvPr/>
            </p:nvSpPr>
            <p:spPr bwMode="auto">
              <a:xfrm>
                <a:off x="3120" y="2304"/>
                <a:ext cx="144" cy="576"/>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28731" name="Line 59"/>
            <p:cNvSpPr>
              <a:spLocks noChangeShapeType="1"/>
            </p:cNvSpPr>
            <p:nvPr/>
          </p:nvSpPr>
          <p:spPr bwMode="auto">
            <a:xfrm>
              <a:off x="4066" y="905"/>
              <a:ext cx="0" cy="96"/>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32" name="Text Box 60"/>
            <p:cNvSpPr txBox="1">
              <a:spLocks noChangeArrowheads="1"/>
            </p:cNvSpPr>
            <p:nvPr/>
          </p:nvSpPr>
          <p:spPr bwMode="auto">
            <a:xfrm>
              <a:off x="3840" y="960"/>
              <a:ext cx="486"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PCSource</a:t>
              </a:r>
            </a:p>
          </p:txBody>
        </p:sp>
      </p:grpSp>
      <p:grpSp>
        <p:nvGrpSpPr>
          <p:cNvPr id="28733" name="Group 61"/>
          <p:cNvGrpSpPr>
            <a:grpSpLocks/>
          </p:cNvGrpSpPr>
          <p:nvPr/>
        </p:nvGrpSpPr>
        <p:grpSpPr bwMode="auto">
          <a:xfrm>
            <a:off x="2026677" y="1752320"/>
            <a:ext cx="354813" cy="381000"/>
            <a:chOff x="192" y="1248"/>
            <a:chExt cx="230" cy="240"/>
          </a:xfrm>
        </p:grpSpPr>
        <p:sp>
          <p:nvSpPr>
            <p:cNvPr id="28734" name="Text Box 62"/>
            <p:cNvSpPr txBox="1">
              <a:spLocks noChangeArrowheads="1"/>
            </p:cNvSpPr>
            <p:nvPr/>
          </p:nvSpPr>
          <p:spPr bwMode="auto">
            <a:xfrm>
              <a:off x="192" y="1296"/>
              <a:ext cx="230"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PC</a:t>
              </a:r>
            </a:p>
          </p:txBody>
        </p:sp>
        <p:sp>
          <p:nvSpPr>
            <p:cNvPr id="28735" name="Rectangle 63"/>
            <p:cNvSpPr>
              <a:spLocks noChangeArrowheads="1"/>
            </p:cNvSpPr>
            <p:nvPr/>
          </p:nvSpPr>
          <p:spPr bwMode="auto">
            <a:xfrm>
              <a:off x="192" y="1248"/>
              <a:ext cx="192"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grpSp>
        <p:nvGrpSpPr>
          <p:cNvPr id="28736" name="Group 64"/>
          <p:cNvGrpSpPr>
            <a:grpSpLocks/>
          </p:cNvGrpSpPr>
          <p:nvPr/>
        </p:nvGrpSpPr>
        <p:grpSpPr bwMode="auto">
          <a:xfrm>
            <a:off x="6834002" y="2742640"/>
            <a:ext cx="265020" cy="381000"/>
            <a:chOff x="3360" y="1728"/>
            <a:chExt cx="172" cy="240"/>
          </a:xfrm>
        </p:grpSpPr>
        <p:sp>
          <p:nvSpPr>
            <p:cNvPr id="28737" name="Text Box 65"/>
            <p:cNvSpPr txBox="1">
              <a:spLocks noChangeArrowheads="1"/>
            </p:cNvSpPr>
            <p:nvPr/>
          </p:nvSpPr>
          <p:spPr bwMode="auto">
            <a:xfrm>
              <a:off x="3360" y="1776"/>
              <a:ext cx="172"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00"/>
                  </a:solidFill>
                  <a:latin typeface="Arial" panose="020B0604020202020204" pitchFamily="34" charset="0"/>
                </a:rPr>
                <a:t>A</a:t>
              </a:r>
            </a:p>
          </p:txBody>
        </p:sp>
        <p:sp>
          <p:nvSpPr>
            <p:cNvPr id="28738" name="Rectangle 66"/>
            <p:cNvSpPr>
              <a:spLocks noChangeArrowheads="1"/>
            </p:cNvSpPr>
            <p:nvPr/>
          </p:nvSpPr>
          <p:spPr bwMode="auto">
            <a:xfrm>
              <a:off x="3374" y="1728"/>
              <a:ext cx="144" cy="24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28739" name="Line 67"/>
          <p:cNvSpPr>
            <a:spLocks noChangeShapeType="1"/>
          </p:cNvSpPr>
          <p:nvPr/>
        </p:nvSpPr>
        <p:spPr bwMode="auto">
          <a:xfrm>
            <a:off x="9496799" y="3353360"/>
            <a:ext cx="36979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40" name="Line 68"/>
          <p:cNvSpPr>
            <a:spLocks noChangeShapeType="1"/>
          </p:cNvSpPr>
          <p:nvPr/>
        </p:nvSpPr>
        <p:spPr bwMode="auto">
          <a:xfrm>
            <a:off x="8831449" y="3353360"/>
            <a:ext cx="2213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41" name="Line 69"/>
          <p:cNvSpPr>
            <a:spLocks noChangeShapeType="1"/>
          </p:cNvSpPr>
          <p:nvPr/>
        </p:nvSpPr>
        <p:spPr bwMode="auto">
          <a:xfrm>
            <a:off x="8682971" y="3353360"/>
            <a:ext cx="14847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42" name="Line 70"/>
          <p:cNvSpPr>
            <a:spLocks noChangeShapeType="1"/>
          </p:cNvSpPr>
          <p:nvPr/>
        </p:nvSpPr>
        <p:spPr bwMode="auto">
          <a:xfrm>
            <a:off x="8831449" y="2742640"/>
            <a:ext cx="0" cy="61072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43" name="Line 71"/>
          <p:cNvSpPr>
            <a:spLocks noChangeShapeType="1"/>
          </p:cNvSpPr>
          <p:nvPr/>
        </p:nvSpPr>
        <p:spPr bwMode="auto">
          <a:xfrm>
            <a:off x="8831449" y="2742640"/>
            <a:ext cx="103514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44" name="Line 72"/>
          <p:cNvSpPr>
            <a:spLocks noChangeShapeType="1"/>
          </p:cNvSpPr>
          <p:nvPr/>
        </p:nvSpPr>
        <p:spPr bwMode="auto">
          <a:xfrm>
            <a:off x="9643875" y="3353360"/>
            <a:ext cx="0" cy="2286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45" name="Line 73"/>
          <p:cNvSpPr>
            <a:spLocks noChangeShapeType="1"/>
          </p:cNvSpPr>
          <p:nvPr/>
        </p:nvSpPr>
        <p:spPr bwMode="auto">
          <a:xfrm>
            <a:off x="7722067" y="2819681"/>
            <a:ext cx="2213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46" name="Line 74"/>
          <p:cNvSpPr>
            <a:spLocks noChangeShapeType="1"/>
          </p:cNvSpPr>
          <p:nvPr/>
        </p:nvSpPr>
        <p:spPr bwMode="auto">
          <a:xfrm>
            <a:off x="7722067" y="3581681"/>
            <a:ext cx="2213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47" name="Text Box 75"/>
          <p:cNvSpPr txBox="1">
            <a:spLocks noChangeArrowheads="1"/>
          </p:cNvSpPr>
          <p:nvPr/>
        </p:nvSpPr>
        <p:spPr bwMode="auto">
          <a:xfrm>
            <a:off x="6837057" y="3581681"/>
            <a:ext cx="250477"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4</a:t>
            </a:r>
          </a:p>
        </p:txBody>
      </p:sp>
      <p:sp>
        <p:nvSpPr>
          <p:cNvPr id="28748" name="Line 76"/>
          <p:cNvSpPr>
            <a:spLocks noChangeShapeType="1"/>
          </p:cNvSpPr>
          <p:nvPr/>
        </p:nvSpPr>
        <p:spPr bwMode="auto">
          <a:xfrm>
            <a:off x="7074927" y="3504640"/>
            <a:ext cx="42442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49" name="Line 77"/>
          <p:cNvSpPr>
            <a:spLocks noChangeShapeType="1"/>
          </p:cNvSpPr>
          <p:nvPr/>
        </p:nvSpPr>
        <p:spPr bwMode="auto">
          <a:xfrm>
            <a:off x="7055316" y="3734360"/>
            <a:ext cx="44403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50" name="Line 78"/>
          <p:cNvSpPr>
            <a:spLocks noChangeShapeType="1"/>
          </p:cNvSpPr>
          <p:nvPr/>
        </p:nvSpPr>
        <p:spPr bwMode="auto">
          <a:xfrm>
            <a:off x="6612685" y="2972360"/>
            <a:ext cx="2213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51" name="Line 79"/>
          <p:cNvSpPr>
            <a:spLocks noChangeShapeType="1"/>
          </p:cNvSpPr>
          <p:nvPr/>
        </p:nvSpPr>
        <p:spPr bwMode="auto">
          <a:xfrm>
            <a:off x="6612685" y="3504640"/>
            <a:ext cx="2213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52" name="Line 80"/>
          <p:cNvSpPr>
            <a:spLocks noChangeShapeType="1"/>
          </p:cNvSpPr>
          <p:nvPr/>
        </p:nvSpPr>
        <p:spPr bwMode="auto">
          <a:xfrm>
            <a:off x="7074927" y="2966757"/>
            <a:ext cx="424423" cy="560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53" name="Line 81"/>
          <p:cNvSpPr>
            <a:spLocks noChangeShapeType="1"/>
          </p:cNvSpPr>
          <p:nvPr/>
        </p:nvSpPr>
        <p:spPr bwMode="auto">
          <a:xfrm>
            <a:off x="7055316" y="4115360"/>
            <a:ext cx="44403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54" name="Line 82"/>
          <p:cNvSpPr>
            <a:spLocks noChangeShapeType="1"/>
          </p:cNvSpPr>
          <p:nvPr/>
        </p:nvSpPr>
        <p:spPr bwMode="auto">
          <a:xfrm>
            <a:off x="6759762" y="3885640"/>
            <a:ext cx="73958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55" name="Line 83"/>
          <p:cNvSpPr>
            <a:spLocks noChangeShapeType="1"/>
          </p:cNvSpPr>
          <p:nvPr/>
        </p:nvSpPr>
        <p:spPr bwMode="auto">
          <a:xfrm>
            <a:off x="6908240" y="4953000"/>
            <a:ext cx="14707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56" name="Line 84"/>
          <p:cNvSpPr>
            <a:spLocks noChangeShapeType="1"/>
          </p:cNvSpPr>
          <p:nvPr/>
        </p:nvSpPr>
        <p:spPr bwMode="auto">
          <a:xfrm>
            <a:off x="7055316" y="4115361"/>
            <a:ext cx="0" cy="8376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57" name="Line 85"/>
          <p:cNvSpPr>
            <a:spLocks noChangeShapeType="1"/>
          </p:cNvSpPr>
          <p:nvPr/>
        </p:nvSpPr>
        <p:spPr bwMode="auto">
          <a:xfrm>
            <a:off x="6759762" y="3885640"/>
            <a:ext cx="0" cy="5336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58" name="Line 86"/>
          <p:cNvSpPr>
            <a:spLocks noChangeShapeType="1"/>
          </p:cNvSpPr>
          <p:nvPr/>
        </p:nvSpPr>
        <p:spPr bwMode="auto">
          <a:xfrm>
            <a:off x="6168651" y="4953000"/>
            <a:ext cx="29555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59" name="Line 87"/>
          <p:cNvSpPr>
            <a:spLocks noChangeShapeType="1"/>
          </p:cNvSpPr>
          <p:nvPr/>
        </p:nvSpPr>
        <p:spPr bwMode="auto">
          <a:xfrm>
            <a:off x="6242890" y="4419320"/>
            <a:ext cx="5168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60" name="Line 88"/>
          <p:cNvSpPr>
            <a:spLocks noChangeShapeType="1"/>
          </p:cNvSpPr>
          <p:nvPr/>
        </p:nvSpPr>
        <p:spPr bwMode="auto">
          <a:xfrm>
            <a:off x="6242890" y="4419321"/>
            <a:ext cx="0" cy="5336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61" name="Line 89"/>
          <p:cNvSpPr>
            <a:spLocks noChangeShapeType="1"/>
          </p:cNvSpPr>
          <p:nvPr/>
        </p:nvSpPr>
        <p:spPr bwMode="auto">
          <a:xfrm>
            <a:off x="4689475" y="3276320"/>
            <a:ext cx="7395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62" name="Line 90"/>
          <p:cNvSpPr>
            <a:spLocks noChangeShapeType="1"/>
          </p:cNvSpPr>
          <p:nvPr/>
        </p:nvSpPr>
        <p:spPr bwMode="auto">
          <a:xfrm>
            <a:off x="4615235" y="2895320"/>
            <a:ext cx="8138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63" name="Line 91"/>
          <p:cNvSpPr>
            <a:spLocks noChangeShapeType="1"/>
          </p:cNvSpPr>
          <p:nvPr/>
        </p:nvSpPr>
        <p:spPr bwMode="auto">
          <a:xfrm>
            <a:off x="5206346" y="4115360"/>
            <a:ext cx="2227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64" name="Line 92"/>
          <p:cNvSpPr>
            <a:spLocks noChangeShapeType="1"/>
          </p:cNvSpPr>
          <p:nvPr/>
        </p:nvSpPr>
        <p:spPr bwMode="auto">
          <a:xfrm>
            <a:off x="5059269" y="4877360"/>
            <a:ext cx="14707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65" name="Line 93"/>
          <p:cNvSpPr>
            <a:spLocks noChangeShapeType="1"/>
          </p:cNvSpPr>
          <p:nvPr/>
        </p:nvSpPr>
        <p:spPr bwMode="auto">
          <a:xfrm>
            <a:off x="5206346" y="4115360"/>
            <a:ext cx="0" cy="76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66" name="Line 94"/>
          <p:cNvSpPr>
            <a:spLocks noChangeShapeType="1"/>
          </p:cNvSpPr>
          <p:nvPr/>
        </p:nvSpPr>
        <p:spPr bwMode="auto">
          <a:xfrm>
            <a:off x="5133508" y="3734360"/>
            <a:ext cx="29555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nvGrpSpPr>
          <p:cNvPr id="28767" name="Group 95"/>
          <p:cNvGrpSpPr>
            <a:grpSpLocks/>
          </p:cNvGrpSpPr>
          <p:nvPr/>
        </p:nvGrpSpPr>
        <p:grpSpPr bwMode="auto">
          <a:xfrm>
            <a:off x="3796781" y="3581682"/>
            <a:ext cx="757246" cy="1227231"/>
            <a:chOff x="1389" y="2256"/>
            <a:chExt cx="491" cy="773"/>
          </a:xfrm>
        </p:grpSpPr>
        <p:sp>
          <p:nvSpPr>
            <p:cNvPr id="28768" name="Text Box 96"/>
            <p:cNvSpPr txBox="1">
              <a:spLocks noChangeArrowheads="1"/>
            </p:cNvSpPr>
            <p:nvPr/>
          </p:nvSpPr>
          <p:spPr bwMode="auto">
            <a:xfrm>
              <a:off x="1483" y="2256"/>
              <a:ext cx="369" cy="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solidFill>
                    <a:srgbClr val="FF0000"/>
                  </a:solidFill>
                  <a:latin typeface="Arial" panose="020B0604020202020204" pitchFamily="34" charset="0"/>
                </a:rPr>
                <a:t>[31-26]</a:t>
              </a:r>
            </a:p>
            <a:p>
              <a:pPr algn="r"/>
              <a:r>
                <a:rPr lang="en-US" altLang="en-US" sz="971">
                  <a:solidFill>
                    <a:srgbClr val="FF0000"/>
                  </a:solidFill>
                  <a:latin typeface="Arial" panose="020B0604020202020204" pitchFamily="34" charset="0"/>
                </a:rPr>
                <a:t>[25-21]</a:t>
              </a:r>
            </a:p>
            <a:p>
              <a:pPr algn="r"/>
              <a:r>
                <a:rPr lang="en-US" altLang="en-US" sz="971">
                  <a:solidFill>
                    <a:srgbClr val="FF0000"/>
                  </a:solidFill>
                  <a:latin typeface="Arial" panose="020B0604020202020204" pitchFamily="34" charset="0"/>
                </a:rPr>
                <a:t>[20-16]</a:t>
              </a:r>
            </a:p>
            <a:p>
              <a:pPr algn="r"/>
              <a:r>
                <a:rPr lang="en-US" altLang="en-US" sz="971">
                  <a:solidFill>
                    <a:srgbClr val="FF0000"/>
                  </a:solidFill>
                  <a:latin typeface="Arial" panose="020B0604020202020204" pitchFamily="34" charset="0"/>
                </a:rPr>
                <a:t>[15-11]</a:t>
              </a:r>
            </a:p>
            <a:p>
              <a:pPr algn="r"/>
              <a:r>
                <a:rPr lang="en-US" altLang="en-US" sz="971">
                  <a:solidFill>
                    <a:srgbClr val="FF0000"/>
                  </a:solidFill>
                  <a:latin typeface="Arial" panose="020B0604020202020204" pitchFamily="34" charset="0"/>
                </a:rPr>
                <a:t>[15-0]</a:t>
              </a:r>
            </a:p>
          </p:txBody>
        </p:sp>
        <p:sp>
          <p:nvSpPr>
            <p:cNvPr id="28769" name="Text Box 97"/>
            <p:cNvSpPr txBox="1">
              <a:spLocks noChangeArrowheads="1"/>
            </p:cNvSpPr>
            <p:nvPr/>
          </p:nvSpPr>
          <p:spPr bwMode="auto">
            <a:xfrm>
              <a:off x="1389" y="2784"/>
              <a:ext cx="49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a:solidFill>
                    <a:srgbClr val="FF0000"/>
                  </a:solidFill>
                  <a:latin typeface="Arial" panose="020B0604020202020204" pitchFamily="34" charset="0"/>
                </a:rPr>
                <a:t>Instruction</a:t>
              </a:r>
            </a:p>
            <a:p>
              <a:pPr algn="ctr"/>
              <a:r>
                <a:rPr lang="en-US" altLang="en-US" sz="971">
                  <a:solidFill>
                    <a:srgbClr val="FF0000"/>
                  </a:solidFill>
                  <a:latin typeface="Arial" panose="020B0604020202020204" pitchFamily="34" charset="0"/>
                </a:rPr>
                <a:t>register</a:t>
              </a:r>
            </a:p>
          </p:txBody>
        </p:sp>
        <p:sp>
          <p:nvSpPr>
            <p:cNvPr id="28770" name="Rectangle 98"/>
            <p:cNvSpPr>
              <a:spLocks noChangeArrowheads="1"/>
            </p:cNvSpPr>
            <p:nvPr/>
          </p:nvSpPr>
          <p:spPr bwMode="auto">
            <a:xfrm>
              <a:off x="1440" y="2256"/>
              <a:ext cx="384" cy="76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grpSp>
        <p:nvGrpSpPr>
          <p:cNvPr id="28771" name="Group 99"/>
          <p:cNvGrpSpPr>
            <a:grpSpLocks/>
          </p:cNvGrpSpPr>
          <p:nvPr/>
        </p:nvGrpSpPr>
        <p:grpSpPr bwMode="auto">
          <a:xfrm>
            <a:off x="3872564" y="4877361"/>
            <a:ext cx="632441" cy="538257"/>
            <a:chOff x="1438" y="3072"/>
            <a:chExt cx="410" cy="339"/>
          </a:xfrm>
        </p:grpSpPr>
        <p:sp>
          <p:nvSpPr>
            <p:cNvPr id="28772" name="Text Box 100"/>
            <p:cNvSpPr txBox="1">
              <a:spLocks noChangeArrowheads="1"/>
            </p:cNvSpPr>
            <p:nvPr/>
          </p:nvSpPr>
          <p:spPr bwMode="auto">
            <a:xfrm>
              <a:off x="1438" y="3072"/>
              <a:ext cx="410"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a:solidFill>
                    <a:srgbClr val="FF0000"/>
                  </a:solidFill>
                  <a:latin typeface="Arial" panose="020B0604020202020204" pitchFamily="34" charset="0"/>
                </a:rPr>
                <a:t>Memory</a:t>
              </a:r>
            </a:p>
            <a:p>
              <a:pPr algn="ctr"/>
              <a:r>
                <a:rPr lang="en-US" altLang="en-US" sz="971">
                  <a:solidFill>
                    <a:srgbClr val="FF0000"/>
                  </a:solidFill>
                  <a:latin typeface="Arial" panose="020B0604020202020204" pitchFamily="34" charset="0"/>
                </a:rPr>
                <a:t>data</a:t>
              </a:r>
            </a:p>
            <a:p>
              <a:pPr algn="ctr"/>
              <a:r>
                <a:rPr lang="en-US" altLang="en-US" sz="971">
                  <a:solidFill>
                    <a:srgbClr val="FF0000"/>
                  </a:solidFill>
                  <a:latin typeface="Arial" panose="020B0604020202020204" pitchFamily="34" charset="0"/>
                </a:rPr>
                <a:t>register</a:t>
              </a:r>
            </a:p>
          </p:txBody>
        </p:sp>
        <p:sp>
          <p:nvSpPr>
            <p:cNvPr id="28773" name="Rectangle 101"/>
            <p:cNvSpPr>
              <a:spLocks noChangeArrowheads="1"/>
            </p:cNvSpPr>
            <p:nvPr/>
          </p:nvSpPr>
          <p:spPr bwMode="auto">
            <a:xfrm>
              <a:off x="1440" y="3072"/>
              <a:ext cx="384" cy="33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28774" name="Line 102"/>
          <p:cNvSpPr>
            <a:spLocks noChangeShapeType="1"/>
          </p:cNvSpPr>
          <p:nvPr/>
        </p:nvSpPr>
        <p:spPr bwMode="auto">
          <a:xfrm>
            <a:off x="4466758" y="5181320"/>
            <a:ext cx="36979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75" name="Line 103"/>
          <p:cNvSpPr>
            <a:spLocks noChangeShapeType="1"/>
          </p:cNvSpPr>
          <p:nvPr/>
        </p:nvSpPr>
        <p:spPr bwMode="auto">
          <a:xfrm>
            <a:off x="4615236" y="5639360"/>
            <a:ext cx="502864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76" name="Line 104"/>
          <p:cNvSpPr>
            <a:spLocks noChangeShapeType="1"/>
          </p:cNvSpPr>
          <p:nvPr/>
        </p:nvSpPr>
        <p:spPr bwMode="auto">
          <a:xfrm>
            <a:off x="4615236" y="4572000"/>
            <a:ext cx="2213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77" name="Line 105"/>
          <p:cNvSpPr>
            <a:spLocks noChangeShapeType="1"/>
          </p:cNvSpPr>
          <p:nvPr/>
        </p:nvSpPr>
        <p:spPr bwMode="auto">
          <a:xfrm>
            <a:off x="4615236" y="4572001"/>
            <a:ext cx="0" cy="106736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78" name="Line 106"/>
          <p:cNvSpPr>
            <a:spLocks noChangeShapeType="1"/>
          </p:cNvSpPr>
          <p:nvPr/>
        </p:nvSpPr>
        <p:spPr bwMode="auto">
          <a:xfrm>
            <a:off x="4466757" y="4191000"/>
            <a:ext cx="44403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79" name="Line 107"/>
          <p:cNvSpPr>
            <a:spLocks noChangeShapeType="1"/>
          </p:cNvSpPr>
          <p:nvPr/>
        </p:nvSpPr>
        <p:spPr bwMode="auto">
          <a:xfrm>
            <a:off x="5429063" y="4953000"/>
            <a:ext cx="29555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80" name="Line 108"/>
          <p:cNvSpPr>
            <a:spLocks noChangeShapeType="1"/>
          </p:cNvSpPr>
          <p:nvPr/>
        </p:nvSpPr>
        <p:spPr bwMode="auto">
          <a:xfrm flipV="1">
            <a:off x="5429063" y="4343681"/>
            <a:ext cx="0" cy="60931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81" name="Line 109"/>
          <p:cNvSpPr>
            <a:spLocks noChangeShapeType="1"/>
          </p:cNvSpPr>
          <p:nvPr/>
        </p:nvSpPr>
        <p:spPr bwMode="auto">
          <a:xfrm flipH="1">
            <a:off x="4466758" y="4343681"/>
            <a:ext cx="96230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82" name="Line 110"/>
          <p:cNvSpPr>
            <a:spLocks noChangeShapeType="1"/>
          </p:cNvSpPr>
          <p:nvPr/>
        </p:nvSpPr>
        <p:spPr bwMode="auto">
          <a:xfrm>
            <a:off x="4466758" y="4038320"/>
            <a:ext cx="22271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83" name="Line 111"/>
          <p:cNvSpPr>
            <a:spLocks noChangeShapeType="1"/>
          </p:cNvSpPr>
          <p:nvPr/>
        </p:nvSpPr>
        <p:spPr bwMode="auto">
          <a:xfrm flipV="1">
            <a:off x="4689475" y="3276320"/>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84" name="Line 112"/>
          <p:cNvSpPr>
            <a:spLocks noChangeShapeType="1"/>
          </p:cNvSpPr>
          <p:nvPr/>
        </p:nvSpPr>
        <p:spPr bwMode="auto">
          <a:xfrm>
            <a:off x="4689475" y="3504640"/>
            <a:ext cx="2213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85" name="Line 113"/>
          <p:cNvSpPr>
            <a:spLocks noChangeShapeType="1"/>
          </p:cNvSpPr>
          <p:nvPr/>
        </p:nvSpPr>
        <p:spPr bwMode="auto">
          <a:xfrm>
            <a:off x="4466758" y="3885640"/>
            <a:ext cx="1484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86" name="Line 114"/>
          <p:cNvSpPr>
            <a:spLocks noChangeShapeType="1"/>
          </p:cNvSpPr>
          <p:nvPr/>
        </p:nvSpPr>
        <p:spPr bwMode="auto">
          <a:xfrm flipV="1">
            <a:off x="4615236" y="2895321"/>
            <a:ext cx="0" cy="99031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nvGrpSpPr>
          <p:cNvPr id="28787" name="Group 115"/>
          <p:cNvGrpSpPr>
            <a:grpSpLocks/>
          </p:cNvGrpSpPr>
          <p:nvPr/>
        </p:nvGrpSpPr>
        <p:grpSpPr bwMode="auto">
          <a:xfrm>
            <a:off x="3801409" y="3200681"/>
            <a:ext cx="667596" cy="381000"/>
            <a:chOff x="2016" y="1632"/>
            <a:chExt cx="433" cy="240"/>
          </a:xfrm>
        </p:grpSpPr>
        <p:sp>
          <p:nvSpPr>
            <p:cNvPr id="28788" name="Line 116"/>
            <p:cNvSpPr>
              <a:spLocks noChangeShapeType="1"/>
            </p:cNvSpPr>
            <p:nvPr/>
          </p:nvSpPr>
          <p:spPr bwMode="auto">
            <a:xfrm>
              <a:off x="2256" y="1776"/>
              <a:ext cx="0" cy="96"/>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89" name="Text Box 117"/>
            <p:cNvSpPr txBox="1">
              <a:spLocks noChangeArrowheads="1"/>
            </p:cNvSpPr>
            <p:nvPr/>
          </p:nvSpPr>
          <p:spPr bwMode="auto">
            <a:xfrm>
              <a:off x="2016" y="1632"/>
              <a:ext cx="433"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  IRWrite</a:t>
              </a:r>
            </a:p>
          </p:txBody>
        </p:sp>
      </p:grpSp>
      <p:sp>
        <p:nvSpPr>
          <p:cNvPr id="28790" name="Line 118"/>
          <p:cNvSpPr>
            <a:spLocks noChangeShapeType="1"/>
          </p:cNvSpPr>
          <p:nvPr/>
        </p:nvSpPr>
        <p:spPr bwMode="auto">
          <a:xfrm>
            <a:off x="3580092" y="4266640"/>
            <a:ext cx="29555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91" name="Line 119"/>
          <p:cNvSpPr>
            <a:spLocks noChangeShapeType="1"/>
          </p:cNvSpPr>
          <p:nvPr/>
        </p:nvSpPr>
        <p:spPr bwMode="auto">
          <a:xfrm>
            <a:off x="3580092" y="5181320"/>
            <a:ext cx="29555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92" name="Line 120"/>
          <p:cNvSpPr>
            <a:spLocks noChangeShapeType="1"/>
          </p:cNvSpPr>
          <p:nvPr/>
        </p:nvSpPr>
        <p:spPr bwMode="auto">
          <a:xfrm>
            <a:off x="3580093" y="4038320"/>
            <a:ext cx="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93" name="Line 121"/>
          <p:cNvSpPr>
            <a:spLocks noChangeShapeType="1"/>
          </p:cNvSpPr>
          <p:nvPr/>
        </p:nvSpPr>
        <p:spPr bwMode="auto">
          <a:xfrm>
            <a:off x="2175155" y="2361640"/>
            <a:ext cx="532419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94" name="Line 122"/>
          <p:cNvSpPr>
            <a:spLocks noChangeShapeType="1"/>
          </p:cNvSpPr>
          <p:nvPr/>
        </p:nvSpPr>
        <p:spPr bwMode="auto">
          <a:xfrm>
            <a:off x="2175155" y="2133321"/>
            <a:ext cx="0" cy="60931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95" name="Line 123"/>
          <p:cNvSpPr>
            <a:spLocks noChangeShapeType="1"/>
          </p:cNvSpPr>
          <p:nvPr/>
        </p:nvSpPr>
        <p:spPr bwMode="auto">
          <a:xfrm>
            <a:off x="2175155" y="2742640"/>
            <a:ext cx="2213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96" name="Line 124"/>
          <p:cNvSpPr>
            <a:spLocks noChangeShapeType="1"/>
          </p:cNvSpPr>
          <p:nvPr/>
        </p:nvSpPr>
        <p:spPr bwMode="auto">
          <a:xfrm>
            <a:off x="2617788" y="3048000"/>
            <a:ext cx="2227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97" name="Line 125"/>
          <p:cNvSpPr>
            <a:spLocks noChangeShapeType="1"/>
          </p:cNvSpPr>
          <p:nvPr/>
        </p:nvSpPr>
        <p:spPr bwMode="auto">
          <a:xfrm>
            <a:off x="7203794" y="3504640"/>
            <a:ext cx="0" cy="198204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98" name="Line 126"/>
          <p:cNvSpPr>
            <a:spLocks noChangeShapeType="1"/>
          </p:cNvSpPr>
          <p:nvPr/>
        </p:nvSpPr>
        <p:spPr bwMode="auto">
          <a:xfrm>
            <a:off x="2617788" y="5486681"/>
            <a:ext cx="458600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799" name="Line 127"/>
          <p:cNvSpPr>
            <a:spLocks noChangeShapeType="1"/>
          </p:cNvSpPr>
          <p:nvPr/>
        </p:nvSpPr>
        <p:spPr bwMode="auto">
          <a:xfrm>
            <a:off x="2617787" y="3885640"/>
            <a:ext cx="0" cy="160104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00" name="Line 128"/>
          <p:cNvSpPr>
            <a:spLocks noChangeShapeType="1"/>
          </p:cNvSpPr>
          <p:nvPr/>
        </p:nvSpPr>
        <p:spPr bwMode="auto">
          <a:xfrm>
            <a:off x="2617788" y="3885640"/>
            <a:ext cx="2227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01" name="Line 129"/>
          <p:cNvSpPr>
            <a:spLocks noChangeShapeType="1"/>
          </p:cNvSpPr>
          <p:nvPr/>
        </p:nvSpPr>
        <p:spPr bwMode="auto">
          <a:xfrm>
            <a:off x="10087909" y="3048000"/>
            <a:ext cx="14847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02" name="Line 130"/>
          <p:cNvSpPr>
            <a:spLocks noChangeShapeType="1"/>
          </p:cNvSpPr>
          <p:nvPr/>
        </p:nvSpPr>
        <p:spPr bwMode="auto">
          <a:xfrm>
            <a:off x="10236387" y="1448361"/>
            <a:ext cx="0" cy="15996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03" name="Line 131"/>
          <p:cNvSpPr>
            <a:spLocks noChangeShapeType="1"/>
          </p:cNvSpPr>
          <p:nvPr/>
        </p:nvSpPr>
        <p:spPr bwMode="auto">
          <a:xfrm>
            <a:off x="2100916" y="1448360"/>
            <a:ext cx="0" cy="30396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04" name="Line 132"/>
          <p:cNvSpPr>
            <a:spLocks noChangeShapeType="1"/>
          </p:cNvSpPr>
          <p:nvPr/>
        </p:nvSpPr>
        <p:spPr bwMode="auto">
          <a:xfrm>
            <a:off x="2100916" y="1448360"/>
            <a:ext cx="813547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05" name="Line 133"/>
          <p:cNvSpPr>
            <a:spLocks noChangeShapeType="1"/>
          </p:cNvSpPr>
          <p:nvPr/>
        </p:nvSpPr>
        <p:spPr bwMode="auto">
          <a:xfrm>
            <a:off x="2175155" y="5639360"/>
            <a:ext cx="244008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06" name="Line 134"/>
          <p:cNvSpPr>
            <a:spLocks noChangeShapeType="1"/>
          </p:cNvSpPr>
          <p:nvPr/>
        </p:nvSpPr>
        <p:spPr bwMode="auto">
          <a:xfrm>
            <a:off x="2175155" y="3353360"/>
            <a:ext cx="0" cy="2286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07" name="Line 135"/>
          <p:cNvSpPr>
            <a:spLocks noChangeShapeType="1"/>
          </p:cNvSpPr>
          <p:nvPr/>
        </p:nvSpPr>
        <p:spPr bwMode="auto">
          <a:xfrm>
            <a:off x="2175155" y="3353360"/>
            <a:ext cx="2213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nvGrpSpPr>
          <p:cNvPr id="28808" name="Group 136"/>
          <p:cNvGrpSpPr>
            <a:grpSpLocks/>
          </p:cNvGrpSpPr>
          <p:nvPr/>
        </p:nvGrpSpPr>
        <p:grpSpPr bwMode="auto">
          <a:xfrm>
            <a:off x="4689475" y="2361640"/>
            <a:ext cx="667574" cy="1905000"/>
            <a:chOff x="1920" y="1632"/>
            <a:chExt cx="434" cy="1200"/>
          </a:xfrm>
        </p:grpSpPr>
        <p:grpSp>
          <p:nvGrpSpPr>
            <p:cNvPr id="28809" name="Group 137"/>
            <p:cNvGrpSpPr>
              <a:grpSpLocks/>
            </p:cNvGrpSpPr>
            <p:nvPr/>
          </p:nvGrpSpPr>
          <p:grpSpPr bwMode="auto">
            <a:xfrm>
              <a:off x="2064" y="2256"/>
              <a:ext cx="186" cy="576"/>
              <a:chOff x="3113" y="2304"/>
              <a:chExt cx="186" cy="576"/>
            </a:xfrm>
          </p:grpSpPr>
          <p:sp>
            <p:nvSpPr>
              <p:cNvPr id="28810" name="Text Box 138"/>
              <p:cNvSpPr txBox="1">
                <a:spLocks noChangeArrowheads="1"/>
              </p:cNvSpPr>
              <p:nvPr/>
            </p:nvSpPr>
            <p:spPr bwMode="auto">
              <a:xfrm>
                <a:off x="3113" y="2311"/>
                <a:ext cx="186" cy="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28811" name="AutoShape 139"/>
              <p:cNvSpPr>
                <a:spLocks noChangeArrowheads="1"/>
              </p:cNvSpPr>
              <p:nvPr/>
            </p:nvSpPr>
            <p:spPr bwMode="auto">
              <a:xfrm>
                <a:off x="3120" y="2304"/>
                <a:ext cx="144" cy="576"/>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28812" name="Line 140"/>
            <p:cNvSpPr>
              <a:spLocks noChangeShapeType="1"/>
            </p:cNvSpPr>
            <p:nvPr/>
          </p:nvSpPr>
          <p:spPr bwMode="auto">
            <a:xfrm>
              <a:off x="2139" y="1783"/>
              <a:ext cx="0" cy="480"/>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13" name="Text Box 141"/>
            <p:cNvSpPr txBox="1">
              <a:spLocks noChangeArrowheads="1"/>
            </p:cNvSpPr>
            <p:nvPr/>
          </p:nvSpPr>
          <p:spPr bwMode="auto">
            <a:xfrm>
              <a:off x="1920" y="1632"/>
              <a:ext cx="434"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  RegDst</a:t>
              </a:r>
            </a:p>
          </p:txBody>
        </p:sp>
      </p:grpSp>
      <p:grpSp>
        <p:nvGrpSpPr>
          <p:cNvPr id="28814" name="Group 142"/>
          <p:cNvGrpSpPr>
            <a:grpSpLocks/>
          </p:cNvGrpSpPr>
          <p:nvPr/>
        </p:nvGrpSpPr>
        <p:grpSpPr bwMode="auto">
          <a:xfrm>
            <a:off x="4466758" y="4419318"/>
            <a:ext cx="901515" cy="1611031"/>
            <a:chOff x="1776" y="2928"/>
            <a:chExt cx="585" cy="1015"/>
          </a:xfrm>
        </p:grpSpPr>
        <p:grpSp>
          <p:nvGrpSpPr>
            <p:cNvPr id="28815" name="Group 143"/>
            <p:cNvGrpSpPr>
              <a:grpSpLocks/>
            </p:cNvGrpSpPr>
            <p:nvPr/>
          </p:nvGrpSpPr>
          <p:grpSpPr bwMode="auto">
            <a:xfrm>
              <a:off x="2016" y="2928"/>
              <a:ext cx="185" cy="576"/>
              <a:chOff x="3113" y="2304"/>
              <a:chExt cx="185" cy="576"/>
            </a:xfrm>
          </p:grpSpPr>
          <p:sp>
            <p:nvSpPr>
              <p:cNvPr id="28816" name="Text Box 144"/>
              <p:cNvSpPr txBox="1">
                <a:spLocks noChangeArrowheads="1"/>
              </p:cNvSpPr>
              <p:nvPr/>
            </p:nvSpPr>
            <p:spPr bwMode="auto">
              <a:xfrm>
                <a:off x="3113" y="2311"/>
                <a:ext cx="185" cy="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28817" name="AutoShape 145"/>
              <p:cNvSpPr>
                <a:spLocks noChangeArrowheads="1"/>
              </p:cNvSpPr>
              <p:nvPr/>
            </p:nvSpPr>
            <p:spPr bwMode="auto">
              <a:xfrm>
                <a:off x="3120" y="2304"/>
                <a:ext cx="144" cy="576"/>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28818" name="Line 146"/>
            <p:cNvSpPr>
              <a:spLocks noChangeShapeType="1"/>
            </p:cNvSpPr>
            <p:nvPr/>
          </p:nvSpPr>
          <p:spPr bwMode="auto">
            <a:xfrm>
              <a:off x="2099" y="3504"/>
              <a:ext cx="0" cy="28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19" name="Text Box 147"/>
            <p:cNvSpPr txBox="1">
              <a:spLocks noChangeArrowheads="1"/>
            </p:cNvSpPr>
            <p:nvPr/>
          </p:nvSpPr>
          <p:spPr bwMode="auto">
            <a:xfrm>
              <a:off x="1776" y="3792"/>
              <a:ext cx="585"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  MemToReg</a:t>
              </a:r>
            </a:p>
          </p:txBody>
        </p:sp>
      </p:grpSp>
      <p:grpSp>
        <p:nvGrpSpPr>
          <p:cNvPr id="28820" name="Group 148"/>
          <p:cNvGrpSpPr>
            <a:grpSpLocks/>
          </p:cNvGrpSpPr>
          <p:nvPr/>
        </p:nvGrpSpPr>
        <p:grpSpPr bwMode="auto">
          <a:xfrm>
            <a:off x="2322235" y="1980640"/>
            <a:ext cx="416444" cy="1524000"/>
            <a:chOff x="384" y="1392"/>
            <a:chExt cx="270" cy="960"/>
          </a:xfrm>
        </p:grpSpPr>
        <p:grpSp>
          <p:nvGrpSpPr>
            <p:cNvPr id="28821" name="Group 149"/>
            <p:cNvGrpSpPr>
              <a:grpSpLocks/>
            </p:cNvGrpSpPr>
            <p:nvPr/>
          </p:nvGrpSpPr>
          <p:grpSpPr bwMode="auto">
            <a:xfrm>
              <a:off x="432" y="1776"/>
              <a:ext cx="185" cy="576"/>
              <a:chOff x="3113" y="2304"/>
              <a:chExt cx="185" cy="576"/>
            </a:xfrm>
          </p:grpSpPr>
          <p:sp>
            <p:nvSpPr>
              <p:cNvPr id="28822" name="Text Box 150"/>
              <p:cNvSpPr txBox="1">
                <a:spLocks noChangeArrowheads="1"/>
              </p:cNvSpPr>
              <p:nvPr/>
            </p:nvSpPr>
            <p:spPr bwMode="auto">
              <a:xfrm>
                <a:off x="3113" y="2311"/>
                <a:ext cx="185" cy="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28823" name="AutoShape 151"/>
              <p:cNvSpPr>
                <a:spLocks noChangeArrowheads="1"/>
              </p:cNvSpPr>
              <p:nvPr/>
            </p:nvSpPr>
            <p:spPr bwMode="auto">
              <a:xfrm>
                <a:off x="3120" y="2304"/>
                <a:ext cx="144" cy="576"/>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28824" name="Line 152"/>
            <p:cNvSpPr>
              <a:spLocks noChangeShapeType="1"/>
            </p:cNvSpPr>
            <p:nvPr/>
          </p:nvSpPr>
          <p:spPr bwMode="auto">
            <a:xfrm>
              <a:off x="514" y="1536"/>
              <a:ext cx="0" cy="240"/>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25" name="Text Box 153"/>
            <p:cNvSpPr txBox="1">
              <a:spLocks noChangeArrowheads="1"/>
            </p:cNvSpPr>
            <p:nvPr/>
          </p:nvSpPr>
          <p:spPr bwMode="auto">
            <a:xfrm>
              <a:off x="384" y="1392"/>
              <a:ext cx="270"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IorD</a:t>
              </a:r>
            </a:p>
          </p:txBody>
        </p:sp>
      </p:grpSp>
      <p:sp>
        <p:nvSpPr>
          <p:cNvPr id="28826" name="Line 154"/>
          <p:cNvSpPr>
            <a:spLocks noChangeShapeType="1"/>
          </p:cNvSpPr>
          <p:nvPr/>
        </p:nvSpPr>
        <p:spPr bwMode="auto">
          <a:xfrm>
            <a:off x="3284537" y="2742640"/>
            <a:ext cx="0" cy="152681"/>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27" name="Line 155"/>
          <p:cNvSpPr>
            <a:spLocks noChangeShapeType="1"/>
          </p:cNvSpPr>
          <p:nvPr/>
        </p:nvSpPr>
        <p:spPr bwMode="auto">
          <a:xfrm>
            <a:off x="3284537" y="4038321"/>
            <a:ext cx="0" cy="152680"/>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28" name="Text Box 156"/>
          <p:cNvSpPr txBox="1">
            <a:spLocks noChangeArrowheads="1"/>
          </p:cNvSpPr>
          <p:nvPr/>
        </p:nvSpPr>
        <p:spPr bwMode="auto">
          <a:xfrm>
            <a:off x="2914743" y="2514321"/>
            <a:ext cx="755423"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MemRead</a:t>
            </a:r>
          </a:p>
        </p:txBody>
      </p:sp>
      <p:sp>
        <p:nvSpPr>
          <p:cNvPr id="28829" name="Text Box 157"/>
          <p:cNvSpPr txBox="1">
            <a:spLocks noChangeArrowheads="1"/>
          </p:cNvSpPr>
          <p:nvPr/>
        </p:nvSpPr>
        <p:spPr bwMode="auto">
          <a:xfrm>
            <a:off x="2840505" y="4191001"/>
            <a:ext cx="749011"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MemWrite</a:t>
            </a:r>
          </a:p>
        </p:txBody>
      </p:sp>
      <p:sp>
        <p:nvSpPr>
          <p:cNvPr id="28830" name="Text Box 158"/>
          <p:cNvSpPr txBox="1">
            <a:spLocks noChangeArrowheads="1"/>
          </p:cNvSpPr>
          <p:nvPr/>
        </p:nvSpPr>
        <p:spPr bwMode="auto">
          <a:xfrm>
            <a:off x="1952438" y="1067361"/>
            <a:ext cx="644816" cy="24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PCWrite</a:t>
            </a:r>
          </a:p>
        </p:txBody>
      </p:sp>
      <p:sp>
        <p:nvSpPr>
          <p:cNvPr id="28831" name="Line 159"/>
          <p:cNvSpPr>
            <a:spLocks noChangeShapeType="1"/>
          </p:cNvSpPr>
          <p:nvPr/>
        </p:nvSpPr>
        <p:spPr bwMode="auto">
          <a:xfrm>
            <a:off x="2247993" y="1295681"/>
            <a:ext cx="0" cy="456640"/>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32" name="Oval 160"/>
          <p:cNvSpPr>
            <a:spLocks noChangeArrowheads="1"/>
          </p:cNvSpPr>
          <p:nvPr/>
        </p:nvSpPr>
        <p:spPr bwMode="auto">
          <a:xfrm>
            <a:off x="4573214" y="5591736"/>
            <a:ext cx="74239" cy="7564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33" name="Oval 161"/>
          <p:cNvSpPr>
            <a:spLocks noChangeArrowheads="1"/>
          </p:cNvSpPr>
          <p:nvPr/>
        </p:nvSpPr>
        <p:spPr bwMode="auto">
          <a:xfrm>
            <a:off x="6207872" y="4903975"/>
            <a:ext cx="74239" cy="7564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34" name="Oval 162"/>
          <p:cNvSpPr>
            <a:spLocks noChangeArrowheads="1"/>
          </p:cNvSpPr>
          <p:nvPr/>
        </p:nvSpPr>
        <p:spPr bwMode="auto">
          <a:xfrm>
            <a:off x="7163174" y="3457015"/>
            <a:ext cx="74239" cy="77041"/>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35" name="Oval 163"/>
          <p:cNvSpPr>
            <a:spLocks noChangeArrowheads="1"/>
          </p:cNvSpPr>
          <p:nvPr/>
        </p:nvSpPr>
        <p:spPr bwMode="auto">
          <a:xfrm>
            <a:off x="9607456" y="3311339"/>
            <a:ext cx="74239" cy="77041"/>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36" name="Oval 164"/>
          <p:cNvSpPr>
            <a:spLocks noChangeArrowheads="1"/>
          </p:cNvSpPr>
          <p:nvPr/>
        </p:nvSpPr>
        <p:spPr bwMode="auto">
          <a:xfrm>
            <a:off x="8788027" y="3309938"/>
            <a:ext cx="74239" cy="7564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37" name="Oval 165"/>
          <p:cNvSpPr>
            <a:spLocks noChangeArrowheads="1"/>
          </p:cNvSpPr>
          <p:nvPr/>
        </p:nvSpPr>
        <p:spPr bwMode="auto">
          <a:xfrm>
            <a:off x="2134534" y="2323820"/>
            <a:ext cx="74239" cy="7704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38" name="Oval 166"/>
          <p:cNvSpPr>
            <a:spLocks noChangeArrowheads="1"/>
          </p:cNvSpPr>
          <p:nvPr/>
        </p:nvSpPr>
        <p:spPr bwMode="auto">
          <a:xfrm>
            <a:off x="3547875" y="4228820"/>
            <a:ext cx="74239" cy="7704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39" name="Oval 167"/>
          <p:cNvSpPr>
            <a:spLocks noChangeArrowheads="1"/>
          </p:cNvSpPr>
          <p:nvPr/>
        </p:nvSpPr>
        <p:spPr bwMode="auto">
          <a:xfrm>
            <a:off x="4578817" y="5586133"/>
            <a:ext cx="72838" cy="77041"/>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40" name="Oval 168"/>
          <p:cNvSpPr>
            <a:spLocks noChangeArrowheads="1"/>
          </p:cNvSpPr>
          <p:nvPr/>
        </p:nvSpPr>
        <p:spPr bwMode="auto">
          <a:xfrm>
            <a:off x="4647453" y="3457015"/>
            <a:ext cx="74239" cy="77041"/>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8841" name="Text Box 169"/>
          <p:cNvSpPr txBox="1">
            <a:spLocks noChangeArrowheads="1"/>
          </p:cNvSpPr>
          <p:nvPr/>
        </p:nvSpPr>
        <p:spPr bwMode="auto">
          <a:xfrm>
            <a:off x="9052765" y="3123640"/>
            <a:ext cx="423602" cy="38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00"/>
                </a:solidFill>
                <a:latin typeface="Arial" panose="020B0604020202020204" pitchFamily="34" charset="0"/>
              </a:rPr>
              <a:t>ALU</a:t>
            </a:r>
          </a:p>
          <a:p>
            <a:r>
              <a:rPr lang="en-US" altLang="en-US" sz="971">
                <a:solidFill>
                  <a:srgbClr val="FF0000"/>
                </a:solidFill>
                <a:latin typeface="Arial" panose="020B0604020202020204" pitchFamily="34" charset="0"/>
              </a:rPr>
              <a:t>Out</a:t>
            </a:r>
          </a:p>
        </p:txBody>
      </p:sp>
      <p:grpSp>
        <p:nvGrpSpPr>
          <p:cNvPr id="28842" name="Group 170"/>
          <p:cNvGrpSpPr>
            <a:grpSpLocks/>
          </p:cNvGrpSpPr>
          <p:nvPr/>
        </p:nvGrpSpPr>
        <p:grpSpPr bwMode="auto">
          <a:xfrm>
            <a:off x="6834002" y="3200681"/>
            <a:ext cx="265020" cy="381000"/>
            <a:chOff x="3360" y="2016"/>
            <a:chExt cx="172" cy="240"/>
          </a:xfrm>
        </p:grpSpPr>
        <p:sp>
          <p:nvSpPr>
            <p:cNvPr id="28843" name="Text Box 171"/>
            <p:cNvSpPr txBox="1">
              <a:spLocks noChangeArrowheads="1"/>
            </p:cNvSpPr>
            <p:nvPr/>
          </p:nvSpPr>
          <p:spPr bwMode="auto">
            <a:xfrm>
              <a:off x="3360" y="2064"/>
              <a:ext cx="172"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00"/>
                  </a:solidFill>
                  <a:latin typeface="Arial" panose="020B0604020202020204" pitchFamily="34" charset="0"/>
                </a:rPr>
                <a:t>B</a:t>
              </a:r>
            </a:p>
          </p:txBody>
        </p:sp>
        <p:sp>
          <p:nvSpPr>
            <p:cNvPr id="28844" name="Rectangle 172"/>
            <p:cNvSpPr>
              <a:spLocks noChangeArrowheads="1"/>
            </p:cNvSpPr>
            <p:nvPr/>
          </p:nvSpPr>
          <p:spPr bwMode="auto">
            <a:xfrm>
              <a:off x="3374" y="2016"/>
              <a:ext cx="144" cy="24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Tree>
    <p:extLst>
      <p:ext uri="{BB962C8B-B14F-4D97-AF65-F5344CB8AC3E}">
        <p14:creationId xmlns:p14="http://schemas.microsoft.com/office/powerpoint/2010/main" val="34917663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E8C5139A-7103-4732-AB51-D245AB8BC05E}" type="slidenum">
              <a:rPr lang="en-US" altLang="en-US"/>
              <a:pPr/>
              <a:t>13</a:t>
            </a:fld>
            <a:endParaRPr lang="en-US" altLang="en-US"/>
          </a:p>
        </p:txBody>
      </p:sp>
      <p:sp>
        <p:nvSpPr>
          <p:cNvPr id="29698" name="Rectangle 2"/>
          <p:cNvSpPr>
            <a:spLocks noGrp="1" noChangeArrowheads="1"/>
          </p:cNvSpPr>
          <p:nvPr>
            <p:ph type="title"/>
          </p:nvPr>
        </p:nvSpPr>
        <p:spPr/>
        <p:txBody>
          <a:bodyPr/>
          <a:lstStyle/>
          <a:p>
            <a:pPr defTabSz="806867"/>
            <a:r>
              <a:rPr lang="en-US" altLang="en-US"/>
              <a:t>Register write control signals</a:t>
            </a:r>
          </a:p>
        </p:txBody>
      </p:sp>
      <p:sp>
        <p:nvSpPr>
          <p:cNvPr id="29699" name="Rectangle 3"/>
          <p:cNvSpPr>
            <a:spLocks noGrp="1" noChangeArrowheads="1"/>
          </p:cNvSpPr>
          <p:nvPr>
            <p:ph type="body" idx="1"/>
          </p:nvPr>
        </p:nvSpPr>
        <p:spPr/>
        <p:txBody>
          <a:bodyPr>
            <a:normAutofit fontScale="92500" lnSpcReduction="10000"/>
          </a:bodyPr>
          <a:lstStyle/>
          <a:p>
            <a:pPr marL="302575" indent="-302575" defTabSz="806867"/>
            <a:r>
              <a:rPr lang="en-US" altLang="en-US"/>
              <a:t>We have to add a few more control signals to the datapath.</a:t>
            </a:r>
          </a:p>
          <a:p>
            <a:pPr marL="302575" indent="-302575" defTabSz="806867"/>
            <a:r>
              <a:rPr lang="en-US" altLang="en-US"/>
              <a:t>Since instructions now take a variable number of cycles to execute, we cannot update the PC on each cycle.</a:t>
            </a:r>
          </a:p>
          <a:p>
            <a:pPr marL="655579" lvl="1" indent="-252146" defTabSz="806867"/>
            <a:r>
              <a:rPr lang="en-US" altLang="en-US"/>
              <a:t>Instead, a </a:t>
            </a:r>
            <a:r>
              <a:rPr lang="en-US" altLang="en-US">
                <a:solidFill>
                  <a:srgbClr val="3333FF"/>
                </a:solidFill>
              </a:rPr>
              <a:t>PCWrite</a:t>
            </a:r>
            <a:r>
              <a:rPr lang="en-US" altLang="en-US"/>
              <a:t> signal controls the loading of the PC.</a:t>
            </a:r>
          </a:p>
          <a:p>
            <a:pPr marL="655579" lvl="1" indent="-252146" defTabSz="806867"/>
            <a:r>
              <a:rPr lang="en-US" altLang="en-US"/>
              <a:t>The instruction register also has a write signal, </a:t>
            </a:r>
            <a:r>
              <a:rPr lang="en-US" altLang="en-US">
                <a:solidFill>
                  <a:srgbClr val="3333FF"/>
                </a:solidFill>
              </a:rPr>
              <a:t>IRWrite</a:t>
            </a:r>
            <a:r>
              <a:rPr lang="en-US" altLang="en-US"/>
              <a:t>. We need to keep the instruction word for the duration of its execution, and must explicitly re-load the instruction register when needed.</a:t>
            </a:r>
          </a:p>
          <a:p>
            <a:pPr marL="302575" indent="-302575" defTabSz="806867"/>
            <a:r>
              <a:rPr lang="en-US" altLang="en-US"/>
              <a:t>The other intermediate registers, MDR, A, B and ALUOut, will store data for only one clock cycle at most, and do not need write control signals.</a:t>
            </a:r>
          </a:p>
        </p:txBody>
      </p:sp>
    </p:spTree>
    <p:extLst>
      <p:ext uri="{BB962C8B-B14F-4D97-AF65-F5344CB8AC3E}">
        <p14:creationId xmlns:p14="http://schemas.microsoft.com/office/powerpoint/2010/main" val="12094390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5"/>
          <p:cNvSpPr>
            <a:spLocks noGrp="1"/>
          </p:cNvSpPr>
          <p:nvPr>
            <p:ph type="sldNum" sz="quarter" idx="12"/>
          </p:nvPr>
        </p:nvSpPr>
        <p:spPr/>
        <p:txBody>
          <a:bodyPr/>
          <a:lstStyle/>
          <a:p>
            <a:fld id="{A20D556A-3940-4B9D-B39B-C9E45A62D595}" type="slidenum">
              <a:rPr lang="en-US" altLang="en-US"/>
              <a:pPr/>
              <a:t>14</a:t>
            </a:fld>
            <a:endParaRPr lang="en-US" altLang="en-US"/>
          </a:p>
        </p:txBody>
      </p:sp>
      <p:sp>
        <p:nvSpPr>
          <p:cNvPr id="30722" name="Rectangle 2"/>
          <p:cNvSpPr>
            <a:spLocks noGrp="1" noChangeArrowheads="1"/>
          </p:cNvSpPr>
          <p:nvPr>
            <p:ph type="title"/>
          </p:nvPr>
        </p:nvSpPr>
        <p:spPr/>
        <p:txBody>
          <a:bodyPr/>
          <a:lstStyle/>
          <a:p>
            <a:pPr defTabSz="806867"/>
            <a:r>
              <a:rPr lang="en-US" altLang="en-US"/>
              <a:t>Summary of Multicycle Datapath</a:t>
            </a:r>
          </a:p>
        </p:txBody>
      </p:sp>
      <p:sp>
        <p:nvSpPr>
          <p:cNvPr id="30723" name="Rectangle 3"/>
          <p:cNvSpPr>
            <a:spLocks noGrp="1" noChangeArrowheads="1"/>
          </p:cNvSpPr>
          <p:nvPr>
            <p:ph type="body" idx="1"/>
          </p:nvPr>
        </p:nvSpPr>
        <p:spPr/>
        <p:txBody>
          <a:bodyPr>
            <a:normAutofit fontScale="77500" lnSpcReduction="20000"/>
          </a:bodyPr>
          <a:lstStyle/>
          <a:p>
            <a:pPr marL="302575" indent="-302575" defTabSz="806867"/>
            <a:r>
              <a:rPr lang="en-US" altLang="en-US" dirty="0"/>
              <a:t>A single-cycle CPU has two main disadvantages.</a:t>
            </a:r>
          </a:p>
          <a:p>
            <a:pPr marL="655579" lvl="1" indent="-252146" defTabSz="806867"/>
            <a:r>
              <a:rPr lang="en-US" altLang="en-US" dirty="0"/>
              <a:t>The cycle time is limited by the worst case latency.</a:t>
            </a:r>
          </a:p>
          <a:p>
            <a:pPr marL="655579" lvl="1" indent="-252146" defTabSz="806867"/>
            <a:r>
              <a:rPr lang="en-US" altLang="en-US" dirty="0"/>
              <a:t>It requires more hardware than necessary.</a:t>
            </a:r>
          </a:p>
          <a:p>
            <a:pPr marL="302575" indent="-302575" defTabSz="806867"/>
            <a:r>
              <a:rPr lang="en-US" altLang="en-US" dirty="0"/>
              <a:t>A </a:t>
            </a:r>
            <a:r>
              <a:rPr lang="en-US" altLang="en-US" dirty="0">
                <a:solidFill>
                  <a:srgbClr val="FF0000"/>
                </a:solidFill>
              </a:rPr>
              <a:t>multicycle processor</a:t>
            </a:r>
            <a:r>
              <a:rPr lang="en-US" altLang="en-US" dirty="0"/>
              <a:t> splits instruction execution into several stages.</a:t>
            </a:r>
          </a:p>
          <a:p>
            <a:pPr marL="655579" lvl="1" indent="-252146" defTabSz="806867"/>
            <a:r>
              <a:rPr lang="en-US" altLang="en-US" dirty="0"/>
              <a:t>Instructions only execute as many stages as required.</a:t>
            </a:r>
          </a:p>
          <a:p>
            <a:pPr marL="655579" lvl="1" indent="-252146" defTabSz="806867"/>
            <a:r>
              <a:rPr lang="en-US" altLang="en-US" dirty="0"/>
              <a:t>Each stage is relatively simple, so the clock cycle time is reduced.</a:t>
            </a:r>
          </a:p>
          <a:p>
            <a:pPr marL="655579" lvl="1" indent="-252146" defTabSz="806867"/>
            <a:r>
              <a:rPr lang="en-US" altLang="en-US" dirty="0"/>
              <a:t>Functional units can be reused on different cycles.</a:t>
            </a:r>
          </a:p>
          <a:p>
            <a:pPr marL="302575" indent="-302575" defTabSz="806867"/>
            <a:r>
              <a:rPr lang="en-US" altLang="en-US" dirty="0"/>
              <a:t>We made several modifications to the single-cycle </a:t>
            </a:r>
            <a:r>
              <a:rPr lang="en-US" altLang="en-US" dirty="0" err="1"/>
              <a:t>datapath</a:t>
            </a:r>
            <a:r>
              <a:rPr lang="en-US" altLang="en-US" dirty="0"/>
              <a:t>.</a:t>
            </a:r>
          </a:p>
          <a:p>
            <a:pPr marL="655579" lvl="1" indent="-252146" defTabSz="806867"/>
            <a:r>
              <a:rPr lang="en-US" altLang="en-US" dirty="0"/>
              <a:t>The two extra adders and one memory were removed.</a:t>
            </a:r>
          </a:p>
          <a:p>
            <a:pPr marL="655579" lvl="1" indent="-252146" defTabSz="806867"/>
            <a:r>
              <a:rPr lang="en-US" altLang="en-US" dirty="0"/>
              <a:t>Multiplexers were inserted so the ALU and memory can be used for different purposes in different execution stages.</a:t>
            </a:r>
          </a:p>
          <a:p>
            <a:pPr marL="655579" lvl="1" indent="-252146" defTabSz="806867"/>
            <a:r>
              <a:rPr lang="en-US" altLang="en-US" dirty="0"/>
              <a:t>New registers are needed to store intermediate results.</a:t>
            </a:r>
          </a:p>
          <a:p>
            <a:pPr marL="0" indent="0" defTabSz="806867">
              <a:buNone/>
            </a:pPr>
            <a:endParaRPr lang="en-US" altLang="en-US" dirty="0"/>
          </a:p>
          <a:p>
            <a:pPr marL="302575" indent="-302575" defTabSz="806867"/>
            <a:endParaRPr lang="en-US" altLang="en-US" dirty="0"/>
          </a:p>
        </p:txBody>
      </p:sp>
      <p:pic>
        <p:nvPicPr>
          <p:cNvPr id="30724" name="Picture 4" descr="AN00757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85253" y="1600201"/>
            <a:ext cx="1757923" cy="813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7997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1026"/>
          <p:cNvSpPr>
            <a:spLocks noChangeArrowheads="1"/>
          </p:cNvSpPr>
          <p:nvPr/>
        </p:nvSpPr>
        <p:spPr bwMode="auto">
          <a:xfrm>
            <a:off x="1747837" y="312739"/>
            <a:ext cx="3144838"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67971" name="Rectangle 1027"/>
          <p:cNvSpPr>
            <a:spLocks noGrp="1" noChangeArrowheads="1"/>
          </p:cNvSpPr>
          <p:nvPr>
            <p:ph type="body" idx="1"/>
          </p:nvPr>
        </p:nvSpPr>
        <p:spPr>
          <a:xfrm>
            <a:off x="150812" y="2057400"/>
            <a:ext cx="11658600" cy="41148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pPr marL="533400" indent="-533400"/>
            <a:r>
              <a:rPr lang="en-US" altLang="en-US" sz="2800" dirty="0"/>
              <a:t>Our goal is to break up the instructions into </a:t>
            </a:r>
            <a:r>
              <a:rPr lang="en-US" altLang="en-US" sz="2800" i="1" dirty="0"/>
              <a:t>steps </a:t>
            </a:r>
            <a:r>
              <a:rPr lang="en-US" altLang="en-US" sz="2800" dirty="0"/>
              <a:t>so that</a:t>
            </a:r>
            <a:endParaRPr lang="en-US" altLang="en-US" sz="2800" i="1" dirty="0"/>
          </a:p>
          <a:p>
            <a:pPr marL="914400" lvl="1" indent="-457200"/>
            <a:r>
              <a:rPr lang="en-US" altLang="en-US" sz="2400" dirty="0"/>
              <a:t>each step takes one clock cycle</a:t>
            </a:r>
          </a:p>
          <a:p>
            <a:pPr marL="914400" lvl="1" indent="-457200"/>
            <a:r>
              <a:rPr lang="en-US" altLang="en-US" sz="2400" dirty="0"/>
              <a:t>the amount of work to be done in each step/cycle is about equal</a:t>
            </a:r>
          </a:p>
          <a:p>
            <a:pPr marL="914400" lvl="1" indent="-457200"/>
            <a:r>
              <a:rPr lang="en-US" altLang="en-US" sz="2400" dirty="0"/>
              <a:t>each cycle uses at most once each major functional unit so that such units do not have to be replicated</a:t>
            </a:r>
          </a:p>
          <a:p>
            <a:pPr marL="914400" lvl="1" indent="-457200"/>
            <a:r>
              <a:rPr lang="en-US" altLang="en-US" sz="2400" dirty="0"/>
              <a:t>functional units can be shared between different cycles within one instruction</a:t>
            </a:r>
          </a:p>
          <a:p>
            <a:pPr marL="533400" indent="-533400"/>
            <a:r>
              <a:rPr lang="en-US" altLang="en-US" sz="2800" dirty="0"/>
              <a:t>Data at end of one cycle to be used in next </a:t>
            </a:r>
            <a:r>
              <a:rPr lang="en-US" altLang="en-US" sz="2800" i="1" dirty="0"/>
              <a:t>must be stored</a:t>
            </a:r>
            <a:r>
              <a:rPr lang="en-US" altLang="en-US" sz="2800" dirty="0"/>
              <a:t> !!</a:t>
            </a:r>
            <a:endParaRPr lang="en-US" altLang="en-US" sz="2800" i="1" dirty="0"/>
          </a:p>
          <a:p>
            <a:pPr marL="533400" indent="-533400"/>
            <a:endParaRPr lang="en-US" altLang="en-US" dirty="0"/>
          </a:p>
        </p:txBody>
      </p:sp>
      <p:sp>
        <p:nvSpPr>
          <p:cNvPr id="467972" name="Rectangle 1028"/>
          <p:cNvSpPr>
            <a:spLocks noGrp="1" noChangeArrowheads="1"/>
          </p:cNvSpPr>
          <p:nvPr>
            <p:ph type="title"/>
          </p:nvPr>
        </p:nvSpPr>
        <p:spPr>
          <a:xfrm>
            <a:off x="1370012" y="76200"/>
            <a:ext cx="8181975" cy="11430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en-US" dirty="0"/>
              <a:t>Breaking instructions into steps</a:t>
            </a:r>
          </a:p>
        </p:txBody>
      </p:sp>
    </p:spTree>
    <p:extLst>
      <p:ext uri="{BB962C8B-B14F-4D97-AF65-F5344CB8AC3E}">
        <p14:creationId xmlns:p14="http://schemas.microsoft.com/office/powerpoint/2010/main" val="3492514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1026"/>
          <p:cNvSpPr>
            <a:spLocks noGrp="1" noChangeArrowheads="1"/>
          </p:cNvSpPr>
          <p:nvPr>
            <p:ph type="title"/>
          </p:nvPr>
        </p:nvSpPr>
        <p:spPr>
          <a:xfrm>
            <a:off x="1370012" y="9236"/>
            <a:ext cx="8029575" cy="1143000"/>
          </a:xfrm>
        </p:spPr>
        <p:txBody>
          <a:bodyPr/>
          <a:lstStyle/>
          <a:p>
            <a:r>
              <a:rPr lang="en-US" altLang="en-US" dirty="0"/>
              <a:t>Breaking instructions into steps</a:t>
            </a:r>
          </a:p>
        </p:txBody>
      </p:sp>
      <p:sp>
        <p:nvSpPr>
          <p:cNvPr id="618499" name="Rectangle 1027"/>
          <p:cNvSpPr>
            <a:spLocks noGrp="1" noChangeArrowheads="1"/>
          </p:cNvSpPr>
          <p:nvPr>
            <p:ph type="body" idx="1"/>
          </p:nvPr>
        </p:nvSpPr>
        <p:spPr>
          <a:xfrm>
            <a:off x="150812" y="2017713"/>
            <a:ext cx="11658600" cy="4114800"/>
          </a:xfrm>
        </p:spPr>
        <p:txBody>
          <a:bodyPr>
            <a:normAutofit/>
          </a:bodyPr>
          <a:lstStyle/>
          <a:p>
            <a:r>
              <a:rPr lang="en-US" altLang="en-US" sz="2800" dirty="0"/>
              <a:t>We break instructions into the following </a:t>
            </a:r>
            <a:r>
              <a:rPr lang="en-US" altLang="en-US" sz="2800" i="1" dirty="0"/>
              <a:t>potential</a:t>
            </a:r>
            <a:r>
              <a:rPr lang="en-US" altLang="en-US" sz="2800" dirty="0"/>
              <a:t> execution steps – not all instructions require all the steps – each step takes one clock cycle</a:t>
            </a:r>
          </a:p>
          <a:p>
            <a:pPr lvl="1">
              <a:buFont typeface="Wingdings" panose="05000000000000000000" pitchFamily="2" charset="2"/>
              <a:buAutoNum type="arabicPeriod"/>
            </a:pPr>
            <a:r>
              <a:rPr lang="en-US" altLang="en-US" sz="2400" dirty="0"/>
              <a:t>Instruction fetch and PC increment (</a:t>
            </a:r>
            <a:r>
              <a:rPr lang="en-US" altLang="en-US" sz="2400" b="1" dirty="0"/>
              <a:t>IF</a:t>
            </a:r>
            <a:r>
              <a:rPr lang="en-US" altLang="en-US" sz="2400" dirty="0"/>
              <a:t>)</a:t>
            </a:r>
          </a:p>
          <a:p>
            <a:pPr lvl="1">
              <a:buFont typeface="Wingdings" panose="05000000000000000000" pitchFamily="2" charset="2"/>
              <a:buAutoNum type="arabicPeriod"/>
            </a:pPr>
            <a:r>
              <a:rPr lang="en-US" altLang="en-US" sz="2400" dirty="0"/>
              <a:t>Instruction decode and register fetch (</a:t>
            </a:r>
            <a:r>
              <a:rPr lang="en-US" altLang="en-US" sz="2400" b="1" dirty="0"/>
              <a:t>ID</a:t>
            </a:r>
            <a:r>
              <a:rPr lang="en-US" altLang="en-US" sz="2400" dirty="0"/>
              <a:t>)</a:t>
            </a:r>
          </a:p>
          <a:p>
            <a:pPr lvl="1">
              <a:buFont typeface="Wingdings" panose="05000000000000000000" pitchFamily="2" charset="2"/>
              <a:buAutoNum type="arabicPeriod"/>
            </a:pPr>
            <a:r>
              <a:rPr lang="en-US" altLang="en-US" sz="2400" dirty="0"/>
              <a:t>Execution, memory address computation, or branch completion (</a:t>
            </a:r>
            <a:r>
              <a:rPr lang="en-US" altLang="en-US" sz="2400" b="1" dirty="0"/>
              <a:t>EX</a:t>
            </a:r>
            <a:r>
              <a:rPr lang="en-US" altLang="en-US" sz="2400" dirty="0"/>
              <a:t>)</a:t>
            </a:r>
          </a:p>
          <a:p>
            <a:pPr lvl="1">
              <a:buFont typeface="Wingdings" panose="05000000000000000000" pitchFamily="2" charset="2"/>
              <a:buAutoNum type="arabicPeriod"/>
            </a:pPr>
            <a:r>
              <a:rPr lang="en-US" altLang="en-US" sz="2400" dirty="0"/>
              <a:t>Memory access or R-type instruction completion (</a:t>
            </a:r>
            <a:r>
              <a:rPr lang="en-US" altLang="en-US" sz="2400" b="1" dirty="0"/>
              <a:t>MEM</a:t>
            </a:r>
            <a:r>
              <a:rPr lang="en-US" altLang="en-US" sz="2400" dirty="0"/>
              <a:t>)</a:t>
            </a:r>
          </a:p>
          <a:p>
            <a:pPr lvl="1">
              <a:buFont typeface="Wingdings" panose="05000000000000000000" pitchFamily="2" charset="2"/>
              <a:buAutoNum type="arabicPeriod"/>
            </a:pPr>
            <a:r>
              <a:rPr lang="en-US" altLang="en-US" sz="2400" dirty="0"/>
              <a:t>Memory read completion (</a:t>
            </a:r>
            <a:r>
              <a:rPr lang="en-US" altLang="en-US" sz="2400" b="1" dirty="0"/>
              <a:t>WB</a:t>
            </a:r>
            <a:r>
              <a:rPr lang="en-US" altLang="en-US" sz="2400" dirty="0"/>
              <a:t>)</a:t>
            </a:r>
          </a:p>
          <a:p>
            <a:endParaRPr lang="en-US" altLang="en-US" sz="2400" dirty="0"/>
          </a:p>
          <a:p>
            <a:r>
              <a:rPr lang="en-US" altLang="en-US" sz="2800" dirty="0"/>
              <a:t>Each MIPS instruction takes from 3 – 5 cycles (steps)</a:t>
            </a:r>
          </a:p>
        </p:txBody>
      </p:sp>
    </p:spTree>
    <p:extLst>
      <p:ext uri="{BB962C8B-B14F-4D97-AF65-F5344CB8AC3E}">
        <p14:creationId xmlns:p14="http://schemas.microsoft.com/office/powerpoint/2010/main" val="792957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ChangeArrowheads="1"/>
          </p:cNvSpPr>
          <p:nvPr/>
        </p:nvSpPr>
        <p:spPr bwMode="auto">
          <a:xfrm>
            <a:off x="1747837" y="312739"/>
            <a:ext cx="4046538"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70019" name="Rectangle 3"/>
          <p:cNvSpPr>
            <a:spLocks noGrp="1" noChangeArrowheads="1"/>
          </p:cNvSpPr>
          <p:nvPr>
            <p:ph type="body" idx="1"/>
          </p:nvPr>
        </p:nvSpPr>
        <p:spPr>
          <a:xfrm>
            <a:off x="379412" y="2133600"/>
            <a:ext cx="10287000" cy="41148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r>
              <a:rPr lang="en-US" altLang="en-US" sz="2800" dirty="0"/>
              <a:t>Use PC to get instruction and put it in the instruction register.</a:t>
            </a:r>
          </a:p>
          <a:p>
            <a:pPr>
              <a:buFont typeface="Wingdings" panose="05000000000000000000" pitchFamily="2" charset="2"/>
              <a:buNone/>
            </a:pPr>
            <a:r>
              <a:rPr lang="en-US" altLang="en-US" sz="2800" dirty="0"/>
              <a:t>    Increment the PC by 4 and put the result back in the PC.</a:t>
            </a:r>
          </a:p>
          <a:p>
            <a:endParaRPr lang="en-US" altLang="en-US" dirty="0"/>
          </a:p>
          <a:p>
            <a:r>
              <a:rPr lang="en-US" altLang="en-US" sz="2800" dirty="0"/>
              <a:t>Can be described succinctly using </a:t>
            </a:r>
            <a:r>
              <a:rPr lang="en-US" altLang="en-US" sz="2800" i="1" dirty="0"/>
              <a:t>RTL</a:t>
            </a:r>
            <a:r>
              <a:rPr lang="en-US" altLang="en-US" sz="2800" dirty="0"/>
              <a:t> (</a:t>
            </a:r>
            <a:r>
              <a:rPr lang="en-US" altLang="en-US" sz="2800" i="1" dirty="0"/>
              <a:t>Register-Transfer Language</a:t>
            </a:r>
            <a:r>
              <a:rPr lang="en-US" altLang="en-US" sz="2800" dirty="0"/>
              <a:t>):</a:t>
            </a:r>
          </a:p>
          <a:p>
            <a:pPr>
              <a:buFont typeface="Wingdings" panose="05000000000000000000" pitchFamily="2" charset="2"/>
              <a:buNone/>
            </a:pPr>
            <a:r>
              <a:rPr lang="en-US" altLang="en-US" sz="3600" dirty="0">
                <a:latin typeface="Courier New" panose="02070309020205020404" pitchFamily="49" charset="0"/>
              </a:rPr>
              <a:t>  </a:t>
            </a:r>
            <a:r>
              <a:rPr lang="en-US" altLang="en-US" sz="2800" dirty="0">
                <a:latin typeface="Courier New" panose="02070309020205020404" pitchFamily="49" charset="0"/>
              </a:rPr>
              <a:t>IR = Memory[PC];</a:t>
            </a:r>
            <a:br>
              <a:rPr lang="en-US" altLang="en-US" sz="2800" dirty="0">
                <a:latin typeface="Courier New" panose="02070309020205020404" pitchFamily="49" charset="0"/>
              </a:rPr>
            </a:br>
            <a:r>
              <a:rPr lang="en-US" altLang="en-US" sz="2800" dirty="0">
                <a:latin typeface="Courier New" panose="02070309020205020404" pitchFamily="49" charset="0"/>
              </a:rPr>
              <a:t> PC = PC + 4;</a:t>
            </a:r>
          </a:p>
          <a:p>
            <a:pPr>
              <a:buFont typeface="Wingdings" panose="05000000000000000000" pitchFamily="2" charset="2"/>
              <a:buNone/>
            </a:pPr>
            <a:endParaRPr lang="en-US" altLang="en-US" sz="2800" i="1" dirty="0">
              <a:latin typeface="Times New Roman" panose="02020603050405020304" pitchFamily="18" charset="0"/>
            </a:endParaRPr>
          </a:p>
          <a:p>
            <a:pPr>
              <a:buFont typeface="Wingdings" panose="05000000000000000000" pitchFamily="2" charset="2"/>
              <a:buNone/>
            </a:pPr>
            <a:endParaRPr lang="en-US" altLang="en-US" sz="2800" i="1" dirty="0">
              <a:latin typeface="Times New Roman" panose="02020603050405020304" pitchFamily="18" charset="0"/>
            </a:endParaRPr>
          </a:p>
        </p:txBody>
      </p:sp>
      <p:sp>
        <p:nvSpPr>
          <p:cNvPr id="470020" name="Rectangle 4"/>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fontScale="90000"/>
          </a:bodyPr>
          <a:lstStyle/>
          <a:p>
            <a:r>
              <a:rPr lang="en-US" altLang="en-US"/>
              <a:t>Step 1:  Instruction Fetch &amp; PC Increment (</a:t>
            </a:r>
            <a:r>
              <a:rPr lang="en-US" altLang="en-US" b="1"/>
              <a:t>IF</a:t>
            </a:r>
            <a:r>
              <a:rPr lang="en-US" altLang="en-US"/>
              <a:t>)</a:t>
            </a:r>
          </a:p>
        </p:txBody>
      </p:sp>
    </p:spTree>
    <p:extLst>
      <p:ext uri="{BB962C8B-B14F-4D97-AF65-F5344CB8AC3E}">
        <p14:creationId xmlns:p14="http://schemas.microsoft.com/office/powerpoint/2010/main" val="3735898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ChangeArrowheads="1"/>
          </p:cNvSpPr>
          <p:nvPr/>
        </p:nvSpPr>
        <p:spPr bwMode="auto">
          <a:xfrm>
            <a:off x="1747838" y="312739"/>
            <a:ext cx="71151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72067" name="Rectangle 3"/>
          <p:cNvSpPr>
            <a:spLocks noGrp="1" noChangeArrowheads="1"/>
          </p:cNvSpPr>
          <p:nvPr>
            <p:ph type="body" idx="1"/>
          </p:nvPr>
        </p:nvSpPr>
        <p:spPr>
          <a:xfrm>
            <a:off x="303212" y="2057400"/>
            <a:ext cx="11506200" cy="41148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r>
              <a:rPr lang="en-US" altLang="en-US" sz="2800" dirty="0"/>
              <a:t>Read registers </a:t>
            </a:r>
            <a:r>
              <a:rPr lang="en-US" altLang="en-US" sz="2800" dirty="0" err="1"/>
              <a:t>rs</a:t>
            </a:r>
            <a:r>
              <a:rPr lang="en-US" altLang="en-US" sz="2800" dirty="0"/>
              <a:t> and </a:t>
            </a:r>
            <a:r>
              <a:rPr lang="en-US" altLang="en-US" sz="2800" dirty="0" err="1"/>
              <a:t>rt</a:t>
            </a:r>
            <a:r>
              <a:rPr lang="en-US" altLang="en-US" sz="2800" dirty="0"/>
              <a:t> in case we need them.</a:t>
            </a:r>
          </a:p>
          <a:p>
            <a:pPr>
              <a:buFont typeface="Wingdings" panose="05000000000000000000" pitchFamily="2" charset="2"/>
              <a:buNone/>
            </a:pPr>
            <a:r>
              <a:rPr lang="en-US" altLang="en-US" sz="2800" dirty="0"/>
              <a:t>    Compute the branch address in case the instruction is a branch.</a:t>
            </a:r>
          </a:p>
          <a:p>
            <a:endParaRPr lang="en-US" altLang="en-US" sz="2800" dirty="0"/>
          </a:p>
          <a:p>
            <a:r>
              <a:rPr lang="en-US" altLang="en-US" sz="2800" dirty="0"/>
              <a:t>RTL:</a:t>
            </a:r>
            <a:br>
              <a:rPr lang="en-US" altLang="en-US" sz="2800" dirty="0"/>
            </a:br>
            <a:r>
              <a:rPr lang="en-US" altLang="en-US" sz="2800" dirty="0">
                <a:latin typeface="Courier New" panose="02070309020205020404" pitchFamily="49" charset="0"/>
              </a:rPr>
              <a:t>A = </a:t>
            </a:r>
            <a:r>
              <a:rPr lang="en-US" altLang="en-US" sz="2800" dirty="0" err="1">
                <a:latin typeface="Courier New" panose="02070309020205020404" pitchFamily="49" charset="0"/>
              </a:rPr>
              <a:t>Reg</a:t>
            </a:r>
            <a:r>
              <a:rPr lang="en-US" altLang="en-US" sz="2800" dirty="0">
                <a:latin typeface="Courier New" panose="02070309020205020404" pitchFamily="49" charset="0"/>
              </a:rPr>
              <a:t>[IR[25-21]];</a:t>
            </a:r>
            <a:br>
              <a:rPr lang="en-US" altLang="en-US" sz="2800" dirty="0">
                <a:latin typeface="Courier New" panose="02070309020205020404" pitchFamily="49" charset="0"/>
              </a:rPr>
            </a:br>
            <a:r>
              <a:rPr lang="en-US" altLang="en-US" sz="2800" dirty="0">
                <a:latin typeface="Courier New" panose="02070309020205020404" pitchFamily="49" charset="0"/>
              </a:rPr>
              <a:t>B = </a:t>
            </a:r>
            <a:r>
              <a:rPr lang="en-US" altLang="en-US" sz="2800" dirty="0" err="1">
                <a:latin typeface="Courier New" panose="02070309020205020404" pitchFamily="49" charset="0"/>
              </a:rPr>
              <a:t>Reg</a:t>
            </a:r>
            <a:r>
              <a:rPr lang="en-US" altLang="en-US" sz="2800" dirty="0">
                <a:latin typeface="Courier New" panose="02070309020205020404" pitchFamily="49" charset="0"/>
              </a:rPr>
              <a:t>[IR[20-16]];</a:t>
            </a:r>
            <a:br>
              <a:rPr lang="en-US" altLang="en-US" sz="2800" dirty="0">
                <a:latin typeface="Courier New" panose="02070309020205020404" pitchFamily="49" charset="0"/>
              </a:rPr>
            </a:br>
            <a:r>
              <a:rPr lang="en-US" altLang="en-US" sz="2800" dirty="0" err="1">
                <a:latin typeface="Courier New" panose="02070309020205020404" pitchFamily="49" charset="0"/>
              </a:rPr>
              <a:t>ALUOut</a:t>
            </a:r>
            <a:r>
              <a:rPr lang="en-US" altLang="en-US" sz="2800" dirty="0">
                <a:latin typeface="Courier New" panose="02070309020205020404" pitchFamily="49" charset="0"/>
              </a:rPr>
              <a:t> = PC + (sign-extend(IR[15-0]) &lt;&lt; 2);</a:t>
            </a:r>
            <a:r>
              <a:rPr lang="en-US" altLang="en-US" sz="2800" dirty="0"/>
              <a:t/>
            </a:r>
            <a:br>
              <a:rPr lang="en-US" altLang="en-US" sz="2800" dirty="0"/>
            </a:br>
            <a:endParaRPr lang="en-US" altLang="en-US" sz="2800" dirty="0"/>
          </a:p>
          <a:p>
            <a:pPr>
              <a:buFont typeface="Wingdings" panose="05000000000000000000" pitchFamily="2" charset="2"/>
              <a:buNone/>
            </a:pPr>
            <a:endParaRPr lang="en-US" altLang="en-US" sz="2800" i="1" dirty="0">
              <a:latin typeface="Times New Roman" panose="02020603050405020304" pitchFamily="18" charset="0"/>
            </a:endParaRPr>
          </a:p>
        </p:txBody>
      </p:sp>
      <p:sp>
        <p:nvSpPr>
          <p:cNvPr id="472068" name="Rectangle 4"/>
          <p:cNvSpPr>
            <a:spLocks noGrp="1" noChangeArrowheads="1"/>
          </p:cNvSpPr>
          <p:nvPr>
            <p:ph type="title"/>
          </p:nvPr>
        </p:nvSpPr>
        <p:spPr>
          <a:xfrm>
            <a:off x="74612" y="685800"/>
            <a:ext cx="10591800" cy="6096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fontScale="90000"/>
          </a:bodyPr>
          <a:lstStyle/>
          <a:p>
            <a:r>
              <a:rPr lang="en-US" altLang="en-US" dirty="0"/>
              <a:t>Step 2:  Instruction Decode and Register Fetch (</a:t>
            </a:r>
            <a:r>
              <a:rPr lang="en-US" altLang="en-US" b="1" dirty="0"/>
              <a:t>ID</a:t>
            </a:r>
            <a:r>
              <a:rPr lang="en-US" altLang="en-US" dirty="0"/>
              <a:t>)</a:t>
            </a:r>
          </a:p>
        </p:txBody>
      </p:sp>
    </p:spTree>
    <p:extLst>
      <p:ext uri="{BB962C8B-B14F-4D97-AF65-F5344CB8AC3E}">
        <p14:creationId xmlns:p14="http://schemas.microsoft.com/office/powerpoint/2010/main" val="3283569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ChangeArrowheads="1"/>
          </p:cNvSpPr>
          <p:nvPr/>
        </p:nvSpPr>
        <p:spPr bwMode="auto">
          <a:xfrm>
            <a:off x="1747838" y="312739"/>
            <a:ext cx="477202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74115" name="Rectangle 3"/>
          <p:cNvSpPr>
            <a:spLocks noGrp="1" noChangeArrowheads="1"/>
          </p:cNvSpPr>
          <p:nvPr>
            <p:ph type="body" idx="1"/>
          </p:nvPr>
        </p:nvSpPr>
        <p:spPr>
          <a:xfrm>
            <a:off x="455612" y="1905000"/>
            <a:ext cx="10021888" cy="48006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Autofit/>
          </a:bodyPr>
          <a:lstStyle/>
          <a:p>
            <a:pPr>
              <a:lnSpc>
                <a:spcPct val="90000"/>
              </a:lnSpc>
            </a:pPr>
            <a:r>
              <a:rPr lang="en-US" altLang="en-US" dirty="0"/>
              <a:t>ALU performs one of four functions </a:t>
            </a:r>
            <a:r>
              <a:rPr lang="en-US" altLang="en-US" i="1" u="sng" dirty="0"/>
              <a:t>depending</a:t>
            </a:r>
            <a:r>
              <a:rPr lang="en-US" altLang="en-US" dirty="0"/>
              <a:t> on instruction type</a:t>
            </a:r>
          </a:p>
          <a:p>
            <a:pPr lvl="1">
              <a:lnSpc>
                <a:spcPct val="90000"/>
              </a:lnSpc>
            </a:pPr>
            <a:r>
              <a:rPr lang="en-US" altLang="en-US" dirty="0"/>
              <a:t>memory reference:</a:t>
            </a:r>
            <a:br>
              <a:rPr lang="en-US" altLang="en-US" dirty="0"/>
            </a:br>
            <a:r>
              <a:rPr lang="en-US" altLang="en-US" dirty="0" err="1">
                <a:latin typeface="Courier New" panose="02070309020205020404" pitchFamily="49" charset="0"/>
              </a:rPr>
              <a:t>ALUOut</a:t>
            </a:r>
            <a:r>
              <a:rPr lang="en-US" altLang="en-US" dirty="0">
                <a:latin typeface="Courier New" panose="02070309020205020404" pitchFamily="49" charset="0"/>
              </a:rPr>
              <a:t> = A + sign-extend(IR[15-0]);</a:t>
            </a:r>
            <a:endParaRPr lang="en-US" altLang="en-US" sz="3200" dirty="0"/>
          </a:p>
          <a:p>
            <a:pPr lvl="1">
              <a:lnSpc>
                <a:spcPct val="90000"/>
              </a:lnSpc>
            </a:pPr>
            <a:r>
              <a:rPr lang="en-US" altLang="en-US" dirty="0"/>
              <a:t>R-type:</a:t>
            </a:r>
            <a:br>
              <a:rPr lang="en-US" altLang="en-US" dirty="0"/>
            </a:br>
            <a:r>
              <a:rPr lang="en-US" altLang="en-US" dirty="0" err="1">
                <a:latin typeface="Courier New" panose="02070309020205020404" pitchFamily="49" charset="0"/>
              </a:rPr>
              <a:t>ALUOut</a:t>
            </a:r>
            <a:r>
              <a:rPr lang="en-US" altLang="en-US" dirty="0">
                <a:latin typeface="Courier New" panose="02070309020205020404" pitchFamily="49" charset="0"/>
              </a:rPr>
              <a:t> = A op B;</a:t>
            </a:r>
            <a:endParaRPr lang="en-US" altLang="en-US" dirty="0"/>
          </a:p>
          <a:p>
            <a:pPr lvl="1">
              <a:lnSpc>
                <a:spcPct val="90000"/>
              </a:lnSpc>
            </a:pPr>
            <a:r>
              <a:rPr lang="en-US" altLang="en-US" dirty="0"/>
              <a:t>branch (instruction </a:t>
            </a:r>
            <a:r>
              <a:rPr lang="en-US" altLang="en-US" i="1" dirty="0"/>
              <a:t>completes</a:t>
            </a:r>
            <a:r>
              <a:rPr lang="en-US" altLang="en-US" dirty="0"/>
              <a:t>):</a:t>
            </a:r>
            <a:br>
              <a:rPr lang="en-US" altLang="en-US" dirty="0"/>
            </a:br>
            <a:r>
              <a:rPr lang="en-US" altLang="en-US" dirty="0">
                <a:latin typeface="Courier New" panose="02070309020205020404" pitchFamily="49" charset="0"/>
              </a:rPr>
              <a:t>if (A==B) PC = </a:t>
            </a:r>
            <a:r>
              <a:rPr lang="en-US" altLang="en-US" dirty="0" err="1">
                <a:latin typeface="Courier New" panose="02070309020205020404" pitchFamily="49" charset="0"/>
              </a:rPr>
              <a:t>ALUOut</a:t>
            </a:r>
            <a:r>
              <a:rPr lang="en-US" altLang="en-US" dirty="0">
                <a:latin typeface="Courier New" panose="02070309020205020404" pitchFamily="49" charset="0"/>
              </a:rPr>
              <a:t>;</a:t>
            </a:r>
          </a:p>
          <a:p>
            <a:pPr lvl="1">
              <a:lnSpc>
                <a:spcPct val="90000"/>
              </a:lnSpc>
            </a:pPr>
            <a:r>
              <a:rPr lang="en-US" altLang="en-US" dirty="0"/>
              <a:t>jump (instruction </a:t>
            </a:r>
            <a:r>
              <a:rPr lang="en-US" altLang="en-US" i="1" dirty="0"/>
              <a:t>completes</a:t>
            </a:r>
            <a:r>
              <a:rPr lang="en-US" altLang="en-US" dirty="0"/>
              <a:t>):</a:t>
            </a:r>
          </a:p>
          <a:p>
            <a:pPr lvl="1">
              <a:lnSpc>
                <a:spcPct val="90000"/>
              </a:lnSpc>
              <a:buFont typeface="Wingdings" panose="05000000000000000000" pitchFamily="2" charset="2"/>
              <a:buNone/>
            </a:pPr>
            <a:r>
              <a:rPr lang="en-US" altLang="en-US" dirty="0"/>
              <a:t>   </a:t>
            </a:r>
            <a:r>
              <a:rPr lang="en-US" altLang="en-US" dirty="0">
                <a:latin typeface="Courier New" panose="02070309020205020404" pitchFamily="49" charset="0"/>
              </a:rPr>
              <a:t>PC = PC[31-28] || (IR(25-0) &lt;&lt; 2)</a:t>
            </a:r>
          </a:p>
          <a:p>
            <a:pPr lvl="1">
              <a:lnSpc>
                <a:spcPct val="90000"/>
              </a:lnSpc>
              <a:buFont typeface="Wingdings" panose="05000000000000000000" pitchFamily="2" charset="2"/>
              <a:buNone/>
            </a:pPr>
            <a:endParaRPr lang="en-US" altLang="en-US" dirty="0">
              <a:latin typeface="Courier New" panose="02070309020205020404" pitchFamily="49" charset="0"/>
            </a:endParaRPr>
          </a:p>
          <a:p>
            <a:pPr>
              <a:lnSpc>
                <a:spcPct val="90000"/>
              </a:lnSpc>
              <a:buFont typeface="Wingdings" panose="05000000000000000000" pitchFamily="2" charset="2"/>
              <a:buNone/>
            </a:pPr>
            <a:endParaRPr lang="en-US" altLang="en-US" dirty="0"/>
          </a:p>
          <a:p>
            <a:pPr lvl="1">
              <a:lnSpc>
                <a:spcPct val="90000"/>
              </a:lnSpc>
              <a:buFont typeface="Wingdings" panose="05000000000000000000" pitchFamily="2" charset="2"/>
              <a:buNone/>
            </a:pPr>
            <a:r>
              <a:rPr lang="en-US" altLang="en-US" dirty="0">
                <a:latin typeface="Courier New" panose="02070309020205020404" pitchFamily="49" charset="0"/>
              </a:rPr>
              <a:t>				</a:t>
            </a:r>
          </a:p>
          <a:p>
            <a:pPr lvl="1">
              <a:lnSpc>
                <a:spcPct val="90000"/>
              </a:lnSpc>
              <a:buFont typeface="Wingdings" panose="05000000000000000000" pitchFamily="2" charset="2"/>
              <a:buNone/>
            </a:pPr>
            <a:r>
              <a:rPr lang="en-US" altLang="en-US" dirty="0">
                <a:latin typeface="Courier New" panose="02070309020205020404" pitchFamily="49" charset="0"/>
              </a:rPr>
              <a:t>	</a:t>
            </a:r>
          </a:p>
        </p:txBody>
      </p:sp>
      <p:sp>
        <p:nvSpPr>
          <p:cNvPr id="474116" name="Rectangle 4"/>
          <p:cNvSpPr>
            <a:spLocks noGrp="1" noChangeArrowheads="1"/>
          </p:cNvSpPr>
          <p:nvPr>
            <p:ph type="title"/>
          </p:nvPr>
        </p:nvSpPr>
        <p:spPr>
          <a:xfrm>
            <a:off x="227012" y="219076"/>
            <a:ext cx="10439400" cy="11430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fontScale="90000"/>
          </a:bodyPr>
          <a:lstStyle/>
          <a:p>
            <a:r>
              <a:rPr lang="en-US" altLang="en-US" dirty="0"/>
              <a:t>Step 3: Execution, Address Computation or Branch Completion        (</a:t>
            </a:r>
            <a:r>
              <a:rPr lang="en-US" altLang="en-US" b="1" dirty="0"/>
              <a:t>EX</a:t>
            </a:r>
            <a:r>
              <a:rPr lang="en-US" altLang="en-US" dirty="0"/>
              <a:t>)</a:t>
            </a:r>
          </a:p>
        </p:txBody>
      </p:sp>
    </p:spTree>
    <p:extLst>
      <p:ext uri="{BB962C8B-B14F-4D97-AF65-F5344CB8AC3E}">
        <p14:creationId xmlns:p14="http://schemas.microsoft.com/office/powerpoint/2010/main" val="2794023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dirty="0" smtClean="0"/>
              <a:t>You have learnt MIPS architecture</a:t>
            </a:r>
          </a:p>
          <a:p>
            <a:pPr lvl="1"/>
            <a:r>
              <a:rPr lang="en-US" dirty="0" smtClean="0"/>
              <a:t>Instruction set </a:t>
            </a:r>
          </a:p>
          <a:p>
            <a:pPr lvl="1"/>
            <a:r>
              <a:rPr lang="en-US" dirty="0" smtClean="0"/>
              <a:t>Addressing Modes</a:t>
            </a:r>
          </a:p>
          <a:p>
            <a:pPr lvl="1"/>
            <a:r>
              <a:rPr lang="en-US" dirty="0" smtClean="0"/>
              <a:t>Conversion of instructions to different formats</a:t>
            </a:r>
          </a:p>
          <a:p>
            <a:pPr lvl="1"/>
            <a:r>
              <a:rPr lang="en-US" dirty="0" smtClean="0"/>
              <a:t>Single cycle </a:t>
            </a:r>
            <a:r>
              <a:rPr lang="en-US" dirty="0" err="1" smtClean="0"/>
              <a:t>datapath</a:t>
            </a:r>
            <a:r>
              <a:rPr lang="en-US" dirty="0" smtClean="0"/>
              <a:t> implementation</a:t>
            </a: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a:t>
            </a:fld>
            <a:endParaRPr lang="en-US"/>
          </a:p>
        </p:txBody>
      </p:sp>
    </p:spTree>
    <p:extLst>
      <p:ext uri="{BB962C8B-B14F-4D97-AF65-F5344CB8AC3E}">
        <p14:creationId xmlns:p14="http://schemas.microsoft.com/office/powerpoint/2010/main" val="44626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ChangeArrowheads="1"/>
          </p:cNvSpPr>
          <p:nvPr/>
        </p:nvSpPr>
        <p:spPr bwMode="auto">
          <a:xfrm>
            <a:off x="1747838" y="312739"/>
            <a:ext cx="52990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76163" name="Rectangle 3"/>
          <p:cNvSpPr>
            <a:spLocks noGrp="1" noChangeArrowheads="1"/>
          </p:cNvSpPr>
          <p:nvPr>
            <p:ph type="body" idx="1"/>
          </p:nvPr>
        </p:nvSpPr>
        <p:spPr>
          <a:xfrm>
            <a:off x="455612" y="2438400"/>
            <a:ext cx="10972800" cy="43434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Autofit/>
          </a:bodyPr>
          <a:lstStyle/>
          <a:p>
            <a:pPr>
              <a:lnSpc>
                <a:spcPct val="90000"/>
              </a:lnSpc>
            </a:pPr>
            <a:r>
              <a:rPr lang="en-US" altLang="en-US" sz="2800" dirty="0"/>
              <a:t>Again </a:t>
            </a:r>
            <a:r>
              <a:rPr lang="en-US" altLang="en-US" sz="2800" i="1" u="sng" dirty="0"/>
              <a:t>depending</a:t>
            </a:r>
            <a:r>
              <a:rPr lang="en-US" altLang="en-US" sz="2800" dirty="0"/>
              <a:t> on instruction type:</a:t>
            </a:r>
          </a:p>
          <a:p>
            <a:pPr>
              <a:lnSpc>
                <a:spcPct val="90000"/>
              </a:lnSpc>
            </a:pPr>
            <a:r>
              <a:rPr lang="en-US" altLang="en-US" sz="2800" dirty="0"/>
              <a:t>Loads and stores access memory</a:t>
            </a:r>
          </a:p>
          <a:p>
            <a:pPr lvl="1">
              <a:lnSpc>
                <a:spcPct val="90000"/>
              </a:lnSpc>
            </a:pPr>
            <a:r>
              <a:rPr lang="en-US" altLang="en-US" sz="2400" dirty="0"/>
              <a:t>load</a:t>
            </a:r>
          </a:p>
          <a:p>
            <a:pPr lvl="1">
              <a:lnSpc>
                <a:spcPct val="90000"/>
              </a:lnSpc>
              <a:buFont typeface="Wingdings" panose="05000000000000000000" pitchFamily="2" charset="2"/>
              <a:buNone/>
            </a:pPr>
            <a:r>
              <a:rPr lang="en-US" altLang="en-US" sz="2400" dirty="0">
                <a:latin typeface="Courier New" panose="02070309020205020404" pitchFamily="49" charset="0"/>
              </a:rPr>
              <a:t>  MDR = Memory[</a:t>
            </a:r>
            <a:r>
              <a:rPr lang="en-US" altLang="en-US" sz="2400" dirty="0" err="1">
                <a:latin typeface="Courier New" panose="02070309020205020404" pitchFamily="49" charset="0"/>
              </a:rPr>
              <a:t>ALUOut</a:t>
            </a:r>
            <a:r>
              <a:rPr lang="en-US" altLang="en-US" sz="2400" dirty="0">
                <a:latin typeface="Courier New" panose="02070309020205020404" pitchFamily="49" charset="0"/>
              </a:rPr>
              <a:t>];</a:t>
            </a:r>
            <a:endParaRPr lang="en-US" altLang="en-US" sz="2400" dirty="0"/>
          </a:p>
          <a:p>
            <a:pPr lvl="1">
              <a:lnSpc>
                <a:spcPct val="90000"/>
              </a:lnSpc>
            </a:pPr>
            <a:r>
              <a:rPr lang="en-US" altLang="en-US" sz="2400" dirty="0"/>
              <a:t>store (instruction </a:t>
            </a:r>
            <a:r>
              <a:rPr lang="en-US" altLang="en-US" sz="2400" i="1" dirty="0"/>
              <a:t>completes</a:t>
            </a:r>
            <a:r>
              <a:rPr lang="en-US" altLang="en-US" sz="2400" dirty="0"/>
              <a:t>)</a:t>
            </a:r>
            <a:r>
              <a:rPr lang="en-US" altLang="en-US" sz="2400" dirty="0">
                <a:latin typeface="Courier New" panose="02070309020205020404" pitchFamily="49" charset="0"/>
              </a:rPr>
              <a:t> </a:t>
            </a:r>
          </a:p>
          <a:p>
            <a:pPr lvl="1">
              <a:lnSpc>
                <a:spcPct val="90000"/>
              </a:lnSpc>
              <a:buFont typeface="Wingdings" panose="05000000000000000000" pitchFamily="2" charset="2"/>
              <a:buNone/>
            </a:pPr>
            <a:r>
              <a:rPr lang="en-US" altLang="en-US" sz="2400" dirty="0">
                <a:latin typeface="Courier New" panose="02070309020205020404" pitchFamily="49" charset="0"/>
              </a:rPr>
              <a:t>  Memory[</a:t>
            </a:r>
            <a:r>
              <a:rPr lang="en-US" altLang="en-US" sz="2400" dirty="0" err="1">
                <a:latin typeface="Courier New" panose="02070309020205020404" pitchFamily="49" charset="0"/>
              </a:rPr>
              <a:t>ALUOut</a:t>
            </a:r>
            <a:r>
              <a:rPr lang="en-US" altLang="en-US" sz="2400" dirty="0">
                <a:latin typeface="Courier New" panose="02070309020205020404" pitchFamily="49" charset="0"/>
              </a:rPr>
              <a:t>] = B;</a:t>
            </a:r>
            <a:r>
              <a:rPr lang="en-US" altLang="en-US" sz="2400" dirty="0"/>
              <a:t/>
            </a:r>
            <a:br>
              <a:rPr lang="en-US" altLang="en-US" sz="2400" dirty="0"/>
            </a:br>
            <a:endParaRPr lang="en-US" altLang="en-US" sz="2400" dirty="0"/>
          </a:p>
          <a:p>
            <a:pPr>
              <a:lnSpc>
                <a:spcPct val="90000"/>
              </a:lnSpc>
            </a:pPr>
            <a:r>
              <a:rPr lang="en-US" altLang="en-US" sz="2800" dirty="0"/>
              <a:t>R-type (instructions </a:t>
            </a:r>
            <a:r>
              <a:rPr lang="en-US" altLang="en-US" sz="2800" i="1" dirty="0"/>
              <a:t>completes</a:t>
            </a:r>
            <a:r>
              <a:rPr lang="en-US" altLang="en-US" sz="2800" dirty="0"/>
              <a:t>)</a:t>
            </a:r>
            <a:br>
              <a:rPr lang="en-US" altLang="en-US" sz="2800" dirty="0"/>
            </a:br>
            <a:r>
              <a:rPr lang="en-US" altLang="en-US" sz="2800" dirty="0" err="1">
                <a:latin typeface="Courier New" panose="02070309020205020404" pitchFamily="49" charset="0"/>
              </a:rPr>
              <a:t>Reg</a:t>
            </a:r>
            <a:r>
              <a:rPr lang="en-US" altLang="en-US" sz="2800" dirty="0">
                <a:latin typeface="Courier New" panose="02070309020205020404" pitchFamily="49" charset="0"/>
              </a:rPr>
              <a:t>[IR[15-11]] = </a:t>
            </a:r>
            <a:r>
              <a:rPr lang="en-US" altLang="en-US" sz="2800" dirty="0" err="1">
                <a:latin typeface="Courier New" panose="02070309020205020404" pitchFamily="49" charset="0"/>
              </a:rPr>
              <a:t>ALUOut</a:t>
            </a:r>
            <a:r>
              <a:rPr lang="en-US" altLang="en-US" sz="2800" dirty="0">
                <a:latin typeface="Courier New" panose="02070309020205020404" pitchFamily="49" charset="0"/>
              </a:rPr>
              <a:t>;</a:t>
            </a:r>
            <a:r>
              <a:rPr lang="en-US" altLang="en-US" sz="2800" dirty="0"/>
              <a:t/>
            </a:r>
            <a:br>
              <a:rPr lang="en-US" altLang="en-US" sz="2800" dirty="0"/>
            </a:br>
            <a:endParaRPr lang="en-US" altLang="en-US" sz="2800" dirty="0"/>
          </a:p>
          <a:p>
            <a:pPr>
              <a:lnSpc>
                <a:spcPct val="90000"/>
              </a:lnSpc>
              <a:buFont typeface="Wingdings" panose="05000000000000000000" pitchFamily="2" charset="2"/>
              <a:buNone/>
            </a:pPr>
            <a:endParaRPr lang="en-US" altLang="en-US" sz="2800" dirty="0"/>
          </a:p>
          <a:p>
            <a:pPr>
              <a:lnSpc>
                <a:spcPct val="90000"/>
              </a:lnSpc>
              <a:buFont typeface="Wingdings" panose="05000000000000000000" pitchFamily="2" charset="2"/>
              <a:buNone/>
            </a:pPr>
            <a:r>
              <a:rPr lang="en-US" altLang="en-US" sz="4000" dirty="0"/>
              <a:t/>
            </a:r>
            <a:br>
              <a:rPr lang="en-US" altLang="en-US" sz="4000" dirty="0"/>
            </a:br>
            <a:endParaRPr lang="en-US" altLang="en-US" sz="4000" dirty="0"/>
          </a:p>
        </p:txBody>
      </p:sp>
      <p:sp>
        <p:nvSpPr>
          <p:cNvPr id="476164" name="Rectangle 4"/>
          <p:cNvSpPr>
            <a:spLocks noGrp="1" noChangeArrowheads="1"/>
          </p:cNvSpPr>
          <p:nvPr>
            <p:ph type="title"/>
          </p:nvPr>
        </p:nvSpPr>
        <p:spPr>
          <a:xfrm>
            <a:off x="161924" y="520197"/>
            <a:ext cx="11342688" cy="11430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fontScale="90000"/>
          </a:bodyPr>
          <a:lstStyle/>
          <a:p>
            <a:r>
              <a:rPr lang="en-US" altLang="en-US" dirty="0"/>
              <a:t>Step 4: Memory access or R-type Instruction </a:t>
            </a:r>
            <a:r>
              <a:rPr lang="en-US" altLang="en-US" dirty="0" smtClean="0"/>
              <a:t>Completion (</a:t>
            </a:r>
            <a:r>
              <a:rPr lang="en-US" altLang="en-US" b="1" dirty="0"/>
              <a:t>MEM</a:t>
            </a:r>
            <a:r>
              <a:rPr lang="en-US" altLang="en-US" dirty="0"/>
              <a:t>)</a:t>
            </a:r>
          </a:p>
        </p:txBody>
      </p:sp>
    </p:spTree>
    <p:extLst>
      <p:ext uri="{BB962C8B-B14F-4D97-AF65-F5344CB8AC3E}">
        <p14:creationId xmlns:p14="http://schemas.microsoft.com/office/powerpoint/2010/main" val="3880311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ChangeArrowheads="1"/>
          </p:cNvSpPr>
          <p:nvPr/>
        </p:nvSpPr>
        <p:spPr bwMode="auto">
          <a:xfrm>
            <a:off x="1747838" y="312739"/>
            <a:ext cx="2354263"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78211" name="Rectangle 3"/>
          <p:cNvSpPr>
            <a:spLocks noGrp="1" noChangeArrowheads="1"/>
          </p:cNvSpPr>
          <p:nvPr>
            <p:ph type="body" idx="1"/>
          </p:nvPr>
        </p:nvSpPr>
        <p:spPr>
          <a:xfrm>
            <a:off x="379412" y="1692564"/>
            <a:ext cx="11506200" cy="51816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Autofit/>
          </a:bodyPr>
          <a:lstStyle/>
          <a:p>
            <a:pPr>
              <a:lnSpc>
                <a:spcPct val="80000"/>
              </a:lnSpc>
            </a:pPr>
            <a:r>
              <a:rPr lang="en-US" altLang="en-US" sz="2400"/>
              <a:t>Again </a:t>
            </a:r>
            <a:r>
              <a:rPr lang="en-US" altLang="en-US" sz="2400" i="1" u="sng"/>
              <a:t>depending</a:t>
            </a:r>
            <a:r>
              <a:rPr lang="en-US" altLang="en-US" sz="2400"/>
              <a:t> on instruction type:</a:t>
            </a:r>
            <a:endParaRPr lang="en-US" altLang="en-US" sz="2400" i="1"/>
          </a:p>
          <a:p>
            <a:pPr>
              <a:lnSpc>
                <a:spcPct val="80000"/>
              </a:lnSpc>
            </a:pPr>
            <a:r>
              <a:rPr lang="en-US" altLang="en-US" sz="2400"/>
              <a:t>Load writes back (instruction </a:t>
            </a:r>
            <a:r>
              <a:rPr lang="en-US" altLang="en-US" sz="2400" i="1"/>
              <a:t>completes</a:t>
            </a:r>
            <a:r>
              <a:rPr lang="en-US" altLang="en-US" sz="2400"/>
              <a:t>)</a:t>
            </a:r>
          </a:p>
          <a:p>
            <a:pPr>
              <a:lnSpc>
                <a:spcPct val="80000"/>
              </a:lnSpc>
              <a:buFont typeface="Wingdings" panose="05000000000000000000" pitchFamily="2" charset="2"/>
              <a:buNone/>
            </a:pPr>
            <a:r>
              <a:rPr lang="en-US" altLang="en-US" sz="2400">
                <a:latin typeface="Courier New" panose="02070309020205020404" pitchFamily="49" charset="0"/>
              </a:rPr>
              <a:t>  Reg[IR[20-16]]= MDR;</a:t>
            </a:r>
          </a:p>
          <a:p>
            <a:pPr>
              <a:lnSpc>
                <a:spcPct val="80000"/>
              </a:lnSpc>
              <a:buFont typeface="Wingdings" panose="05000000000000000000" pitchFamily="2" charset="2"/>
              <a:buNone/>
            </a:pPr>
            <a:endParaRPr lang="en-US" altLang="en-US" sz="2400">
              <a:latin typeface="Courier New" panose="02070309020205020404" pitchFamily="49" charset="0"/>
            </a:endParaRPr>
          </a:p>
          <a:p>
            <a:pPr>
              <a:lnSpc>
                <a:spcPct val="80000"/>
              </a:lnSpc>
              <a:buFont typeface="Wingdings" panose="05000000000000000000" pitchFamily="2" charset="2"/>
              <a:buNone/>
            </a:pPr>
            <a:endParaRPr lang="en-US" altLang="en-US" sz="2400">
              <a:latin typeface="Courier New" panose="02070309020205020404" pitchFamily="49" charset="0"/>
            </a:endParaRPr>
          </a:p>
          <a:p>
            <a:pPr>
              <a:lnSpc>
                <a:spcPct val="80000"/>
              </a:lnSpc>
              <a:buFont typeface="Wingdings" panose="05000000000000000000" pitchFamily="2" charset="2"/>
              <a:buNone/>
            </a:pPr>
            <a:r>
              <a:rPr lang="en-US" altLang="en-US" sz="2400">
                <a:solidFill>
                  <a:schemeClr val="hlink"/>
                </a:solidFill>
              </a:rPr>
              <a:t>Important:</a:t>
            </a:r>
            <a:r>
              <a:rPr lang="en-US" altLang="en-US" sz="2400"/>
              <a:t> There is no reason from a datapath (or control) point of view that Step 5 cannot be eliminated by performing</a:t>
            </a:r>
          </a:p>
          <a:p>
            <a:pPr>
              <a:lnSpc>
                <a:spcPct val="80000"/>
              </a:lnSpc>
              <a:buFont typeface="Wingdings" panose="05000000000000000000" pitchFamily="2" charset="2"/>
              <a:buNone/>
            </a:pPr>
            <a:r>
              <a:rPr lang="en-US" altLang="en-US" sz="2400">
                <a:latin typeface="Courier New" panose="02070309020205020404" pitchFamily="49" charset="0"/>
              </a:rPr>
              <a:t>   Reg[IR[20-16]]= Memory[ALUOut];</a:t>
            </a:r>
          </a:p>
          <a:p>
            <a:pPr>
              <a:lnSpc>
                <a:spcPct val="80000"/>
              </a:lnSpc>
              <a:buFont typeface="Wingdings" panose="05000000000000000000" pitchFamily="2" charset="2"/>
              <a:buNone/>
            </a:pPr>
            <a:r>
              <a:rPr lang="en-US" altLang="en-US" sz="2400"/>
              <a:t>    for loads in Step 4. This would eliminate the MDR as well.</a:t>
            </a:r>
          </a:p>
          <a:p>
            <a:pPr>
              <a:lnSpc>
                <a:spcPct val="80000"/>
              </a:lnSpc>
              <a:buFont typeface="Wingdings" panose="05000000000000000000" pitchFamily="2" charset="2"/>
              <a:buNone/>
            </a:pPr>
            <a:endParaRPr lang="en-US" altLang="en-US" sz="2400"/>
          </a:p>
          <a:p>
            <a:pPr>
              <a:lnSpc>
                <a:spcPct val="80000"/>
              </a:lnSpc>
              <a:buFont typeface="Wingdings" panose="05000000000000000000" pitchFamily="2" charset="2"/>
              <a:buNone/>
            </a:pPr>
            <a:r>
              <a:rPr lang="en-US" altLang="en-US" sz="2400"/>
              <a:t>The reason this is not done is that, to keep steps balanced in length, the design restriction is to allow each step to contain </a:t>
            </a:r>
            <a:r>
              <a:rPr lang="en-US" altLang="en-US" sz="2400" i="1"/>
              <a:t>at most </a:t>
            </a:r>
            <a:r>
              <a:rPr lang="en-US" altLang="en-US" sz="2400"/>
              <a:t>one ALU operation, or one register access, or one memory access.</a:t>
            </a:r>
            <a:endParaRPr lang="en-US" altLang="en-US" sz="2400" i="1"/>
          </a:p>
          <a:p>
            <a:pPr>
              <a:lnSpc>
                <a:spcPct val="80000"/>
              </a:lnSpc>
              <a:buFont typeface="Wingdings" panose="05000000000000000000" pitchFamily="2" charset="2"/>
              <a:buNone/>
            </a:pPr>
            <a:endParaRPr lang="en-US" altLang="en-US" sz="2400" i="1">
              <a:latin typeface="Times New Roman" panose="02020603050405020304" pitchFamily="18" charset="0"/>
            </a:endParaRPr>
          </a:p>
          <a:p>
            <a:pPr>
              <a:lnSpc>
                <a:spcPct val="80000"/>
              </a:lnSpc>
              <a:buFont typeface="Wingdings" panose="05000000000000000000" pitchFamily="2" charset="2"/>
              <a:buNone/>
            </a:pPr>
            <a:r>
              <a:rPr lang="en-US" altLang="en-US" sz="3600">
                <a:latin typeface="Courier New" panose="02070309020205020404" pitchFamily="49" charset="0"/>
              </a:rPr>
              <a:t> </a:t>
            </a:r>
          </a:p>
        </p:txBody>
      </p:sp>
      <p:sp>
        <p:nvSpPr>
          <p:cNvPr id="478212" name="Rectangle 4"/>
          <p:cNvSpPr>
            <a:spLocks noGrp="1" noChangeArrowheads="1"/>
          </p:cNvSpPr>
          <p:nvPr>
            <p:ph type="title"/>
          </p:nvPr>
        </p:nvSpPr>
        <p:spPr>
          <a:xfrm>
            <a:off x="150812" y="219076"/>
            <a:ext cx="10315576" cy="11430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en-US" dirty="0"/>
              <a:t>Step 5: Memory Read Completion (</a:t>
            </a:r>
            <a:r>
              <a:rPr lang="en-US" altLang="en-US" b="1" dirty="0"/>
              <a:t>WB</a:t>
            </a:r>
            <a:r>
              <a:rPr lang="en-US" altLang="en-US" dirty="0"/>
              <a:t>)</a:t>
            </a:r>
          </a:p>
        </p:txBody>
      </p:sp>
    </p:spTree>
    <p:extLst>
      <p:ext uri="{BB962C8B-B14F-4D97-AF65-F5344CB8AC3E}">
        <p14:creationId xmlns:p14="http://schemas.microsoft.com/office/powerpoint/2010/main" val="2640843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25408" y="1863390"/>
            <a:ext cx="11463417" cy="3441304"/>
          </a:xfrm>
          <a:prstGeom prst="rect">
            <a:avLst/>
          </a:prstGeom>
        </p:spPr>
      </p:pic>
      <p:sp>
        <p:nvSpPr>
          <p:cNvPr id="480259"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en-US"/>
              <a:t>Summary of Instruction Execution</a:t>
            </a:r>
          </a:p>
        </p:txBody>
      </p:sp>
      <p:grpSp>
        <p:nvGrpSpPr>
          <p:cNvPr id="2" name="Group 1"/>
          <p:cNvGrpSpPr/>
          <p:nvPr/>
        </p:nvGrpSpPr>
        <p:grpSpPr>
          <a:xfrm>
            <a:off x="0" y="1942551"/>
            <a:ext cx="944489" cy="3358755"/>
            <a:chOff x="1446213" y="2438400"/>
            <a:chExt cx="748109" cy="2664727"/>
          </a:xfrm>
        </p:grpSpPr>
        <p:sp>
          <p:nvSpPr>
            <p:cNvPr id="480261" name="Text Box 5"/>
            <p:cNvSpPr txBox="1">
              <a:spLocks noChangeArrowheads="1"/>
            </p:cNvSpPr>
            <p:nvPr/>
          </p:nvSpPr>
          <p:spPr bwMode="auto">
            <a:xfrm>
              <a:off x="1446213" y="2913701"/>
              <a:ext cx="530990" cy="26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dirty="0">
                  <a:solidFill>
                    <a:srgbClr val="FF0000"/>
                  </a:solidFill>
                  <a:latin typeface="Tahoma" panose="020B0604030504040204" pitchFamily="34" charset="0"/>
                </a:rPr>
                <a:t>1: IF</a:t>
              </a:r>
            </a:p>
          </p:txBody>
        </p:sp>
        <p:sp>
          <p:nvSpPr>
            <p:cNvPr id="480262" name="Text Box 6"/>
            <p:cNvSpPr txBox="1">
              <a:spLocks noChangeArrowheads="1"/>
            </p:cNvSpPr>
            <p:nvPr/>
          </p:nvSpPr>
          <p:spPr bwMode="auto">
            <a:xfrm>
              <a:off x="1446213" y="3352800"/>
              <a:ext cx="560193" cy="26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dirty="0">
                  <a:solidFill>
                    <a:srgbClr val="FF0000"/>
                  </a:solidFill>
                  <a:latin typeface="Tahoma" panose="020B0604030504040204" pitchFamily="34" charset="0"/>
                </a:rPr>
                <a:t>2: ID</a:t>
              </a:r>
            </a:p>
          </p:txBody>
        </p:sp>
        <p:sp>
          <p:nvSpPr>
            <p:cNvPr id="480263" name="Text Box 7"/>
            <p:cNvSpPr txBox="1">
              <a:spLocks noChangeArrowheads="1"/>
            </p:cNvSpPr>
            <p:nvPr/>
          </p:nvSpPr>
          <p:spPr bwMode="auto">
            <a:xfrm>
              <a:off x="1446213" y="3962400"/>
              <a:ext cx="570351" cy="26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solidFill>
                    <a:srgbClr val="FF0000"/>
                  </a:solidFill>
                  <a:latin typeface="Tahoma" panose="020B0604030504040204" pitchFamily="34" charset="0"/>
                </a:rPr>
                <a:t>3: EX</a:t>
              </a:r>
            </a:p>
          </p:txBody>
        </p:sp>
        <p:sp>
          <p:nvSpPr>
            <p:cNvPr id="480264" name="Text Box 8"/>
            <p:cNvSpPr txBox="1">
              <a:spLocks noChangeArrowheads="1"/>
            </p:cNvSpPr>
            <p:nvPr/>
          </p:nvSpPr>
          <p:spPr bwMode="auto">
            <a:xfrm>
              <a:off x="1446213" y="4378849"/>
              <a:ext cx="748109" cy="26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dirty="0">
                  <a:solidFill>
                    <a:srgbClr val="FF0000"/>
                  </a:solidFill>
                  <a:latin typeface="Tahoma" panose="020B0604030504040204" pitchFamily="34" charset="0"/>
                </a:rPr>
                <a:t>4: MEM</a:t>
              </a:r>
            </a:p>
          </p:txBody>
        </p:sp>
        <p:sp>
          <p:nvSpPr>
            <p:cNvPr id="480265" name="Text Box 9"/>
            <p:cNvSpPr txBox="1">
              <a:spLocks noChangeArrowheads="1"/>
            </p:cNvSpPr>
            <p:nvPr/>
          </p:nvSpPr>
          <p:spPr bwMode="auto">
            <a:xfrm>
              <a:off x="1446213" y="4834529"/>
              <a:ext cx="637646" cy="26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dirty="0">
                  <a:solidFill>
                    <a:srgbClr val="FF0000"/>
                  </a:solidFill>
                  <a:latin typeface="Tahoma" panose="020B0604030504040204" pitchFamily="34" charset="0"/>
                </a:rPr>
                <a:t>5: WB</a:t>
              </a:r>
            </a:p>
          </p:txBody>
        </p:sp>
        <p:sp>
          <p:nvSpPr>
            <p:cNvPr id="480266" name="Text Box 10"/>
            <p:cNvSpPr txBox="1">
              <a:spLocks noChangeArrowheads="1"/>
            </p:cNvSpPr>
            <p:nvPr/>
          </p:nvSpPr>
          <p:spPr bwMode="auto">
            <a:xfrm>
              <a:off x="1446213" y="2438400"/>
              <a:ext cx="515754" cy="26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u="sng" dirty="0">
                  <a:solidFill>
                    <a:srgbClr val="FF0000"/>
                  </a:solidFill>
                  <a:latin typeface="Tahoma" panose="020B0604030504040204" pitchFamily="34" charset="0"/>
                </a:rPr>
                <a:t>Step</a:t>
              </a:r>
            </a:p>
          </p:txBody>
        </p:sp>
      </p:grpSp>
    </p:spTree>
    <p:extLst>
      <p:ext uri="{BB962C8B-B14F-4D97-AF65-F5344CB8AC3E}">
        <p14:creationId xmlns:p14="http://schemas.microsoft.com/office/powerpoint/2010/main" val="2081622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9522" name="Rectangle 1026"/>
          <p:cNvSpPr>
            <a:spLocks noChangeArrowheads="1"/>
          </p:cNvSpPr>
          <p:nvPr/>
        </p:nvSpPr>
        <p:spPr bwMode="auto">
          <a:xfrm>
            <a:off x="3109912" y="4051300"/>
            <a:ext cx="1447800" cy="1295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619523" name="Group 1027"/>
          <p:cNvGrpSpPr>
            <a:grpSpLocks/>
          </p:cNvGrpSpPr>
          <p:nvPr/>
        </p:nvGrpSpPr>
        <p:grpSpPr bwMode="auto">
          <a:xfrm>
            <a:off x="4456112" y="3276600"/>
            <a:ext cx="762000" cy="1524000"/>
            <a:chOff x="1848" y="2064"/>
            <a:chExt cx="480" cy="960"/>
          </a:xfrm>
        </p:grpSpPr>
        <p:sp>
          <p:nvSpPr>
            <p:cNvPr id="619524" name="Rectangle 1028"/>
            <p:cNvSpPr>
              <a:spLocks noChangeArrowheads="1"/>
            </p:cNvSpPr>
            <p:nvPr/>
          </p:nvSpPr>
          <p:spPr bwMode="auto">
            <a:xfrm>
              <a:off x="2040" y="2064"/>
              <a:ext cx="288" cy="624"/>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19525" name="Rectangle 1029"/>
            <p:cNvSpPr>
              <a:spLocks noChangeArrowheads="1"/>
            </p:cNvSpPr>
            <p:nvPr/>
          </p:nvSpPr>
          <p:spPr bwMode="auto">
            <a:xfrm>
              <a:off x="1848" y="2928"/>
              <a:ext cx="144"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19526" name="Rectangle 1030"/>
            <p:cNvSpPr>
              <a:spLocks noChangeArrowheads="1"/>
            </p:cNvSpPr>
            <p:nvPr/>
          </p:nvSpPr>
          <p:spPr bwMode="auto">
            <a:xfrm>
              <a:off x="1896" y="2352"/>
              <a:ext cx="96" cy="65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19527" name="Rectangle 1031"/>
            <p:cNvSpPr>
              <a:spLocks noChangeArrowheads="1"/>
            </p:cNvSpPr>
            <p:nvPr/>
          </p:nvSpPr>
          <p:spPr bwMode="auto">
            <a:xfrm>
              <a:off x="1944" y="2352"/>
              <a:ext cx="144"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619528" name="Rectangle 1032"/>
          <p:cNvSpPr>
            <a:spLocks noGrp="1" noChangeArrowheads="1"/>
          </p:cNvSpPr>
          <p:nvPr>
            <p:ph type="title"/>
          </p:nvPr>
        </p:nvSpPr>
        <p:spPr/>
        <p:txBody>
          <a:bodyPr>
            <a:normAutofit fontScale="90000"/>
          </a:bodyPr>
          <a:lstStyle/>
          <a:p>
            <a:r>
              <a:rPr lang="en-US" altLang="en-US"/>
              <a:t>Multicycle Execution Step (1):</a:t>
            </a:r>
            <a:br>
              <a:rPr lang="en-US" altLang="en-US"/>
            </a:br>
            <a:r>
              <a:rPr lang="en-US" altLang="en-US"/>
              <a:t>Instruction Fetch</a:t>
            </a:r>
          </a:p>
        </p:txBody>
      </p:sp>
      <p:sp>
        <p:nvSpPr>
          <p:cNvPr id="619529" name="Rectangle 1033"/>
          <p:cNvSpPr>
            <a:spLocks noGrp="1" noChangeArrowheads="1"/>
          </p:cNvSpPr>
          <p:nvPr>
            <p:ph type="body" idx="1"/>
          </p:nvPr>
        </p:nvSpPr>
        <p:spPr>
          <a:xfrm>
            <a:off x="2705100" y="1828800"/>
            <a:ext cx="7772400" cy="4114800"/>
          </a:xfrm>
        </p:spPr>
        <p:txBody>
          <a:bodyPr/>
          <a:lstStyle/>
          <a:p>
            <a:pPr>
              <a:spcBef>
                <a:spcPct val="0"/>
              </a:spcBef>
              <a:buFont typeface="Wingdings" panose="05000000000000000000" pitchFamily="2" charset="2"/>
              <a:buNone/>
            </a:pPr>
            <a:r>
              <a:rPr lang="en-US" altLang="en-US" sz="2000">
                <a:latin typeface="Courier New" panose="02070309020205020404" pitchFamily="49" charset="0"/>
              </a:rPr>
              <a:t>IR = Memory[PC];</a:t>
            </a:r>
          </a:p>
          <a:p>
            <a:pPr>
              <a:spcBef>
                <a:spcPct val="0"/>
              </a:spcBef>
              <a:buFont typeface="Wingdings" panose="05000000000000000000" pitchFamily="2" charset="2"/>
              <a:buNone/>
            </a:pPr>
            <a:r>
              <a:rPr lang="en-US" altLang="en-US" sz="2000">
                <a:latin typeface="Courier New" panose="02070309020205020404" pitchFamily="49" charset="0"/>
              </a:rPr>
              <a:t>PC = PC + 4;</a:t>
            </a:r>
            <a:endParaRPr lang="en-US" altLang="en-US" sz="2000"/>
          </a:p>
        </p:txBody>
      </p:sp>
      <p:sp>
        <p:nvSpPr>
          <p:cNvPr id="619530" name="Rectangle 1034"/>
          <p:cNvSpPr>
            <a:spLocks noChangeArrowheads="1"/>
          </p:cNvSpPr>
          <p:nvPr/>
        </p:nvSpPr>
        <p:spPr bwMode="auto">
          <a:xfrm>
            <a:off x="1979612" y="2667000"/>
            <a:ext cx="7162800" cy="152400"/>
          </a:xfrm>
          <a:prstGeom prst="rect">
            <a:avLst/>
          </a:prstGeom>
          <a:solidFill>
            <a:srgbClr val="00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19531" name="Rectangle 1035"/>
          <p:cNvSpPr>
            <a:spLocks noChangeArrowheads="1"/>
          </p:cNvSpPr>
          <p:nvPr/>
        </p:nvSpPr>
        <p:spPr bwMode="auto">
          <a:xfrm>
            <a:off x="1903412" y="2667000"/>
            <a:ext cx="152400" cy="1752600"/>
          </a:xfrm>
          <a:prstGeom prst="rect">
            <a:avLst/>
          </a:prstGeom>
          <a:solidFill>
            <a:srgbClr val="00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19532" name="Rectangle 1036"/>
          <p:cNvSpPr>
            <a:spLocks noChangeArrowheads="1"/>
          </p:cNvSpPr>
          <p:nvPr/>
        </p:nvSpPr>
        <p:spPr bwMode="auto">
          <a:xfrm>
            <a:off x="9066212" y="2667000"/>
            <a:ext cx="152400" cy="2209800"/>
          </a:xfrm>
          <a:prstGeom prst="rect">
            <a:avLst/>
          </a:prstGeom>
          <a:solidFill>
            <a:srgbClr val="00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619533" name="Group 1037"/>
          <p:cNvGrpSpPr>
            <a:grpSpLocks/>
          </p:cNvGrpSpPr>
          <p:nvPr/>
        </p:nvGrpSpPr>
        <p:grpSpPr bwMode="auto">
          <a:xfrm>
            <a:off x="7916862" y="4025900"/>
            <a:ext cx="1149350" cy="1447800"/>
            <a:chOff x="4028" y="2536"/>
            <a:chExt cx="724" cy="912"/>
          </a:xfrm>
        </p:grpSpPr>
        <p:sp>
          <p:nvSpPr>
            <p:cNvPr id="619534" name="AutoShape 1038"/>
            <p:cNvSpPr>
              <a:spLocks noChangeArrowheads="1"/>
            </p:cNvSpPr>
            <p:nvPr/>
          </p:nvSpPr>
          <p:spPr bwMode="auto">
            <a:xfrm rot="-5400000">
              <a:off x="3968" y="2776"/>
              <a:ext cx="912" cy="432"/>
            </a:xfrm>
            <a:custGeom>
              <a:avLst/>
              <a:gdLst>
                <a:gd name="G0" fmla="+- 5660 0 0"/>
                <a:gd name="G1" fmla="+- 21600 0 5660"/>
                <a:gd name="G2" fmla="*/ 5660 1 2"/>
                <a:gd name="G3" fmla="+- 21600 0 G2"/>
                <a:gd name="G4" fmla="+/ 5660 21600 2"/>
                <a:gd name="G5" fmla="+/ G1 0 2"/>
                <a:gd name="G6" fmla="*/ 21600 21600 5660"/>
                <a:gd name="G7" fmla="*/ G6 1 2"/>
                <a:gd name="G8" fmla="+- 21600 0 G7"/>
                <a:gd name="G9" fmla="*/ 21600 1 2"/>
                <a:gd name="G10" fmla="+- 5660 0 G9"/>
                <a:gd name="G11" fmla="?: G10 G8 0"/>
                <a:gd name="G12" fmla="?: G10 G7 21600"/>
                <a:gd name="T0" fmla="*/ 18770 w 21600"/>
                <a:gd name="T1" fmla="*/ 10800 h 21600"/>
                <a:gd name="T2" fmla="*/ 10800 w 21600"/>
                <a:gd name="T3" fmla="*/ 21600 h 21600"/>
                <a:gd name="T4" fmla="*/ 2830 w 21600"/>
                <a:gd name="T5" fmla="*/ 10800 h 21600"/>
                <a:gd name="T6" fmla="*/ 10800 w 21600"/>
                <a:gd name="T7" fmla="*/ 0 h 21600"/>
                <a:gd name="T8" fmla="*/ 4630 w 21600"/>
                <a:gd name="T9" fmla="*/ 4630 h 21600"/>
                <a:gd name="T10" fmla="*/ 16970 w 21600"/>
                <a:gd name="T11" fmla="*/ 16970 h 21600"/>
              </a:gdLst>
              <a:ahLst/>
              <a:cxnLst>
                <a:cxn ang="0">
                  <a:pos x="T0" y="T1"/>
                </a:cxn>
                <a:cxn ang="0">
                  <a:pos x="T2" y="T3"/>
                </a:cxn>
                <a:cxn ang="0">
                  <a:pos x="T4" y="T5"/>
                </a:cxn>
                <a:cxn ang="0">
                  <a:pos x="T6" y="T7"/>
                </a:cxn>
              </a:cxnLst>
              <a:rect l="T8" t="T9" r="T10" b="T11"/>
              <a:pathLst>
                <a:path w="21600" h="21600">
                  <a:moveTo>
                    <a:pt x="0" y="0"/>
                  </a:moveTo>
                  <a:lnTo>
                    <a:pt x="5660" y="21600"/>
                  </a:lnTo>
                  <a:lnTo>
                    <a:pt x="15940" y="21600"/>
                  </a:lnTo>
                  <a:lnTo>
                    <a:pt x="21600" y="0"/>
                  </a:lnTo>
                  <a:close/>
                </a:path>
              </a:pathLst>
            </a:cu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19535" name="Text Box 1039"/>
            <p:cNvSpPr txBox="1">
              <a:spLocks noChangeArrowheads="1"/>
            </p:cNvSpPr>
            <p:nvPr/>
          </p:nvSpPr>
          <p:spPr bwMode="auto">
            <a:xfrm>
              <a:off x="4028" y="2976"/>
              <a:ext cx="196" cy="231"/>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latin typeface="Helvetica" panose="020B0604020202020204" pitchFamily="34" charset="0"/>
                </a:rPr>
                <a:t>4</a:t>
              </a:r>
            </a:p>
          </p:txBody>
        </p:sp>
        <p:sp>
          <p:nvSpPr>
            <p:cNvPr id="619536" name="Rectangle 1040"/>
            <p:cNvSpPr>
              <a:spLocks noChangeArrowheads="1"/>
            </p:cNvSpPr>
            <p:nvPr/>
          </p:nvSpPr>
          <p:spPr bwMode="auto">
            <a:xfrm>
              <a:off x="4560" y="2976"/>
              <a:ext cx="192" cy="96"/>
            </a:xfrm>
            <a:prstGeom prst="rect">
              <a:avLst/>
            </a:prstGeom>
            <a:solidFill>
              <a:srgbClr val="00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619537" name="Rectangle 1041"/>
          <p:cNvSpPr>
            <a:spLocks noChangeArrowheads="1"/>
          </p:cNvSpPr>
          <p:nvPr/>
        </p:nvSpPr>
        <p:spPr bwMode="auto">
          <a:xfrm>
            <a:off x="2513012" y="4292600"/>
            <a:ext cx="685800" cy="152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619538" name="Group 1042"/>
          <p:cNvGrpSpPr>
            <a:grpSpLocks/>
          </p:cNvGrpSpPr>
          <p:nvPr/>
        </p:nvGrpSpPr>
        <p:grpSpPr bwMode="auto">
          <a:xfrm>
            <a:off x="2868612" y="3098800"/>
            <a:ext cx="5359400" cy="1397000"/>
            <a:chOff x="848" y="1952"/>
            <a:chExt cx="3376" cy="880"/>
          </a:xfrm>
        </p:grpSpPr>
        <p:sp>
          <p:nvSpPr>
            <p:cNvPr id="619539" name="Rectangle 1043"/>
            <p:cNvSpPr>
              <a:spLocks noChangeArrowheads="1"/>
            </p:cNvSpPr>
            <p:nvPr/>
          </p:nvSpPr>
          <p:spPr bwMode="auto">
            <a:xfrm>
              <a:off x="848" y="1968"/>
              <a:ext cx="96" cy="81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19540" name="Rectangle 1044"/>
            <p:cNvSpPr>
              <a:spLocks noChangeArrowheads="1"/>
            </p:cNvSpPr>
            <p:nvPr/>
          </p:nvSpPr>
          <p:spPr bwMode="auto">
            <a:xfrm>
              <a:off x="864" y="1952"/>
              <a:ext cx="3168"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19541" name="Rectangle 1045"/>
            <p:cNvSpPr>
              <a:spLocks noChangeArrowheads="1"/>
            </p:cNvSpPr>
            <p:nvPr/>
          </p:nvSpPr>
          <p:spPr bwMode="auto">
            <a:xfrm>
              <a:off x="3936" y="2016"/>
              <a:ext cx="96" cy="81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19542" name="Rectangle 1046"/>
            <p:cNvSpPr>
              <a:spLocks noChangeArrowheads="1"/>
            </p:cNvSpPr>
            <p:nvPr/>
          </p:nvSpPr>
          <p:spPr bwMode="auto">
            <a:xfrm>
              <a:off x="3936" y="2736"/>
              <a:ext cx="288"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619543" name="Text Box 1047"/>
          <p:cNvSpPr txBox="1">
            <a:spLocks noChangeArrowheads="1"/>
          </p:cNvSpPr>
          <p:nvPr/>
        </p:nvSpPr>
        <p:spPr bwMode="auto">
          <a:xfrm>
            <a:off x="1960805" y="4875313"/>
            <a:ext cx="737702" cy="30777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PC + 4</a:t>
            </a:r>
          </a:p>
        </p:txBody>
      </p:sp>
      <p:grpSp>
        <p:nvGrpSpPr>
          <p:cNvPr id="619544" name="Group 1048"/>
          <p:cNvGrpSpPr>
            <a:grpSpLocks/>
          </p:cNvGrpSpPr>
          <p:nvPr/>
        </p:nvGrpSpPr>
        <p:grpSpPr bwMode="auto">
          <a:xfrm>
            <a:off x="1903412" y="3962400"/>
            <a:ext cx="685800" cy="838200"/>
            <a:chOff x="240" y="3648"/>
            <a:chExt cx="432" cy="528"/>
          </a:xfrm>
        </p:grpSpPr>
        <p:sp>
          <p:nvSpPr>
            <p:cNvPr id="619545" name="Rectangle 1049"/>
            <p:cNvSpPr>
              <a:spLocks noChangeArrowheads="1"/>
            </p:cNvSpPr>
            <p:nvPr/>
          </p:nvSpPr>
          <p:spPr bwMode="auto">
            <a:xfrm>
              <a:off x="240" y="3856"/>
              <a:ext cx="192" cy="96"/>
            </a:xfrm>
            <a:prstGeom prst="rect">
              <a:avLst/>
            </a:prstGeom>
            <a:solidFill>
              <a:srgbClr val="00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19546" name="Rectangle 1050"/>
            <p:cNvSpPr>
              <a:spLocks noChangeArrowheads="1"/>
            </p:cNvSpPr>
            <p:nvPr/>
          </p:nvSpPr>
          <p:spPr bwMode="auto">
            <a:xfrm>
              <a:off x="384" y="3648"/>
              <a:ext cx="288" cy="528"/>
            </a:xfrm>
            <a:prstGeom prst="rect">
              <a:avLst/>
            </a:prstGeom>
            <a:solidFill>
              <a:srgbClr val="00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619547" name="Rectangle 1051"/>
          <p:cNvSpPr>
            <a:spLocks noChangeArrowheads="1"/>
          </p:cNvSpPr>
          <p:nvPr/>
        </p:nvSpPr>
        <p:spPr bwMode="auto">
          <a:xfrm>
            <a:off x="2132012" y="3962400"/>
            <a:ext cx="457200" cy="8382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pic>
        <p:nvPicPr>
          <p:cNvPr id="619548" name="Picture 10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712" y="2728914"/>
            <a:ext cx="8108950" cy="334168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44416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19547"/>
                                        </p:tgtEl>
                                        <p:attrNameLst>
                                          <p:attrName>style.visibility</p:attrName>
                                        </p:attrNameLst>
                                      </p:cBhvr>
                                      <p:to>
                                        <p:strVal val="visible"/>
                                      </p:to>
                                    </p:set>
                                    <p:animEffect transition="in" filter="wipe(left)">
                                      <p:cBhvr>
                                        <p:cTn id="7" dur="500"/>
                                        <p:tgtEl>
                                          <p:spTgt spid="6195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19537"/>
                                        </p:tgtEl>
                                        <p:attrNameLst>
                                          <p:attrName>style.visibility</p:attrName>
                                        </p:attrNameLst>
                                      </p:cBhvr>
                                      <p:to>
                                        <p:strVal val="visible"/>
                                      </p:to>
                                    </p:set>
                                    <p:animEffect transition="in" filter="wipe(left)">
                                      <p:cBhvr>
                                        <p:cTn id="12" dur="500"/>
                                        <p:tgtEl>
                                          <p:spTgt spid="6195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19522"/>
                                        </p:tgtEl>
                                        <p:attrNameLst>
                                          <p:attrName>style.visibility</p:attrName>
                                        </p:attrNameLst>
                                      </p:cBhvr>
                                      <p:to>
                                        <p:strVal val="visible"/>
                                      </p:to>
                                    </p:set>
                                    <p:animEffect transition="in" filter="wipe(left)">
                                      <p:cBhvr>
                                        <p:cTn id="17" dur="500"/>
                                        <p:tgtEl>
                                          <p:spTgt spid="6195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19523"/>
                                        </p:tgtEl>
                                        <p:attrNameLst>
                                          <p:attrName>style.visibility</p:attrName>
                                        </p:attrNameLst>
                                      </p:cBhvr>
                                      <p:to>
                                        <p:strVal val="visible"/>
                                      </p:to>
                                    </p:set>
                                    <p:animEffect transition="in" filter="wipe(left)">
                                      <p:cBhvr>
                                        <p:cTn id="22" dur="500"/>
                                        <p:tgtEl>
                                          <p:spTgt spid="61952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19538"/>
                                        </p:tgtEl>
                                        <p:attrNameLst>
                                          <p:attrName>style.visibility</p:attrName>
                                        </p:attrNameLst>
                                      </p:cBhvr>
                                      <p:to>
                                        <p:strVal val="visible"/>
                                      </p:to>
                                    </p:set>
                                    <p:animEffect transition="in" filter="wipe(left)">
                                      <p:cBhvr>
                                        <p:cTn id="27" dur="500"/>
                                        <p:tgtEl>
                                          <p:spTgt spid="6195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19533"/>
                                        </p:tgtEl>
                                        <p:attrNameLst>
                                          <p:attrName>style.visibility</p:attrName>
                                        </p:attrNameLst>
                                      </p:cBhvr>
                                      <p:to>
                                        <p:strVal val="visible"/>
                                      </p:to>
                                    </p:set>
                                    <p:animEffect transition="in" filter="wipe(left)">
                                      <p:cBhvr>
                                        <p:cTn id="32" dur="500"/>
                                        <p:tgtEl>
                                          <p:spTgt spid="61953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619532"/>
                                        </p:tgtEl>
                                        <p:attrNameLst>
                                          <p:attrName>style.visibility</p:attrName>
                                        </p:attrNameLst>
                                      </p:cBhvr>
                                      <p:to>
                                        <p:strVal val="visible"/>
                                      </p:to>
                                    </p:set>
                                    <p:animEffect transition="in" filter="wipe(down)">
                                      <p:cBhvr>
                                        <p:cTn id="37" dur="500"/>
                                        <p:tgtEl>
                                          <p:spTgt spid="61953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2" fill="hold" nodeType="clickEffect">
                                  <p:stCondLst>
                                    <p:cond delay="0"/>
                                  </p:stCondLst>
                                  <p:childTnLst>
                                    <p:set>
                                      <p:cBhvr>
                                        <p:cTn id="41" dur="1" fill="hold">
                                          <p:stCondLst>
                                            <p:cond delay="0"/>
                                          </p:stCondLst>
                                        </p:cTn>
                                        <p:tgtEl>
                                          <p:spTgt spid="619530"/>
                                        </p:tgtEl>
                                        <p:attrNameLst>
                                          <p:attrName>style.visibility</p:attrName>
                                        </p:attrNameLst>
                                      </p:cBhvr>
                                      <p:to>
                                        <p:strVal val="visible"/>
                                      </p:to>
                                    </p:set>
                                    <p:animEffect transition="in" filter="wipe(right)">
                                      <p:cBhvr>
                                        <p:cTn id="42" dur="500"/>
                                        <p:tgtEl>
                                          <p:spTgt spid="61953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619531"/>
                                        </p:tgtEl>
                                        <p:attrNameLst>
                                          <p:attrName>style.visibility</p:attrName>
                                        </p:attrNameLst>
                                      </p:cBhvr>
                                      <p:to>
                                        <p:strVal val="visible"/>
                                      </p:to>
                                    </p:set>
                                    <p:animEffect transition="in" filter="wipe(up)">
                                      <p:cBhvr>
                                        <p:cTn id="47" dur="500"/>
                                        <p:tgtEl>
                                          <p:spTgt spid="61953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619544"/>
                                        </p:tgtEl>
                                        <p:attrNameLst>
                                          <p:attrName>style.visibility</p:attrName>
                                        </p:attrNameLst>
                                      </p:cBhvr>
                                      <p:to>
                                        <p:strVal val="visible"/>
                                      </p:to>
                                    </p:set>
                                    <p:animEffect transition="in" filter="wipe(left)">
                                      <p:cBhvr>
                                        <p:cTn id="52" dur="500"/>
                                        <p:tgtEl>
                                          <p:spTgt spid="61954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619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54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0546" name="AutoShape 2"/>
          <p:cNvSpPr>
            <a:spLocks noChangeArrowheads="1"/>
          </p:cNvSpPr>
          <p:nvPr/>
        </p:nvSpPr>
        <p:spPr bwMode="auto">
          <a:xfrm rot="16200000">
            <a:off x="7821612" y="4722813"/>
            <a:ext cx="1447800" cy="685800"/>
          </a:xfrm>
          <a:custGeom>
            <a:avLst/>
            <a:gdLst>
              <a:gd name="G0" fmla="+- 5660 0 0"/>
              <a:gd name="G1" fmla="+- 21600 0 5660"/>
              <a:gd name="G2" fmla="*/ 5660 1 2"/>
              <a:gd name="G3" fmla="+- 21600 0 G2"/>
              <a:gd name="G4" fmla="+/ 5660 21600 2"/>
              <a:gd name="G5" fmla="+/ G1 0 2"/>
              <a:gd name="G6" fmla="*/ 21600 21600 5660"/>
              <a:gd name="G7" fmla="*/ G6 1 2"/>
              <a:gd name="G8" fmla="+- 21600 0 G7"/>
              <a:gd name="G9" fmla="*/ 21600 1 2"/>
              <a:gd name="G10" fmla="+- 5660 0 G9"/>
              <a:gd name="G11" fmla="?: G10 G8 0"/>
              <a:gd name="G12" fmla="?: G10 G7 21600"/>
              <a:gd name="T0" fmla="*/ 18770 w 21600"/>
              <a:gd name="T1" fmla="*/ 10800 h 21600"/>
              <a:gd name="T2" fmla="*/ 10800 w 21600"/>
              <a:gd name="T3" fmla="*/ 21600 h 21600"/>
              <a:gd name="T4" fmla="*/ 2830 w 21600"/>
              <a:gd name="T5" fmla="*/ 10800 h 21600"/>
              <a:gd name="T6" fmla="*/ 10800 w 21600"/>
              <a:gd name="T7" fmla="*/ 0 h 21600"/>
              <a:gd name="T8" fmla="*/ 4630 w 21600"/>
              <a:gd name="T9" fmla="*/ 4630 h 21600"/>
              <a:gd name="T10" fmla="*/ 16970 w 21600"/>
              <a:gd name="T11" fmla="*/ 16970 h 21600"/>
            </a:gdLst>
            <a:ahLst/>
            <a:cxnLst>
              <a:cxn ang="0">
                <a:pos x="T0" y="T1"/>
              </a:cxn>
              <a:cxn ang="0">
                <a:pos x="T2" y="T3"/>
              </a:cxn>
              <a:cxn ang="0">
                <a:pos x="T4" y="T5"/>
              </a:cxn>
              <a:cxn ang="0">
                <a:pos x="T6" y="T7"/>
              </a:cxn>
            </a:cxnLst>
            <a:rect l="T8" t="T9" r="T10" b="T11"/>
            <a:pathLst>
              <a:path w="21600" h="21600">
                <a:moveTo>
                  <a:pt x="0" y="0"/>
                </a:moveTo>
                <a:lnTo>
                  <a:pt x="5660" y="21600"/>
                </a:lnTo>
                <a:lnTo>
                  <a:pt x="15940" y="21600"/>
                </a:lnTo>
                <a:lnTo>
                  <a:pt x="21600" y="0"/>
                </a:lnTo>
                <a:close/>
              </a:path>
            </a:pathLst>
          </a:cu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0547" name="Rectangle 3"/>
          <p:cNvSpPr>
            <a:spLocks noChangeArrowheads="1"/>
          </p:cNvSpPr>
          <p:nvPr/>
        </p:nvSpPr>
        <p:spPr bwMode="auto">
          <a:xfrm>
            <a:off x="9231312" y="4710113"/>
            <a:ext cx="533400" cy="7620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620548" name="Group 4"/>
          <p:cNvGrpSpPr>
            <a:grpSpLocks/>
          </p:cNvGrpSpPr>
          <p:nvPr/>
        </p:nvGrpSpPr>
        <p:grpSpPr bwMode="auto">
          <a:xfrm>
            <a:off x="5180012" y="4049713"/>
            <a:ext cx="3124200" cy="1981200"/>
            <a:chOff x="2304" y="2352"/>
            <a:chExt cx="1968" cy="1248"/>
          </a:xfrm>
        </p:grpSpPr>
        <p:sp>
          <p:nvSpPr>
            <p:cNvPr id="620549" name="Rectangle 5"/>
            <p:cNvSpPr>
              <a:spLocks noChangeArrowheads="1"/>
            </p:cNvSpPr>
            <p:nvPr/>
          </p:nvSpPr>
          <p:spPr bwMode="auto">
            <a:xfrm>
              <a:off x="3936" y="3120"/>
              <a:ext cx="336"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0550" name="Rectangle 6"/>
            <p:cNvSpPr>
              <a:spLocks noChangeArrowheads="1"/>
            </p:cNvSpPr>
            <p:nvPr/>
          </p:nvSpPr>
          <p:spPr bwMode="auto">
            <a:xfrm>
              <a:off x="3920" y="3120"/>
              <a:ext cx="112" cy="48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0551" name="Rectangle 7"/>
            <p:cNvSpPr>
              <a:spLocks noChangeArrowheads="1"/>
            </p:cNvSpPr>
            <p:nvPr/>
          </p:nvSpPr>
          <p:spPr bwMode="auto">
            <a:xfrm>
              <a:off x="2336" y="2352"/>
              <a:ext cx="112" cy="1248"/>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0552" name="Rectangle 8"/>
            <p:cNvSpPr>
              <a:spLocks noChangeArrowheads="1"/>
            </p:cNvSpPr>
            <p:nvPr/>
          </p:nvSpPr>
          <p:spPr bwMode="auto">
            <a:xfrm>
              <a:off x="3080" y="2352"/>
              <a:ext cx="112" cy="288"/>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0553" name="Rectangle 9"/>
            <p:cNvSpPr>
              <a:spLocks noChangeArrowheads="1"/>
            </p:cNvSpPr>
            <p:nvPr/>
          </p:nvSpPr>
          <p:spPr bwMode="auto">
            <a:xfrm>
              <a:off x="2304" y="2352"/>
              <a:ext cx="864"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0554" name="Rectangle 10"/>
            <p:cNvSpPr>
              <a:spLocks noChangeArrowheads="1"/>
            </p:cNvSpPr>
            <p:nvPr/>
          </p:nvSpPr>
          <p:spPr bwMode="auto">
            <a:xfrm>
              <a:off x="2816" y="2352"/>
              <a:ext cx="112" cy="288"/>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0555" name="Rectangle 11"/>
            <p:cNvSpPr>
              <a:spLocks noChangeArrowheads="1"/>
            </p:cNvSpPr>
            <p:nvPr/>
          </p:nvSpPr>
          <p:spPr bwMode="auto">
            <a:xfrm>
              <a:off x="2352" y="3504"/>
              <a:ext cx="1680"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620556" name="Rectangle 12"/>
          <p:cNvSpPr>
            <a:spLocks noGrp="1" noChangeArrowheads="1"/>
          </p:cNvSpPr>
          <p:nvPr>
            <p:ph type="title"/>
          </p:nvPr>
        </p:nvSpPr>
        <p:spPr>
          <a:xfrm>
            <a:off x="1522412" y="617538"/>
            <a:ext cx="9144000" cy="1143000"/>
          </a:xfrm>
        </p:spPr>
        <p:txBody>
          <a:bodyPr>
            <a:normAutofit fontScale="90000"/>
          </a:bodyPr>
          <a:lstStyle/>
          <a:p>
            <a:r>
              <a:rPr lang="en-US" altLang="en-US"/>
              <a:t>Multicycle Execution Step (2):</a:t>
            </a:r>
            <a:br>
              <a:rPr lang="en-US" altLang="en-US"/>
            </a:br>
            <a:r>
              <a:rPr lang="en-US" altLang="en-US"/>
              <a:t>Instruction Decode &amp; Register Fetch</a:t>
            </a:r>
          </a:p>
        </p:txBody>
      </p:sp>
      <p:sp>
        <p:nvSpPr>
          <p:cNvPr id="620557" name="Rectangle 13"/>
          <p:cNvSpPr>
            <a:spLocks noGrp="1" noChangeArrowheads="1"/>
          </p:cNvSpPr>
          <p:nvPr>
            <p:ph type="body" idx="1"/>
          </p:nvPr>
        </p:nvSpPr>
        <p:spPr>
          <a:xfrm>
            <a:off x="2705100" y="1905000"/>
            <a:ext cx="7772400" cy="4114800"/>
          </a:xfrm>
        </p:spPr>
        <p:txBody>
          <a:bodyPr/>
          <a:lstStyle/>
          <a:p>
            <a:pPr>
              <a:spcBef>
                <a:spcPct val="0"/>
              </a:spcBef>
              <a:buFont typeface="Wingdings" panose="05000000000000000000" pitchFamily="2" charset="2"/>
              <a:buNone/>
            </a:pPr>
            <a:r>
              <a:rPr lang="en-US" altLang="en-US" sz="2000">
                <a:latin typeface="Courier New" panose="02070309020205020404" pitchFamily="49" charset="0"/>
              </a:rPr>
              <a:t>A = Reg[IR[25-21]];		(A = Reg[rs])</a:t>
            </a:r>
          </a:p>
          <a:p>
            <a:pPr>
              <a:spcBef>
                <a:spcPct val="0"/>
              </a:spcBef>
              <a:buFont typeface="Wingdings" panose="05000000000000000000" pitchFamily="2" charset="2"/>
              <a:buNone/>
            </a:pPr>
            <a:r>
              <a:rPr lang="en-US" altLang="en-US" sz="2000">
                <a:latin typeface="Courier New" panose="02070309020205020404" pitchFamily="49" charset="0"/>
              </a:rPr>
              <a:t>B = Reg[IR[20-15]];		(B = Reg[rt])</a:t>
            </a:r>
          </a:p>
          <a:p>
            <a:pPr>
              <a:spcBef>
                <a:spcPct val="0"/>
              </a:spcBef>
              <a:buFont typeface="Wingdings" panose="05000000000000000000" pitchFamily="2" charset="2"/>
              <a:buNone/>
            </a:pPr>
            <a:r>
              <a:rPr lang="en-US" altLang="en-US" sz="2000">
                <a:latin typeface="Courier New" panose="02070309020205020404" pitchFamily="49" charset="0"/>
              </a:rPr>
              <a:t>ALUOut = (PC + sign-extend(IR[15-0]) &lt;&lt; 2)</a:t>
            </a:r>
            <a:endParaRPr lang="en-US" altLang="en-US" sz="2000"/>
          </a:p>
        </p:txBody>
      </p:sp>
      <p:sp>
        <p:nvSpPr>
          <p:cNvPr id="620558" name="Rectangle 14"/>
          <p:cNvSpPr>
            <a:spLocks noChangeArrowheads="1"/>
          </p:cNvSpPr>
          <p:nvPr/>
        </p:nvSpPr>
        <p:spPr bwMode="auto">
          <a:xfrm>
            <a:off x="8761412" y="5027613"/>
            <a:ext cx="609600" cy="152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0559" name="Text Box 15"/>
          <p:cNvSpPr txBox="1">
            <a:spLocks noChangeArrowheads="1"/>
          </p:cNvSpPr>
          <p:nvPr/>
        </p:nvSpPr>
        <p:spPr bwMode="auto">
          <a:xfrm>
            <a:off x="9049790" y="4001056"/>
            <a:ext cx="901209" cy="73866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Branch</a:t>
            </a:r>
          </a:p>
          <a:p>
            <a:pPr algn="ctr" eaLnBrk="0" hangingPunct="0"/>
            <a:r>
              <a:rPr lang="en-US" altLang="en-US" sz="1400" b="1"/>
              <a:t>Target</a:t>
            </a:r>
          </a:p>
          <a:p>
            <a:pPr algn="ctr" eaLnBrk="0" hangingPunct="0"/>
            <a:r>
              <a:rPr lang="en-US" altLang="en-US" sz="1400" b="1"/>
              <a:t>Address</a:t>
            </a:r>
          </a:p>
        </p:txBody>
      </p:sp>
      <p:grpSp>
        <p:nvGrpSpPr>
          <p:cNvPr id="620560" name="Group 16"/>
          <p:cNvGrpSpPr>
            <a:grpSpLocks/>
          </p:cNvGrpSpPr>
          <p:nvPr/>
        </p:nvGrpSpPr>
        <p:grpSpPr bwMode="auto">
          <a:xfrm>
            <a:off x="7067550" y="4124328"/>
            <a:ext cx="811212" cy="915988"/>
            <a:chOff x="3493" y="2399"/>
            <a:chExt cx="511" cy="577"/>
          </a:xfrm>
        </p:grpSpPr>
        <p:sp>
          <p:nvSpPr>
            <p:cNvPr id="620561" name="Rectangle 17"/>
            <p:cNvSpPr>
              <a:spLocks noChangeArrowheads="1"/>
            </p:cNvSpPr>
            <p:nvPr/>
          </p:nvSpPr>
          <p:spPr bwMode="auto">
            <a:xfrm>
              <a:off x="3600" y="2736"/>
              <a:ext cx="14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0562" name="Rectangle 18"/>
            <p:cNvSpPr>
              <a:spLocks noChangeArrowheads="1"/>
            </p:cNvSpPr>
            <p:nvPr/>
          </p:nvSpPr>
          <p:spPr bwMode="auto">
            <a:xfrm>
              <a:off x="3656" y="2592"/>
              <a:ext cx="288" cy="384"/>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0563" name="Text Box 19"/>
            <p:cNvSpPr txBox="1">
              <a:spLocks noChangeArrowheads="1"/>
            </p:cNvSpPr>
            <p:nvPr/>
          </p:nvSpPr>
          <p:spPr bwMode="auto">
            <a:xfrm>
              <a:off x="3493" y="2399"/>
              <a:ext cx="511"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Reg[rs]</a:t>
              </a:r>
            </a:p>
          </p:txBody>
        </p:sp>
      </p:grpSp>
      <p:grpSp>
        <p:nvGrpSpPr>
          <p:cNvPr id="620564" name="Group 20"/>
          <p:cNvGrpSpPr>
            <a:grpSpLocks/>
          </p:cNvGrpSpPr>
          <p:nvPr/>
        </p:nvGrpSpPr>
        <p:grpSpPr bwMode="auto">
          <a:xfrm>
            <a:off x="7073901" y="5040316"/>
            <a:ext cx="771525" cy="839788"/>
            <a:chOff x="3497" y="2976"/>
            <a:chExt cx="486" cy="529"/>
          </a:xfrm>
        </p:grpSpPr>
        <p:sp>
          <p:nvSpPr>
            <p:cNvPr id="620565" name="Rectangle 21"/>
            <p:cNvSpPr>
              <a:spLocks noChangeArrowheads="1"/>
            </p:cNvSpPr>
            <p:nvPr/>
          </p:nvSpPr>
          <p:spPr bwMode="auto">
            <a:xfrm>
              <a:off x="3600" y="3120"/>
              <a:ext cx="14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0566" name="Rectangle 22"/>
            <p:cNvSpPr>
              <a:spLocks noChangeArrowheads="1"/>
            </p:cNvSpPr>
            <p:nvPr/>
          </p:nvSpPr>
          <p:spPr bwMode="auto">
            <a:xfrm>
              <a:off x="3656" y="2976"/>
              <a:ext cx="288" cy="384"/>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0567" name="Text Box 23"/>
            <p:cNvSpPr txBox="1">
              <a:spLocks noChangeArrowheads="1"/>
            </p:cNvSpPr>
            <p:nvPr/>
          </p:nvSpPr>
          <p:spPr bwMode="auto">
            <a:xfrm>
              <a:off x="3497" y="3311"/>
              <a:ext cx="486"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Reg[rt]</a:t>
              </a:r>
            </a:p>
          </p:txBody>
        </p:sp>
      </p:grpSp>
      <p:grpSp>
        <p:nvGrpSpPr>
          <p:cNvPr id="620568" name="Group 24"/>
          <p:cNvGrpSpPr>
            <a:grpSpLocks/>
          </p:cNvGrpSpPr>
          <p:nvPr/>
        </p:nvGrpSpPr>
        <p:grpSpPr bwMode="auto">
          <a:xfrm>
            <a:off x="2538412" y="3414713"/>
            <a:ext cx="5689600" cy="1397000"/>
            <a:chOff x="640" y="1952"/>
            <a:chExt cx="3584" cy="880"/>
          </a:xfrm>
        </p:grpSpPr>
        <p:sp>
          <p:nvSpPr>
            <p:cNvPr id="620569" name="Rectangle 25"/>
            <p:cNvSpPr>
              <a:spLocks noChangeArrowheads="1"/>
            </p:cNvSpPr>
            <p:nvPr/>
          </p:nvSpPr>
          <p:spPr bwMode="auto">
            <a:xfrm>
              <a:off x="640" y="2720"/>
              <a:ext cx="288" cy="80"/>
            </a:xfrm>
            <a:prstGeom prst="rect">
              <a:avLst/>
            </a:prstGeom>
            <a:solidFill>
              <a:srgbClr val="00FF00"/>
            </a:solidFill>
            <a:ln>
              <a:noFill/>
            </a:ln>
            <a:effectLst/>
            <a:extLst>
              <a:ext uri="{91240B29-F687-4F45-9708-019B960494DF}">
                <a14:hiddenLine xmlns:a14="http://schemas.microsoft.com/office/drawing/2010/main" w="2857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0570" name="Rectangle 26"/>
            <p:cNvSpPr>
              <a:spLocks noChangeArrowheads="1"/>
            </p:cNvSpPr>
            <p:nvPr/>
          </p:nvSpPr>
          <p:spPr bwMode="auto">
            <a:xfrm>
              <a:off x="848" y="1968"/>
              <a:ext cx="96" cy="816"/>
            </a:xfrm>
            <a:prstGeom prst="rect">
              <a:avLst/>
            </a:prstGeom>
            <a:solidFill>
              <a:srgbClr val="00FF00"/>
            </a:solidFill>
            <a:ln>
              <a:noFill/>
            </a:ln>
            <a:effectLst/>
            <a:extLst>
              <a:ext uri="{91240B29-F687-4F45-9708-019B960494DF}">
                <a14:hiddenLine xmlns:a14="http://schemas.microsoft.com/office/drawing/2010/main" w="2857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0571" name="Rectangle 27"/>
            <p:cNvSpPr>
              <a:spLocks noChangeArrowheads="1"/>
            </p:cNvSpPr>
            <p:nvPr/>
          </p:nvSpPr>
          <p:spPr bwMode="auto">
            <a:xfrm>
              <a:off x="864" y="1952"/>
              <a:ext cx="3168"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0572" name="Rectangle 28"/>
            <p:cNvSpPr>
              <a:spLocks noChangeArrowheads="1"/>
            </p:cNvSpPr>
            <p:nvPr/>
          </p:nvSpPr>
          <p:spPr bwMode="auto">
            <a:xfrm>
              <a:off x="3936" y="2016"/>
              <a:ext cx="96" cy="81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0573" name="Rectangle 29"/>
            <p:cNvSpPr>
              <a:spLocks noChangeArrowheads="1"/>
            </p:cNvSpPr>
            <p:nvPr/>
          </p:nvSpPr>
          <p:spPr bwMode="auto">
            <a:xfrm>
              <a:off x="3936" y="2736"/>
              <a:ext cx="288"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620574" name="Group 30"/>
          <p:cNvGrpSpPr>
            <a:grpSpLocks/>
          </p:cNvGrpSpPr>
          <p:nvPr/>
        </p:nvGrpSpPr>
        <p:grpSpPr bwMode="auto">
          <a:xfrm>
            <a:off x="1878012" y="3059114"/>
            <a:ext cx="8108950" cy="3341687"/>
            <a:chOff x="224" y="1728"/>
            <a:chExt cx="5108" cy="2105"/>
          </a:xfrm>
        </p:grpSpPr>
        <p:sp>
          <p:nvSpPr>
            <p:cNvPr id="620575" name="Rectangle 31"/>
            <p:cNvSpPr>
              <a:spLocks noChangeArrowheads="1"/>
            </p:cNvSpPr>
            <p:nvPr/>
          </p:nvSpPr>
          <p:spPr bwMode="auto">
            <a:xfrm>
              <a:off x="2024" y="2064"/>
              <a:ext cx="288" cy="624"/>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0576" name="Rectangle 32"/>
            <p:cNvSpPr>
              <a:spLocks noChangeArrowheads="1"/>
            </p:cNvSpPr>
            <p:nvPr/>
          </p:nvSpPr>
          <p:spPr bwMode="auto">
            <a:xfrm>
              <a:off x="384" y="2496"/>
              <a:ext cx="288" cy="528"/>
            </a:xfrm>
            <a:prstGeom prst="rect">
              <a:avLst/>
            </a:prstGeom>
            <a:solidFill>
              <a:srgbClr val="00FF00"/>
            </a:solidFill>
            <a:ln>
              <a:noFill/>
            </a:ln>
            <a:effectLst/>
            <a:extLst>
              <a:ext uri="{91240B29-F687-4F45-9708-019B960494DF}">
                <a14:hiddenLine xmlns:a14="http://schemas.microsoft.com/office/drawing/2010/main" w="2857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0577" name="Text Box 33"/>
            <p:cNvSpPr txBox="1">
              <a:spLocks noChangeArrowheads="1"/>
            </p:cNvSpPr>
            <p:nvPr/>
          </p:nvSpPr>
          <p:spPr bwMode="auto">
            <a:xfrm>
              <a:off x="311" y="3023"/>
              <a:ext cx="465"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PC + 4</a:t>
              </a:r>
            </a:p>
          </p:txBody>
        </p:sp>
        <p:pic>
          <p:nvPicPr>
            <p:cNvPr id="620578" name="Picture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 y="1728"/>
              <a:ext cx="5108" cy="210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037562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20548"/>
                                        </p:tgtEl>
                                        <p:attrNameLst>
                                          <p:attrName>style.visibility</p:attrName>
                                        </p:attrNameLst>
                                      </p:cBhvr>
                                      <p:to>
                                        <p:strVal val="visible"/>
                                      </p:to>
                                    </p:set>
                                    <p:animEffect transition="in" filter="wipe(left)">
                                      <p:cBhvr>
                                        <p:cTn id="7" dur="500"/>
                                        <p:tgtEl>
                                          <p:spTgt spid="6205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20568"/>
                                        </p:tgtEl>
                                        <p:attrNameLst>
                                          <p:attrName>style.visibility</p:attrName>
                                        </p:attrNameLst>
                                      </p:cBhvr>
                                      <p:to>
                                        <p:strVal val="visible"/>
                                      </p:to>
                                    </p:set>
                                    <p:animEffect transition="in" filter="wipe(left)">
                                      <p:cBhvr>
                                        <p:cTn id="12" dur="500"/>
                                        <p:tgtEl>
                                          <p:spTgt spid="6205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20560"/>
                                        </p:tgtEl>
                                        <p:attrNameLst>
                                          <p:attrName>style.visibility</p:attrName>
                                        </p:attrNameLst>
                                      </p:cBhvr>
                                      <p:to>
                                        <p:strVal val="visible"/>
                                      </p:to>
                                    </p:set>
                                    <p:animEffect transition="in" filter="wipe(left)">
                                      <p:cBhvr>
                                        <p:cTn id="17" dur="500"/>
                                        <p:tgtEl>
                                          <p:spTgt spid="62056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20564"/>
                                        </p:tgtEl>
                                        <p:attrNameLst>
                                          <p:attrName>style.visibility</p:attrName>
                                        </p:attrNameLst>
                                      </p:cBhvr>
                                      <p:to>
                                        <p:strVal val="visible"/>
                                      </p:to>
                                    </p:set>
                                    <p:animEffect transition="in" filter="wipe(left)">
                                      <p:cBhvr>
                                        <p:cTn id="22" dur="500"/>
                                        <p:tgtEl>
                                          <p:spTgt spid="62056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20546"/>
                                        </p:tgtEl>
                                        <p:attrNameLst>
                                          <p:attrName>style.visibility</p:attrName>
                                        </p:attrNameLst>
                                      </p:cBhvr>
                                      <p:to>
                                        <p:strVal val="visible"/>
                                      </p:to>
                                    </p:set>
                                    <p:animEffect transition="in" filter="wipe(left)">
                                      <p:cBhvr>
                                        <p:cTn id="27" dur="500"/>
                                        <p:tgtEl>
                                          <p:spTgt spid="62054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20558"/>
                                        </p:tgtEl>
                                        <p:attrNameLst>
                                          <p:attrName>style.visibility</p:attrName>
                                        </p:attrNameLst>
                                      </p:cBhvr>
                                      <p:to>
                                        <p:strVal val="visible"/>
                                      </p:to>
                                    </p:set>
                                    <p:animEffect transition="in" filter="wipe(left)">
                                      <p:cBhvr>
                                        <p:cTn id="32" dur="500"/>
                                        <p:tgtEl>
                                          <p:spTgt spid="62055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620547"/>
                                        </p:tgtEl>
                                        <p:attrNameLst>
                                          <p:attrName>style.visibility</p:attrName>
                                        </p:attrNameLst>
                                      </p:cBhvr>
                                      <p:to>
                                        <p:strVal val="visible"/>
                                      </p:to>
                                    </p:set>
                                    <p:animEffect transition="in" filter="wipe(left)">
                                      <p:cBhvr>
                                        <p:cTn id="37" dur="500"/>
                                        <p:tgtEl>
                                          <p:spTgt spid="62054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20559"/>
                                        </p:tgtEl>
                                        <p:attrNameLst>
                                          <p:attrName>style.visibility</p:attrName>
                                        </p:attrNameLst>
                                      </p:cBhvr>
                                      <p:to>
                                        <p:strVal val="visible"/>
                                      </p:to>
                                    </p:set>
                                    <p:animEffect transition="in" filter="wipe(left)">
                                      <p:cBhvr>
                                        <p:cTn id="42" dur="500"/>
                                        <p:tgtEl>
                                          <p:spTgt spid="620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559"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1570" name="Rectangle 2" descr="25%"/>
          <p:cNvSpPr>
            <a:spLocks noChangeArrowheads="1"/>
          </p:cNvSpPr>
          <p:nvPr/>
        </p:nvSpPr>
        <p:spPr bwMode="auto">
          <a:xfrm>
            <a:off x="9261475" y="4419600"/>
            <a:ext cx="533400" cy="762000"/>
          </a:xfrm>
          <a:prstGeom prst="rect">
            <a:avLst/>
          </a:prstGeom>
          <a:pattFill prst="pct25">
            <a:fgClr>
              <a:srgbClr val="00FF00"/>
            </a:fgClr>
            <a:bgClr>
              <a:srgbClr val="FFFFFF"/>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621571" name="Group 3"/>
          <p:cNvGrpSpPr>
            <a:grpSpLocks/>
          </p:cNvGrpSpPr>
          <p:nvPr/>
        </p:nvGrpSpPr>
        <p:grpSpPr bwMode="auto">
          <a:xfrm>
            <a:off x="4760912" y="3276600"/>
            <a:ext cx="3556000" cy="2438400"/>
            <a:chOff x="2040" y="2064"/>
            <a:chExt cx="2240" cy="1536"/>
          </a:xfrm>
        </p:grpSpPr>
        <p:sp>
          <p:nvSpPr>
            <p:cNvPr id="621572" name="Rectangle 4"/>
            <p:cNvSpPr>
              <a:spLocks noChangeArrowheads="1"/>
            </p:cNvSpPr>
            <p:nvPr/>
          </p:nvSpPr>
          <p:spPr bwMode="auto">
            <a:xfrm>
              <a:off x="3944" y="3120"/>
              <a:ext cx="336"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1573" name="Rectangle 5"/>
            <p:cNvSpPr>
              <a:spLocks noChangeArrowheads="1"/>
            </p:cNvSpPr>
            <p:nvPr/>
          </p:nvSpPr>
          <p:spPr bwMode="auto">
            <a:xfrm>
              <a:off x="3928" y="3120"/>
              <a:ext cx="112" cy="48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1574" name="Rectangle 6"/>
            <p:cNvSpPr>
              <a:spLocks noChangeArrowheads="1"/>
            </p:cNvSpPr>
            <p:nvPr/>
          </p:nvSpPr>
          <p:spPr bwMode="auto">
            <a:xfrm>
              <a:off x="2336" y="2352"/>
              <a:ext cx="112" cy="1248"/>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1575" name="Rectangle 7"/>
            <p:cNvSpPr>
              <a:spLocks noChangeArrowheads="1"/>
            </p:cNvSpPr>
            <p:nvPr/>
          </p:nvSpPr>
          <p:spPr bwMode="auto">
            <a:xfrm>
              <a:off x="2040" y="2064"/>
              <a:ext cx="288" cy="624"/>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1576" name="Rectangle 8"/>
            <p:cNvSpPr>
              <a:spLocks noChangeArrowheads="1"/>
            </p:cNvSpPr>
            <p:nvPr/>
          </p:nvSpPr>
          <p:spPr bwMode="auto">
            <a:xfrm>
              <a:off x="2304" y="2352"/>
              <a:ext cx="144"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1577" name="Rectangle 9"/>
            <p:cNvSpPr>
              <a:spLocks noChangeArrowheads="1"/>
            </p:cNvSpPr>
            <p:nvPr/>
          </p:nvSpPr>
          <p:spPr bwMode="auto">
            <a:xfrm>
              <a:off x="2352" y="3504"/>
              <a:ext cx="1680"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621578" name="Rectangle 10"/>
          <p:cNvSpPr>
            <a:spLocks noGrp="1" noChangeArrowheads="1"/>
          </p:cNvSpPr>
          <p:nvPr>
            <p:ph type="title"/>
          </p:nvPr>
        </p:nvSpPr>
        <p:spPr>
          <a:xfrm>
            <a:off x="2021464" y="220087"/>
            <a:ext cx="8639175" cy="1143000"/>
          </a:xfrm>
        </p:spPr>
        <p:txBody>
          <a:bodyPr>
            <a:normAutofit fontScale="90000"/>
          </a:bodyPr>
          <a:lstStyle/>
          <a:p>
            <a:r>
              <a:rPr lang="en-US" altLang="en-US" dirty="0"/>
              <a:t>Multicycle Execution Step (3):</a:t>
            </a:r>
            <a:br>
              <a:rPr lang="en-US" altLang="en-US" dirty="0"/>
            </a:br>
            <a:r>
              <a:rPr lang="en-US" altLang="en-US" dirty="0"/>
              <a:t>Memory Reference Instructions</a:t>
            </a:r>
          </a:p>
        </p:txBody>
      </p:sp>
      <p:sp>
        <p:nvSpPr>
          <p:cNvPr id="621579" name="Rectangle 11"/>
          <p:cNvSpPr>
            <a:spLocks noGrp="1" noChangeArrowheads="1"/>
          </p:cNvSpPr>
          <p:nvPr>
            <p:ph type="body" idx="1"/>
          </p:nvPr>
        </p:nvSpPr>
        <p:spPr/>
        <p:txBody>
          <a:bodyPr/>
          <a:lstStyle/>
          <a:p>
            <a:pPr>
              <a:spcBef>
                <a:spcPct val="0"/>
              </a:spcBef>
              <a:buFont typeface="Wingdings" panose="05000000000000000000" pitchFamily="2" charset="2"/>
              <a:buNone/>
            </a:pPr>
            <a:r>
              <a:rPr lang="en-US" altLang="en-US" sz="2000">
                <a:latin typeface="Courier New" panose="02070309020205020404" pitchFamily="49" charset="0"/>
              </a:rPr>
              <a:t>ALUOut = A + sign-extend(IR[15-0]);</a:t>
            </a:r>
            <a:endParaRPr lang="en-US" altLang="en-US" sz="2000"/>
          </a:p>
        </p:txBody>
      </p:sp>
      <p:grpSp>
        <p:nvGrpSpPr>
          <p:cNvPr id="621580" name="Group 12"/>
          <p:cNvGrpSpPr>
            <a:grpSpLocks/>
          </p:cNvGrpSpPr>
          <p:nvPr/>
        </p:nvGrpSpPr>
        <p:grpSpPr bwMode="auto">
          <a:xfrm>
            <a:off x="7694613" y="3883026"/>
            <a:ext cx="2257425" cy="1590675"/>
            <a:chOff x="3888" y="2446"/>
            <a:chExt cx="1422" cy="1002"/>
          </a:xfrm>
        </p:grpSpPr>
        <p:sp>
          <p:nvSpPr>
            <p:cNvPr id="621581" name="AutoShape 13"/>
            <p:cNvSpPr>
              <a:spLocks noChangeArrowheads="1"/>
            </p:cNvSpPr>
            <p:nvPr/>
          </p:nvSpPr>
          <p:spPr bwMode="auto">
            <a:xfrm rot="-5400000">
              <a:off x="3968" y="2776"/>
              <a:ext cx="912" cy="432"/>
            </a:xfrm>
            <a:custGeom>
              <a:avLst/>
              <a:gdLst>
                <a:gd name="G0" fmla="+- 5660 0 0"/>
                <a:gd name="G1" fmla="+- 21600 0 5660"/>
                <a:gd name="G2" fmla="*/ 5660 1 2"/>
                <a:gd name="G3" fmla="+- 21600 0 G2"/>
                <a:gd name="G4" fmla="+/ 5660 21600 2"/>
                <a:gd name="G5" fmla="+/ G1 0 2"/>
                <a:gd name="G6" fmla="*/ 21600 21600 5660"/>
                <a:gd name="G7" fmla="*/ G6 1 2"/>
                <a:gd name="G8" fmla="+- 21600 0 G7"/>
                <a:gd name="G9" fmla="*/ 21600 1 2"/>
                <a:gd name="G10" fmla="+- 5660 0 G9"/>
                <a:gd name="G11" fmla="?: G10 G8 0"/>
                <a:gd name="G12" fmla="?: G10 G7 21600"/>
                <a:gd name="T0" fmla="*/ 18770 w 21600"/>
                <a:gd name="T1" fmla="*/ 10800 h 21600"/>
                <a:gd name="T2" fmla="*/ 10800 w 21600"/>
                <a:gd name="T3" fmla="*/ 21600 h 21600"/>
                <a:gd name="T4" fmla="*/ 2830 w 21600"/>
                <a:gd name="T5" fmla="*/ 10800 h 21600"/>
                <a:gd name="T6" fmla="*/ 10800 w 21600"/>
                <a:gd name="T7" fmla="*/ 0 h 21600"/>
                <a:gd name="T8" fmla="*/ 4630 w 21600"/>
                <a:gd name="T9" fmla="*/ 4630 h 21600"/>
                <a:gd name="T10" fmla="*/ 16970 w 21600"/>
                <a:gd name="T11" fmla="*/ 16970 h 21600"/>
              </a:gdLst>
              <a:ahLst/>
              <a:cxnLst>
                <a:cxn ang="0">
                  <a:pos x="T0" y="T1"/>
                </a:cxn>
                <a:cxn ang="0">
                  <a:pos x="T2" y="T3"/>
                </a:cxn>
                <a:cxn ang="0">
                  <a:pos x="T4" y="T5"/>
                </a:cxn>
                <a:cxn ang="0">
                  <a:pos x="T6" y="T7"/>
                </a:cxn>
              </a:cxnLst>
              <a:rect l="T8" t="T9" r="T10" b="T11"/>
              <a:pathLst>
                <a:path w="21600" h="21600">
                  <a:moveTo>
                    <a:pt x="0" y="0"/>
                  </a:moveTo>
                  <a:lnTo>
                    <a:pt x="5660" y="21600"/>
                  </a:lnTo>
                  <a:lnTo>
                    <a:pt x="15940" y="21600"/>
                  </a:lnTo>
                  <a:lnTo>
                    <a:pt x="21600" y="0"/>
                  </a:lnTo>
                  <a:close/>
                </a:path>
              </a:pathLst>
            </a:cu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1582" name="Rectangle 14"/>
            <p:cNvSpPr>
              <a:spLocks noChangeArrowheads="1"/>
            </p:cNvSpPr>
            <p:nvPr/>
          </p:nvSpPr>
          <p:spPr bwMode="auto">
            <a:xfrm>
              <a:off x="3888" y="2736"/>
              <a:ext cx="360"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1583" name="Rectangle 15"/>
            <p:cNvSpPr>
              <a:spLocks noChangeArrowheads="1"/>
            </p:cNvSpPr>
            <p:nvPr/>
          </p:nvSpPr>
          <p:spPr bwMode="auto">
            <a:xfrm>
              <a:off x="4872" y="2784"/>
              <a:ext cx="336" cy="48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1584" name="Rectangle 16"/>
            <p:cNvSpPr>
              <a:spLocks noChangeArrowheads="1"/>
            </p:cNvSpPr>
            <p:nvPr/>
          </p:nvSpPr>
          <p:spPr bwMode="auto">
            <a:xfrm>
              <a:off x="4560" y="2968"/>
              <a:ext cx="38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1585" name="Text Box 17"/>
            <p:cNvSpPr txBox="1">
              <a:spLocks noChangeArrowheads="1"/>
            </p:cNvSpPr>
            <p:nvPr/>
          </p:nvSpPr>
          <p:spPr bwMode="auto">
            <a:xfrm>
              <a:off x="4742" y="2446"/>
              <a:ext cx="568" cy="33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Mem.</a:t>
              </a:r>
            </a:p>
            <a:p>
              <a:pPr algn="ctr" eaLnBrk="0" hangingPunct="0"/>
              <a:r>
                <a:rPr lang="en-US" altLang="en-US" sz="1400" b="1"/>
                <a:t>Address</a:t>
              </a:r>
            </a:p>
          </p:txBody>
        </p:sp>
      </p:grpSp>
      <p:grpSp>
        <p:nvGrpSpPr>
          <p:cNvPr id="621586" name="Group 18"/>
          <p:cNvGrpSpPr>
            <a:grpSpLocks/>
          </p:cNvGrpSpPr>
          <p:nvPr/>
        </p:nvGrpSpPr>
        <p:grpSpPr bwMode="auto">
          <a:xfrm>
            <a:off x="1890712" y="2754314"/>
            <a:ext cx="8108950" cy="3341687"/>
            <a:chOff x="232" y="1720"/>
            <a:chExt cx="5108" cy="2105"/>
          </a:xfrm>
        </p:grpSpPr>
        <p:sp>
          <p:nvSpPr>
            <p:cNvPr id="621587" name="Rectangle 19"/>
            <p:cNvSpPr>
              <a:spLocks noChangeArrowheads="1"/>
            </p:cNvSpPr>
            <p:nvPr/>
          </p:nvSpPr>
          <p:spPr bwMode="auto">
            <a:xfrm>
              <a:off x="3672" y="2976"/>
              <a:ext cx="288" cy="384"/>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1588" name="Rectangle 20"/>
            <p:cNvSpPr>
              <a:spLocks noChangeArrowheads="1"/>
            </p:cNvSpPr>
            <p:nvPr/>
          </p:nvSpPr>
          <p:spPr bwMode="auto">
            <a:xfrm>
              <a:off x="384" y="2496"/>
              <a:ext cx="288" cy="528"/>
            </a:xfrm>
            <a:prstGeom prst="rect">
              <a:avLst/>
            </a:prstGeom>
            <a:solidFill>
              <a:srgbClr val="00FF00"/>
            </a:solidFill>
            <a:ln>
              <a:noFill/>
            </a:ln>
            <a:effectLst/>
            <a:extLst>
              <a:ext uri="{91240B29-F687-4F45-9708-019B960494DF}">
                <a14:hiddenLine xmlns:a14="http://schemas.microsoft.com/office/drawing/2010/main" w="2857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1589" name="Rectangle 21"/>
            <p:cNvSpPr>
              <a:spLocks noChangeArrowheads="1"/>
            </p:cNvSpPr>
            <p:nvPr/>
          </p:nvSpPr>
          <p:spPr bwMode="auto">
            <a:xfrm>
              <a:off x="3672" y="2592"/>
              <a:ext cx="288" cy="384"/>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1590" name="Text Box 22"/>
            <p:cNvSpPr txBox="1">
              <a:spLocks noChangeArrowheads="1"/>
            </p:cNvSpPr>
            <p:nvPr/>
          </p:nvSpPr>
          <p:spPr bwMode="auto">
            <a:xfrm>
              <a:off x="3493" y="2399"/>
              <a:ext cx="511"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Reg[rs]</a:t>
              </a:r>
            </a:p>
          </p:txBody>
        </p:sp>
        <p:sp>
          <p:nvSpPr>
            <p:cNvPr id="621591" name="Text Box 23"/>
            <p:cNvSpPr txBox="1">
              <a:spLocks noChangeArrowheads="1"/>
            </p:cNvSpPr>
            <p:nvPr/>
          </p:nvSpPr>
          <p:spPr bwMode="auto">
            <a:xfrm>
              <a:off x="3497" y="3311"/>
              <a:ext cx="486"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Reg[rt]</a:t>
              </a:r>
            </a:p>
          </p:txBody>
        </p:sp>
        <p:sp>
          <p:nvSpPr>
            <p:cNvPr id="621592" name="Text Box 24"/>
            <p:cNvSpPr txBox="1">
              <a:spLocks noChangeArrowheads="1"/>
            </p:cNvSpPr>
            <p:nvPr/>
          </p:nvSpPr>
          <p:spPr bwMode="auto">
            <a:xfrm>
              <a:off x="311" y="3023"/>
              <a:ext cx="465"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PC + 4</a:t>
              </a:r>
            </a:p>
          </p:txBody>
        </p:sp>
        <p:pic>
          <p:nvPicPr>
            <p:cNvPr id="621593" name="Picture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 y="1720"/>
              <a:ext cx="5108" cy="210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018831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215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621571"/>
                                        </p:tgtEl>
                                        <p:attrNameLst>
                                          <p:attrName>style.visibility</p:attrName>
                                        </p:attrNameLst>
                                      </p:cBhvr>
                                      <p:to>
                                        <p:strVal val="visible"/>
                                      </p:to>
                                    </p:set>
                                    <p:animEffect transition="in" filter="wipe(left)">
                                      <p:cBhvr>
                                        <p:cTn id="11" dur="500"/>
                                        <p:tgtEl>
                                          <p:spTgt spid="62157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621580"/>
                                        </p:tgtEl>
                                        <p:attrNameLst>
                                          <p:attrName>style.visibility</p:attrName>
                                        </p:attrNameLst>
                                      </p:cBhvr>
                                      <p:to>
                                        <p:strVal val="visible"/>
                                      </p:to>
                                    </p:set>
                                    <p:animEffect transition="in" filter="wipe(left)">
                                      <p:cBhvr>
                                        <p:cTn id="16" dur="500"/>
                                        <p:tgtEl>
                                          <p:spTgt spid="621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2594" name="Rectangle 2" descr="30%"/>
          <p:cNvSpPr>
            <a:spLocks noChangeArrowheads="1"/>
          </p:cNvSpPr>
          <p:nvPr/>
        </p:nvSpPr>
        <p:spPr bwMode="auto">
          <a:xfrm>
            <a:off x="9283700" y="4419600"/>
            <a:ext cx="457200" cy="762000"/>
          </a:xfrm>
          <a:prstGeom prst="rect">
            <a:avLst/>
          </a:prstGeom>
          <a:pattFill prst="pct30">
            <a:fgClr>
              <a:srgbClr val="00FF00"/>
            </a:fgClr>
            <a:bgClr>
              <a:srgbClr val="FFFFFF"/>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2595" name="Rectangle 3"/>
          <p:cNvSpPr>
            <a:spLocks noGrp="1" noChangeArrowheads="1"/>
          </p:cNvSpPr>
          <p:nvPr>
            <p:ph type="title"/>
          </p:nvPr>
        </p:nvSpPr>
        <p:spPr/>
        <p:txBody>
          <a:bodyPr>
            <a:normAutofit fontScale="90000"/>
          </a:bodyPr>
          <a:lstStyle/>
          <a:p>
            <a:r>
              <a:rPr lang="en-US" altLang="en-US"/>
              <a:t>Multicycle Execution Step (3):</a:t>
            </a:r>
            <a:br>
              <a:rPr lang="en-US" altLang="en-US"/>
            </a:br>
            <a:r>
              <a:rPr lang="en-US" altLang="en-US"/>
              <a:t>ALU Instruction (R-Type)</a:t>
            </a:r>
          </a:p>
        </p:txBody>
      </p:sp>
      <p:sp>
        <p:nvSpPr>
          <p:cNvPr id="622596" name="Rectangle 4"/>
          <p:cNvSpPr>
            <a:spLocks noGrp="1" noChangeArrowheads="1"/>
          </p:cNvSpPr>
          <p:nvPr>
            <p:ph type="body" idx="1"/>
          </p:nvPr>
        </p:nvSpPr>
        <p:spPr/>
        <p:txBody>
          <a:bodyPr/>
          <a:lstStyle/>
          <a:p>
            <a:pPr>
              <a:spcBef>
                <a:spcPct val="0"/>
              </a:spcBef>
              <a:buFont typeface="Wingdings" panose="05000000000000000000" pitchFamily="2" charset="2"/>
              <a:buNone/>
            </a:pPr>
            <a:r>
              <a:rPr lang="en-US" altLang="en-US" sz="2000">
                <a:latin typeface="Courier New" panose="02070309020205020404" pitchFamily="49" charset="0"/>
              </a:rPr>
              <a:t>ALUOut = A op B</a:t>
            </a:r>
            <a:endParaRPr lang="en-US" altLang="en-US" sz="2000"/>
          </a:p>
        </p:txBody>
      </p:sp>
      <p:grpSp>
        <p:nvGrpSpPr>
          <p:cNvPr id="622597" name="Group 5"/>
          <p:cNvGrpSpPr>
            <a:grpSpLocks/>
          </p:cNvGrpSpPr>
          <p:nvPr/>
        </p:nvGrpSpPr>
        <p:grpSpPr bwMode="auto">
          <a:xfrm>
            <a:off x="7770814" y="3898900"/>
            <a:ext cx="2120901" cy="1574800"/>
            <a:chOff x="3936" y="2456"/>
            <a:chExt cx="1336" cy="992"/>
          </a:xfrm>
        </p:grpSpPr>
        <p:sp>
          <p:nvSpPr>
            <p:cNvPr id="622598" name="AutoShape 6"/>
            <p:cNvSpPr>
              <a:spLocks noChangeArrowheads="1"/>
            </p:cNvSpPr>
            <p:nvPr/>
          </p:nvSpPr>
          <p:spPr bwMode="auto">
            <a:xfrm rot="-5400000">
              <a:off x="3968" y="2776"/>
              <a:ext cx="912" cy="432"/>
            </a:xfrm>
            <a:custGeom>
              <a:avLst/>
              <a:gdLst>
                <a:gd name="G0" fmla="+- 5660 0 0"/>
                <a:gd name="G1" fmla="+- 21600 0 5660"/>
                <a:gd name="G2" fmla="*/ 5660 1 2"/>
                <a:gd name="G3" fmla="+- 21600 0 G2"/>
                <a:gd name="G4" fmla="+/ 5660 21600 2"/>
                <a:gd name="G5" fmla="+/ G1 0 2"/>
                <a:gd name="G6" fmla="*/ 21600 21600 5660"/>
                <a:gd name="G7" fmla="*/ G6 1 2"/>
                <a:gd name="G8" fmla="+- 21600 0 G7"/>
                <a:gd name="G9" fmla="*/ 21600 1 2"/>
                <a:gd name="G10" fmla="+- 5660 0 G9"/>
                <a:gd name="G11" fmla="?: G10 G8 0"/>
                <a:gd name="G12" fmla="?: G10 G7 21600"/>
                <a:gd name="T0" fmla="*/ 18770 w 21600"/>
                <a:gd name="T1" fmla="*/ 10800 h 21600"/>
                <a:gd name="T2" fmla="*/ 10800 w 21600"/>
                <a:gd name="T3" fmla="*/ 21600 h 21600"/>
                <a:gd name="T4" fmla="*/ 2830 w 21600"/>
                <a:gd name="T5" fmla="*/ 10800 h 21600"/>
                <a:gd name="T6" fmla="*/ 10800 w 21600"/>
                <a:gd name="T7" fmla="*/ 0 h 21600"/>
                <a:gd name="T8" fmla="*/ 4630 w 21600"/>
                <a:gd name="T9" fmla="*/ 4630 h 21600"/>
                <a:gd name="T10" fmla="*/ 16970 w 21600"/>
                <a:gd name="T11" fmla="*/ 16970 h 21600"/>
              </a:gdLst>
              <a:ahLst/>
              <a:cxnLst>
                <a:cxn ang="0">
                  <a:pos x="T0" y="T1"/>
                </a:cxn>
                <a:cxn ang="0">
                  <a:pos x="T2" y="T3"/>
                </a:cxn>
                <a:cxn ang="0">
                  <a:pos x="T4" y="T5"/>
                </a:cxn>
                <a:cxn ang="0">
                  <a:pos x="T6" y="T7"/>
                </a:cxn>
              </a:cxnLst>
              <a:rect l="T8" t="T9" r="T10" b="T11"/>
              <a:pathLst>
                <a:path w="21600" h="21600">
                  <a:moveTo>
                    <a:pt x="0" y="0"/>
                  </a:moveTo>
                  <a:lnTo>
                    <a:pt x="5660" y="21600"/>
                  </a:lnTo>
                  <a:lnTo>
                    <a:pt x="15940" y="21600"/>
                  </a:lnTo>
                  <a:lnTo>
                    <a:pt x="21600" y="0"/>
                  </a:lnTo>
                  <a:close/>
                </a:path>
              </a:pathLst>
            </a:cu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2599" name="Rectangle 7"/>
            <p:cNvSpPr>
              <a:spLocks noChangeArrowheads="1"/>
            </p:cNvSpPr>
            <p:nvPr/>
          </p:nvSpPr>
          <p:spPr bwMode="auto">
            <a:xfrm>
              <a:off x="4888" y="2784"/>
              <a:ext cx="296" cy="48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2600" name="Rectangle 8"/>
            <p:cNvSpPr>
              <a:spLocks noChangeArrowheads="1"/>
            </p:cNvSpPr>
            <p:nvPr/>
          </p:nvSpPr>
          <p:spPr bwMode="auto">
            <a:xfrm>
              <a:off x="3936" y="2736"/>
              <a:ext cx="336"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2601" name="Rectangle 9"/>
            <p:cNvSpPr>
              <a:spLocks noChangeArrowheads="1"/>
            </p:cNvSpPr>
            <p:nvPr/>
          </p:nvSpPr>
          <p:spPr bwMode="auto">
            <a:xfrm>
              <a:off x="3936" y="3120"/>
              <a:ext cx="336"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2602" name="Rectangle 10"/>
            <p:cNvSpPr>
              <a:spLocks noChangeArrowheads="1"/>
            </p:cNvSpPr>
            <p:nvPr/>
          </p:nvSpPr>
          <p:spPr bwMode="auto">
            <a:xfrm>
              <a:off x="4560" y="2968"/>
              <a:ext cx="38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2603" name="Text Box 11"/>
            <p:cNvSpPr txBox="1">
              <a:spLocks noChangeArrowheads="1"/>
            </p:cNvSpPr>
            <p:nvPr/>
          </p:nvSpPr>
          <p:spPr bwMode="auto">
            <a:xfrm>
              <a:off x="4782" y="2456"/>
              <a:ext cx="490" cy="33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R-Type</a:t>
              </a:r>
            </a:p>
            <a:p>
              <a:pPr algn="ctr" eaLnBrk="0" hangingPunct="0"/>
              <a:r>
                <a:rPr lang="en-US" altLang="en-US" sz="1400" b="1"/>
                <a:t>Result</a:t>
              </a:r>
            </a:p>
          </p:txBody>
        </p:sp>
      </p:grpSp>
      <p:grpSp>
        <p:nvGrpSpPr>
          <p:cNvPr id="622604" name="Group 12"/>
          <p:cNvGrpSpPr>
            <a:grpSpLocks/>
          </p:cNvGrpSpPr>
          <p:nvPr/>
        </p:nvGrpSpPr>
        <p:grpSpPr bwMode="auto">
          <a:xfrm>
            <a:off x="1890712" y="2730500"/>
            <a:ext cx="8108950" cy="3341688"/>
            <a:chOff x="232" y="1720"/>
            <a:chExt cx="5108" cy="2105"/>
          </a:xfrm>
        </p:grpSpPr>
        <p:sp>
          <p:nvSpPr>
            <p:cNvPr id="622605" name="Rectangle 13"/>
            <p:cNvSpPr>
              <a:spLocks noChangeArrowheads="1"/>
            </p:cNvSpPr>
            <p:nvPr/>
          </p:nvSpPr>
          <p:spPr bwMode="auto">
            <a:xfrm>
              <a:off x="3696" y="2592"/>
              <a:ext cx="248" cy="384"/>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2606" name="Rectangle 14"/>
            <p:cNvSpPr>
              <a:spLocks noChangeArrowheads="1"/>
            </p:cNvSpPr>
            <p:nvPr/>
          </p:nvSpPr>
          <p:spPr bwMode="auto">
            <a:xfrm>
              <a:off x="3696" y="2976"/>
              <a:ext cx="248" cy="384"/>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2607" name="Rectangle 15"/>
            <p:cNvSpPr>
              <a:spLocks noChangeArrowheads="1"/>
            </p:cNvSpPr>
            <p:nvPr/>
          </p:nvSpPr>
          <p:spPr bwMode="auto">
            <a:xfrm>
              <a:off x="2040" y="2064"/>
              <a:ext cx="288" cy="624"/>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2608" name="Rectangle 16"/>
            <p:cNvSpPr>
              <a:spLocks noChangeArrowheads="1"/>
            </p:cNvSpPr>
            <p:nvPr/>
          </p:nvSpPr>
          <p:spPr bwMode="auto">
            <a:xfrm>
              <a:off x="384" y="2496"/>
              <a:ext cx="288" cy="52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2609" name="Text Box 17"/>
            <p:cNvSpPr txBox="1">
              <a:spLocks noChangeArrowheads="1"/>
            </p:cNvSpPr>
            <p:nvPr/>
          </p:nvSpPr>
          <p:spPr bwMode="auto">
            <a:xfrm>
              <a:off x="3493" y="2399"/>
              <a:ext cx="511"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Reg[rs]</a:t>
              </a:r>
            </a:p>
          </p:txBody>
        </p:sp>
        <p:sp>
          <p:nvSpPr>
            <p:cNvPr id="622610" name="Text Box 18"/>
            <p:cNvSpPr txBox="1">
              <a:spLocks noChangeArrowheads="1"/>
            </p:cNvSpPr>
            <p:nvPr/>
          </p:nvSpPr>
          <p:spPr bwMode="auto">
            <a:xfrm>
              <a:off x="3497" y="3311"/>
              <a:ext cx="486"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Reg[rt]</a:t>
              </a:r>
            </a:p>
          </p:txBody>
        </p:sp>
        <p:sp>
          <p:nvSpPr>
            <p:cNvPr id="622611" name="Text Box 19"/>
            <p:cNvSpPr txBox="1">
              <a:spLocks noChangeArrowheads="1"/>
            </p:cNvSpPr>
            <p:nvPr/>
          </p:nvSpPr>
          <p:spPr bwMode="auto">
            <a:xfrm>
              <a:off x="311" y="3023"/>
              <a:ext cx="465"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PC + 4</a:t>
              </a:r>
            </a:p>
          </p:txBody>
        </p:sp>
        <p:pic>
          <p:nvPicPr>
            <p:cNvPr id="622612"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 y="1720"/>
              <a:ext cx="5108" cy="210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828180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2259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22596">
                                            <p:txEl>
                                              <p:pRg st="0" end="0"/>
                                            </p:txEl>
                                          </p:spTgt>
                                        </p:tgtEl>
                                        <p:attrNameLst>
                                          <p:attrName>style.visibility</p:attrName>
                                        </p:attrNameLst>
                                      </p:cBhvr>
                                      <p:to>
                                        <p:strVal val="visible"/>
                                      </p:to>
                                    </p:set>
                                    <p:animEffect transition="in" filter="wipe(left)">
                                      <p:cBhvr>
                                        <p:cTn id="11" dur="500"/>
                                        <p:tgtEl>
                                          <p:spTgt spid="622596">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622597"/>
                                        </p:tgtEl>
                                        <p:attrNameLst>
                                          <p:attrName>style.visibility</p:attrName>
                                        </p:attrNameLst>
                                      </p:cBhvr>
                                      <p:to>
                                        <p:strVal val="visible"/>
                                      </p:to>
                                    </p:set>
                                    <p:animEffect transition="in" filter="wipe(left)">
                                      <p:cBhvr>
                                        <p:cTn id="16" dur="500"/>
                                        <p:tgtEl>
                                          <p:spTgt spid="622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596"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3618" name="Rectangle 2"/>
          <p:cNvSpPr>
            <a:spLocks noGrp="1" noChangeArrowheads="1"/>
          </p:cNvSpPr>
          <p:nvPr>
            <p:ph type="title"/>
          </p:nvPr>
        </p:nvSpPr>
        <p:spPr/>
        <p:txBody>
          <a:bodyPr>
            <a:normAutofit fontScale="90000"/>
          </a:bodyPr>
          <a:lstStyle/>
          <a:p>
            <a:r>
              <a:rPr lang="en-US" altLang="en-US"/>
              <a:t>Multicycle Execution Step (3):</a:t>
            </a:r>
            <a:br>
              <a:rPr lang="en-US" altLang="en-US"/>
            </a:br>
            <a:r>
              <a:rPr lang="en-US" altLang="en-US"/>
              <a:t>Branch Instructions</a:t>
            </a:r>
          </a:p>
        </p:txBody>
      </p:sp>
      <p:sp>
        <p:nvSpPr>
          <p:cNvPr id="623619" name="Rectangle 3"/>
          <p:cNvSpPr>
            <a:spLocks noGrp="1" noChangeArrowheads="1"/>
          </p:cNvSpPr>
          <p:nvPr>
            <p:ph type="body" idx="1"/>
          </p:nvPr>
        </p:nvSpPr>
        <p:spPr/>
        <p:txBody>
          <a:bodyPr/>
          <a:lstStyle/>
          <a:p>
            <a:pPr>
              <a:spcBef>
                <a:spcPct val="0"/>
              </a:spcBef>
              <a:buFont typeface="Wingdings" panose="05000000000000000000" pitchFamily="2" charset="2"/>
              <a:buNone/>
            </a:pPr>
            <a:r>
              <a:rPr lang="en-US" altLang="en-US" sz="2000">
                <a:latin typeface="Courier New" panose="02070309020205020404" pitchFamily="49" charset="0"/>
              </a:rPr>
              <a:t>if (A == B) PC = ALUOut;</a:t>
            </a:r>
            <a:endParaRPr lang="en-US" altLang="en-US" sz="2000"/>
          </a:p>
        </p:txBody>
      </p:sp>
      <p:grpSp>
        <p:nvGrpSpPr>
          <p:cNvPr id="623620" name="Group 4"/>
          <p:cNvGrpSpPr>
            <a:grpSpLocks/>
          </p:cNvGrpSpPr>
          <p:nvPr/>
        </p:nvGrpSpPr>
        <p:grpSpPr bwMode="auto">
          <a:xfrm>
            <a:off x="7770812" y="4025900"/>
            <a:ext cx="1320800" cy="1447800"/>
            <a:chOff x="3936" y="2536"/>
            <a:chExt cx="832" cy="912"/>
          </a:xfrm>
        </p:grpSpPr>
        <p:sp>
          <p:nvSpPr>
            <p:cNvPr id="623621" name="Rectangle 5"/>
            <p:cNvSpPr>
              <a:spLocks noChangeArrowheads="1"/>
            </p:cNvSpPr>
            <p:nvPr/>
          </p:nvSpPr>
          <p:spPr bwMode="auto">
            <a:xfrm>
              <a:off x="4576" y="2736"/>
              <a:ext cx="192" cy="19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3622" name="AutoShape 6"/>
            <p:cNvSpPr>
              <a:spLocks noChangeArrowheads="1"/>
            </p:cNvSpPr>
            <p:nvPr/>
          </p:nvSpPr>
          <p:spPr bwMode="auto">
            <a:xfrm rot="-5400000">
              <a:off x="3968" y="2776"/>
              <a:ext cx="912" cy="432"/>
            </a:xfrm>
            <a:custGeom>
              <a:avLst/>
              <a:gdLst>
                <a:gd name="G0" fmla="+- 5660 0 0"/>
                <a:gd name="G1" fmla="+- 21600 0 5660"/>
                <a:gd name="G2" fmla="*/ 5660 1 2"/>
                <a:gd name="G3" fmla="+- 21600 0 G2"/>
                <a:gd name="G4" fmla="+/ 5660 21600 2"/>
                <a:gd name="G5" fmla="+/ G1 0 2"/>
                <a:gd name="G6" fmla="*/ 21600 21600 5660"/>
                <a:gd name="G7" fmla="*/ G6 1 2"/>
                <a:gd name="G8" fmla="+- 21600 0 G7"/>
                <a:gd name="G9" fmla="*/ 21600 1 2"/>
                <a:gd name="G10" fmla="+- 5660 0 G9"/>
                <a:gd name="G11" fmla="?: G10 G8 0"/>
                <a:gd name="G12" fmla="?: G10 G7 21600"/>
                <a:gd name="T0" fmla="*/ 18770 w 21600"/>
                <a:gd name="T1" fmla="*/ 10800 h 21600"/>
                <a:gd name="T2" fmla="*/ 10800 w 21600"/>
                <a:gd name="T3" fmla="*/ 21600 h 21600"/>
                <a:gd name="T4" fmla="*/ 2830 w 21600"/>
                <a:gd name="T5" fmla="*/ 10800 h 21600"/>
                <a:gd name="T6" fmla="*/ 10800 w 21600"/>
                <a:gd name="T7" fmla="*/ 0 h 21600"/>
                <a:gd name="T8" fmla="*/ 4630 w 21600"/>
                <a:gd name="T9" fmla="*/ 4630 h 21600"/>
                <a:gd name="T10" fmla="*/ 16970 w 21600"/>
                <a:gd name="T11" fmla="*/ 16970 h 21600"/>
              </a:gdLst>
              <a:ahLst/>
              <a:cxnLst>
                <a:cxn ang="0">
                  <a:pos x="T0" y="T1"/>
                </a:cxn>
                <a:cxn ang="0">
                  <a:pos x="T2" y="T3"/>
                </a:cxn>
                <a:cxn ang="0">
                  <a:pos x="T4" y="T5"/>
                </a:cxn>
                <a:cxn ang="0">
                  <a:pos x="T6" y="T7"/>
                </a:cxn>
              </a:cxnLst>
              <a:rect l="T8" t="T9" r="T10" b="T11"/>
              <a:pathLst>
                <a:path w="21600" h="21600">
                  <a:moveTo>
                    <a:pt x="0" y="0"/>
                  </a:moveTo>
                  <a:lnTo>
                    <a:pt x="5660" y="21600"/>
                  </a:lnTo>
                  <a:lnTo>
                    <a:pt x="15940" y="21600"/>
                  </a:lnTo>
                  <a:lnTo>
                    <a:pt x="21600" y="0"/>
                  </a:lnTo>
                  <a:close/>
                </a:path>
              </a:pathLst>
            </a:cu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3623" name="Rectangle 7"/>
            <p:cNvSpPr>
              <a:spLocks noChangeArrowheads="1"/>
            </p:cNvSpPr>
            <p:nvPr/>
          </p:nvSpPr>
          <p:spPr bwMode="auto">
            <a:xfrm>
              <a:off x="3936" y="3120"/>
              <a:ext cx="336"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3624" name="Rectangle 8"/>
            <p:cNvSpPr>
              <a:spLocks noChangeArrowheads="1"/>
            </p:cNvSpPr>
            <p:nvPr/>
          </p:nvSpPr>
          <p:spPr bwMode="auto">
            <a:xfrm>
              <a:off x="3936" y="2736"/>
              <a:ext cx="288"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623625" name="Group 9"/>
          <p:cNvGrpSpPr>
            <a:grpSpLocks/>
          </p:cNvGrpSpPr>
          <p:nvPr/>
        </p:nvGrpSpPr>
        <p:grpSpPr bwMode="auto">
          <a:xfrm>
            <a:off x="1903412" y="2667000"/>
            <a:ext cx="8077200" cy="2209800"/>
            <a:chOff x="240" y="1680"/>
            <a:chExt cx="5088" cy="1392"/>
          </a:xfrm>
        </p:grpSpPr>
        <p:sp>
          <p:nvSpPr>
            <p:cNvPr id="623626" name="Rectangle 10"/>
            <p:cNvSpPr>
              <a:spLocks noChangeArrowheads="1"/>
            </p:cNvSpPr>
            <p:nvPr/>
          </p:nvSpPr>
          <p:spPr bwMode="auto">
            <a:xfrm>
              <a:off x="384" y="2496"/>
              <a:ext cx="288" cy="52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3627" name="Rectangle 11"/>
            <p:cNvSpPr>
              <a:spLocks noChangeArrowheads="1"/>
            </p:cNvSpPr>
            <p:nvPr/>
          </p:nvSpPr>
          <p:spPr bwMode="auto">
            <a:xfrm>
              <a:off x="5184" y="2968"/>
              <a:ext cx="144" cy="104"/>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3628" name="Rectangle 12"/>
            <p:cNvSpPr>
              <a:spLocks noChangeArrowheads="1"/>
            </p:cNvSpPr>
            <p:nvPr/>
          </p:nvSpPr>
          <p:spPr bwMode="auto">
            <a:xfrm>
              <a:off x="5232" y="1680"/>
              <a:ext cx="96" cy="1344"/>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3629" name="Rectangle 13"/>
            <p:cNvSpPr>
              <a:spLocks noChangeArrowheads="1"/>
            </p:cNvSpPr>
            <p:nvPr/>
          </p:nvSpPr>
          <p:spPr bwMode="auto">
            <a:xfrm>
              <a:off x="240" y="1680"/>
              <a:ext cx="5088"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3630" name="Rectangle 14"/>
            <p:cNvSpPr>
              <a:spLocks noChangeArrowheads="1"/>
            </p:cNvSpPr>
            <p:nvPr/>
          </p:nvSpPr>
          <p:spPr bwMode="auto">
            <a:xfrm>
              <a:off x="240" y="2704"/>
              <a:ext cx="192"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3631" name="Rectangle 15"/>
            <p:cNvSpPr>
              <a:spLocks noChangeArrowheads="1"/>
            </p:cNvSpPr>
            <p:nvPr/>
          </p:nvSpPr>
          <p:spPr bwMode="auto">
            <a:xfrm>
              <a:off x="240" y="1680"/>
              <a:ext cx="96" cy="1104"/>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623632" name="Text Box 16"/>
          <p:cNvSpPr txBox="1">
            <a:spLocks noChangeArrowheads="1"/>
          </p:cNvSpPr>
          <p:nvPr/>
        </p:nvSpPr>
        <p:spPr bwMode="auto">
          <a:xfrm>
            <a:off x="1934615" y="4720193"/>
            <a:ext cx="901209" cy="73866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Branch</a:t>
            </a:r>
          </a:p>
          <a:p>
            <a:pPr algn="ctr" eaLnBrk="0" hangingPunct="0"/>
            <a:r>
              <a:rPr lang="en-US" altLang="en-US" sz="1400" b="1"/>
              <a:t>Target</a:t>
            </a:r>
          </a:p>
          <a:p>
            <a:pPr algn="ctr" eaLnBrk="0" hangingPunct="0"/>
            <a:r>
              <a:rPr lang="en-US" altLang="en-US" sz="1400" b="1"/>
              <a:t>Address</a:t>
            </a:r>
          </a:p>
        </p:txBody>
      </p:sp>
      <p:grpSp>
        <p:nvGrpSpPr>
          <p:cNvPr id="623633" name="Group 17"/>
          <p:cNvGrpSpPr>
            <a:grpSpLocks/>
          </p:cNvGrpSpPr>
          <p:nvPr/>
        </p:nvGrpSpPr>
        <p:grpSpPr bwMode="auto">
          <a:xfrm>
            <a:off x="1890712" y="2754314"/>
            <a:ext cx="8108950" cy="3341687"/>
            <a:chOff x="232" y="1720"/>
            <a:chExt cx="5108" cy="2105"/>
          </a:xfrm>
        </p:grpSpPr>
        <p:sp>
          <p:nvSpPr>
            <p:cNvPr id="623634" name="Rectangle 18"/>
            <p:cNvSpPr>
              <a:spLocks noChangeArrowheads="1"/>
            </p:cNvSpPr>
            <p:nvPr/>
          </p:nvSpPr>
          <p:spPr bwMode="auto">
            <a:xfrm>
              <a:off x="384" y="2496"/>
              <a:ext cx="288" cy="528"/>
            </a:xfrm>
            <a:prstGeom prst="rect">
              <a:avLst/>
            </a:prstGeom>
            <a:solidFill>
              <a:srgbClr val="66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3635" name="Rectangle 19"/>
            <p:cNvSpPr>
              <a:spLocks noChangeArrowheads="1"/>
            </p:cNvSpPr>
            <p:nvPr/>
          </p:nvSpPr>
          <p:spPr bwMode="auto">
            <a:xfrm>
              <a:off x="4872" y="2784"/>
              <a:ext cx="336" cy="48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3636" name="Rectangle 20"/>
            <p:cNvSpPr>
              <a:spLocks noChangeArrowheads="1"/>
            </p:cNvSpPr>
            <p:nvPr/>
          </p:nvSpPr>
          <p:spPr bwMode="auto">
            <a:xfrm>
              <a:off x="3664" y="2592"/>
              <a:ext cx="288" cy="384"/>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3637" name="Rectangle 21"/>
            <p:cNvSpPr>
              <a:spLocks noChangeArrowheads="1"/>
            </p:cNvSpPr>
            <p:nvPr/>
          </p:nvSpPr>
          <p:spPr bwMode="auto">
            <a:xfrm>
              <a:off x="3664" y="2976"/>
              <a:ext cx="288" cy="384"/>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3638" name="Rectangle 22"/>
            <p:cNvSpPr>
              <a:spLocks noChangeArrowheads="1"/>
            </p:cNvSpPr>
            <p:nvPr/>
          </p:nvSpPr>
          <p:spPr bwMode="auto">
            <a:xfrm>
              <a:off x="2040" y="2064"/>
              <a:ext cx="288" cy="624"/>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3639" name="Text Box 23"/>
            <p:cNvSpPr txBox="1">
              <a:spLocks noChangeArrowheads="1"/>
            </p:cNvSpPr>
            <p:nvPr/>
          </p:nvSpPr>
          <p:spPr bwMode="auto">
            <a:xfrm>
              <a:off x="3493" y="2399"/>
              <a:ext cx="511"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Reg[rs]</a:t>
              </a:r>
            </a:p>
          </p:txBody>
        </p:sp>
        <p:sp>
          <p:nvSpPr>
            <p:cNvPr id="623640" name="Text Box 24"/>
            <p:cNvSpPr txBox="1">
              <a:spLocks noChangeArrowheads="1"/>
            </p:cNvSpPr>
            <p:nvPr/>
          </p:nvSpPr>
          <p:spPr bwMode="auto">
            <a:xfrm>
              <a:off x="3497" y="3311"/>
              <a:ext cx="486"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Reg[rt]</a:t>
              </a:r>
            </a:p>
          </p:txBody>
        </p:sp>
        <p:sp>
          <p:nvSpPr>
            <p:cNvPr id="623641" name="Text Box 25"/>
            <p:cNvSpPr txBox="1">
              <a:spLocks noChangeArrowheads="1"/>
            </p:cNvSpPr>
            <p:nvPr/>
          </p:nvSpPr>
          <p:spPr bwMode="auto">
            <a:xfrm>
              <a:off x="4742" y="2321"/>
              <a:ext cx="568" cy="46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Branch</a:t>
              </a:r>
            </a:p>
            <a:p>
              <a:pPr algn="ctr" eaLnBrk="0" hangingPunct="0"/>
              <a:r>
                <a:rPr lang="en-US" altLang="en-US" sz="1400" b="1"/>
                <a:t>Target</a:t>
              </a:r>
            </a:p>
            <a:p>
              <a:pPr algn="ctr" eaLnBrk="0" hangingPunct="0"/>
              <a:r>
                <a:rPr lang="en-US" altLang="en-US" sz="1400" b="1"/>
                <a:t>Address</a:t>
              </a:r>
            </a:p>
          </p:txBody>
        </p:sp>
        <p:pic>
          <p:nvPicPr>
            <p:cNvPr id="623642"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 y="1720"/>
              <a:ext cx="5108" cy="210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2111048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23620"/>
                                        </p:tgtEl>
                                        <p:attrNameLst>
                                          <p:attrName>style.visibility</p:attrName>
                                        </p:attrNameLst>
                                      </p:cBhvr>
                                      <p:to>
                                        <p:strVal val="visible"/>
                                      </p:to>
                                    </p:set>
                                    <p:animEffect transition="in" filter="wipe(left)">
                                      <p:cBhvr>
                                        <p:cTn id="7" dur="500"/>
                                        <p:tgtEl>
                                          <p:spTgt spid="6236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623625"/>
                                        </p:tgtEl>
                                        <p:attrNameLst>
                                          <p:attrName>style.visibility</p:attrName>
                                        </p:attrNameLst>
                                      </p:cBhvr>
                                      <p:to>
                                        <p:strVal val="visible"/>
                                      </p:to>
                                    </p:set>
                                    <p:animEffect transition="in" filter="wipe(right)">
                                      <p:cBhvr>
                                        <p:cTn id="12" dur="500"/>
                                        <p:tgtEl>
                                          <p:spTgt spid="6236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23632"/>
                                        </p:tgtEl>
                                        <p:attrNameLst>
                                          <p:attrName>style.visibility</p:attrName>
                                        </p:attrNameLst>
                                      </p:cBhvr>
                                      <p:to>
                                        <p:strVal val="visible"/>
                                      </p:to>
                                    </p:set>
                                    <p:animEffect transition="in" filter="wipe(left)">
                                      <p:cBhvr>
                                        <p:cTn id="17" dur="500"/>
                                        <p:tgtEl>
                                          <p:spTgt spid="623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632"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42" name="Rectangle 2"/>
          <p:cNvSpPr>
            <a:spLocks noChangeArrowheads="1"/>
          </p:cNvSpPr>
          <p:nvPr/>
        </p:nvSpPr>
        <p:spPr bwMode="auto">
          <a:xfrm>
            <a:off x="1903412" y="4305300"/>
            <a:ext cx="304800" cy="152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4643" name="Rectangle 3"/>
          <p:cNvSpPr>
            <a:spLocks noChangeArrowheads="1"/>
          </p:cNvSpPr>
          <p:nvPr/>
        </p:nvSpPr>
        <p:spPr bwMode="auto">
          <a:xfrm>
            <a:off x="1903412" y="2743200"/>
            <a:ext cx="152400" cy="1676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4644" name="Rectangle 4"/>
          <p:cNvSpPr>
            <a:spLocks noGrp="1" noChangeArrowheads="1"/>
          </p:cNvSpPr>
          <p:nvPr>
            <p:ph type="title"/>
          </p:nvPr>
        </p:nvSpPr>
        <p:spPr/>
        <p:txBody>
          <a:bodyPr>
            <a:normAutofit fontScale="90000"/>
          </a:bodyPr>
          <a:lstStyle/>
          <a:p>
            <a:r>
              <a:rPr lang="en-US" altLang="en-US"/>
              <a:t>Multicycle Execution Step (3):</a:t>
            </a:r>
            <a:br>
              <a:rPr lang="en-US" altLang="en-US"/>
            </a:br>
            <a:r>
              <a:rPr lang="en-US" altLang="en-US"/>
              <a:t>Jump Instruction</a:t>
            </a:r>
          </a:p>
        </p:txBody>
      </p:sp>
      <p:sp>
        <p:nvSpPr>
          <p:cNvPr id="624645" name="Rectangle 5"/>
          <p:cNvSpPr>
            <a:spLocks noGrp="1" noChangeArrowheads="1"/>
          </p:cNvSpPr>
          <p:nvPr>
            <p:ph type="body" idx="1"/>
          </p:nvPr>
        </p:nvSpPr>
        <p:spPr/>
        <p:txBody>
          <a:bodyPr/>
          <a:lstStyle/>
          <a:p>
            <a:pPr>
              <a:spcBef>
                <a:spcPct val="0"/>
              </a:spcBef>
              <a:buFont typeface="Wingdings" panose="05000000000000000000" pitchFamily="2" charset="2"/>
              <a:buNone/>
            </a:pPr>
            <a:r>
              <a:rPr lang="en-US" altLang="en-US" sz="2000">
                <a:latin typeface="Courier New" panose="02070309020205020404" pitchFamily="49" charset="0"/>
              </a:rPr>
              <a:t>PC = PC[31-28] concat (IR[25-0] &lt;&lt; 2)</a:t>
            </a:r>
            <a:endParaRPr lang="en-US" altLang="en-US" sz="2000"/>
          </a:p>
        </p:txBody>
      </p:sp>
      <p:sp>
        <p:nvSpPr>
          <p:cNvPr id="624646" name="Rectangle 6"/>
          <p:cNvSpPr>
            <a:spLocks noChangeArrowheads="1"/>
          </p:cNvSpPr>
          <p:nvPr/>
        </p:nvSpPr>
        <p:spPr bwMode="auto">
          <a:xfrm>
            <a:off x="1903412" y="2667000"/>
            <a:ext cx="7315200" cy="1524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4647" name="Rectangle 7"/>
          <p:cNvSpPr>
            <a:spLocks noChangeArrowheads="1"/>
          </p:cNvSpPr>
          <p:nvPr/>
        </p:nvSpPr>
        <p:spPr bwMode="auto">
          <a:xfrm>
            <a:off x="9066212" y="2667000"/>
            <a:ext cx="152400" cy="68580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4648" name="Text Box 8"/>
          <p:cNvSpPr txBox="1">
            <a:spLocks noChangeArrowheads="1"/>
          </p:cNvSpPr>
          <p:nvPr/>
        </p:nvSpPr>
        <p:spPr bwMode="auto">
          <a:xfrm>
            <a:off x="1934615" y="4737428"/>
            <a:ext cx="901209" cy="52322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Jump</a:t>
            </a:r>
          </a:p>
          <a:p>
            <a:pPr algn="ctr" eaLnBrk="0" hangingPunct="0"/>
            <a:r>
              <a:rPr lang="en-US" altLang="en-US" sz="1400" b="1"/>
              <a:t>Address</a:t>
            </a:r>
          </a:p>
        </p:txBody>
      </p:sp>
      <p:grpSp>
        <p:nvGrpSpPr>
          <p:cNvPr id="624649" name="Group 9"/>
          <p:cNvGrpSpPr>
            <a:grpSpLocks/>
          </p:cNvGrpSpPr>
          <p:nvPr/>
        </p:nvGrpSpPr>
        <p:grpSpPr bwMode="auto">
          <a:xfrm>
            <a:off x="2525712" y="3111500"/>
            <a:ext cx="6705600" cy="1333500"/>
            <a:chOff x="632" y="1968"/>
            <a:chExt cx="4224" cy="840"/>
          </a:xfrm>
        </p:grpSpPr>
        <p:sp>
          <p:nvSpPr>
            <p:cNvPr id="624650" name="Rectangle 10"/>
            <p:cNvSpPr>
              <a:spLocks noChangeArrowheads="1"/>
            </p:cNvSpPr>
            <p:nvPr/>
          </p:nvSpPr>
          <p:spPr bwMode="auto">
            <a:xfrm>
              <a:off x="2312" y="2376"/>
              <a:ext cx="2496"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4651" name="Rectangle 11"/>
            <p:cNvSpPr>
              <a:spLocks noChangeArrowheads="1"/>
            </p:cNvSpPr>
            <p:nvPr/>
          </p:nvSpPr>
          <p:spPr bwMode="auto">
            <a:xfrm>
              <a:off x="632" y="2728"/>
              <a:ext cx="288" cy="8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4652" name="Rectangle 12"/>
            <p:cNvSpPr>
              <a:spLocks noChangeArrowheads="1"/>
            </p:cNvSpPr>
            <p:nvPr/>
          </p:nvSpPr>
          <p:spPr bwMode="auto">
            <a:xfrm>
              <a:off x="856" y="1992"/>
              <a:ext cx="96" cy="81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4653" name="Rectangle 13"/>
            <p:cNvSpPr>
              <a:spLocks noChangeArrowheads="1"/>
            </p:cNvSpPr>
            <p:nvPr/>
          </p:nvSpPr>
          <p:spPr bwMode="auto">
            <a:xfrm>
              <a:off x="872" y="1968"/>
              <a:ext cx="3888" cy="11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4654" name="Rectangle 14"/>
            <p:cNvSpPr>
              <a:spLocks noChangeArrowheads="1"/>
            </p:cNvSpPr>
            <p:nvPr/>
          </p:nvSpPr>
          <p:spPr bwMode="auto">
            <a:xfrm>
              <a:off x="4760" y="2088"/>
              <a:ext cx="96" cy="384"/>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624655" name="Group 15"/>
          <p:cNvGrpSpPr>
            <a:grpSpLocks/>
          </p:cNvGrpSpPr>
          <p:nvPr/>
        </p:nvGrpSpPr>
        <p:grpSpPr bwMode="auto">
          <a:xfrm>
            <a:off x="1903412" y="2754314"/>
            <a:ext cx="8108950" cy="3341687"/>
            <a:chOff x="232" y="1720"/>
            <a:chExt cx="5108" cy="2105"/>
          </a:xfrm>
        </p:grpSpPr>
        <p:sp>
          <p:nvSpPr>
            <p:cNvPr id="624656" name="Rectangle 16" descr="50%"/>
            <p:cNvSpPr>
              <a:spLocks noChangeArrowheads="1"/>
            </p:cNvSpPr>
            <p:nvPr/>
          </p:nvSpPr>
          <p:spPr bwMode="auto">
            <a:xfrm>
              <a:off x="4872" y="2792"/>
              <a:ext cx="336" cy="480"/>
            </a:xfrm>
            <a:prstGeom prst="rect">
              <a:avLst/>
            </a:prstGeom>
            <a:pattFill prst="pct50">
              <a:fgClr>
                <a:srgbClr val="00FF00"/>
              </a:fgClr>
              <a:bgClr>
                <a:srgbClr val="FFFFFF"/>
              </a:bgClr>
            </a:patt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4657" name="Rectangle 17" descr="50%"/>
            <p:cNvSpPr>
              <a:spLocks noChangeArrowheads="1"/>
            </p:cNvSpPr>
            <p:nvPr/>
          </p:nvSpPr>
          <p:spPr bwMode="auto">
            <a:xfrm>
              <a:off x="3664" y="2592"/>
              <a:ext cx="288" cy="384"/>
            </a:xfrm>
            <a:prstGeom prst="rect">
              <a:avLst/>
            </a:prstGeom>
            <a:pattFill prst="pct50">
              <a:fgClr>
                <a:srgbClr val="FF9900"/>
              </a:fgClr>
              <a:bgClr>
                <a:srgbClr val="FFFFFF"/>
              </a:bgClr>
            </a:patt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4658" name="Rectangle 18" descr="50%"/>
            <p:cNvSpPr>
              <a:spLocks noChangeArrowheads="1"/>
            </p:cNvSpPr>
            <p:nvPr/>
          </p:nvSpPr>
          <p:spPr bwMode="auto">
            <a:xfrm>
              <a:off x="3664" y="2976"/>
              <a:ext cx="288" cy="384"/>
            </a:xfrm>
            <a:prstGeom prst="rect">
              <a:avLst/>
            </a:prstGeom>
            <a:pattFill prst="pct50">
              <a:fgClr>
                <a:srgbClr val="FF9900"/>
              </a:fgClr>
              <a:bgClr>
                <a:srgbClr val="FFFFFF"/>
              </a:bgClr>
            </a:patt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4659" name="Rectangle 19"/>
            <p:cNvSpPr>
              <a:spLocks noChangeArrowheads="1"/>
            </p:cNvSpPr>
            <p:nvPr/>
          </p:nvSpPr>
          <p:spPr bwMode="auto">
            <a:xfrm>
              <a:off x="2040" y="2064"/>
              <a:ext cx="288" cy="624"/>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4660" name="Rectangle 20"/>
            <p:cNvSpPr>
              <a:spLocks noChangeArrowheads="1"/>
            </p:cNvSpPr>
            <p:nvPr/>
          </p:nvSpPr>
          <p:spPr bwMode="auto">
            <a:xfrm>
              <a:off x="384" y="2496"/>
              <a:ext cx="288" cy="52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4661" name="Text Box 21"/>
            <p:cNvSpPr txBox="1">
              <a:spLocks noChangeArrowheads="1"/>
            </p:cNvSpPr>
            <p:nvPr/>
          </p:nvSpPr>
          <p:spPr bwMode="auto">
            <a:xfrm>
              <a:off x="3580" y="2407"/>
              <a:ext cx="511"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solidFill>
                    <a:schemeClr val="bg2"/>
                  </a:solidFill>
                </a:rPr>
                <a:t>Reg[rs]</a:t>
              </a:r>
            </a:p>
          </p:txBody>
        </p:sp>
        <p:sp>
          <p:nvSpPr>
            <p:cNvPr id="624662" name="Text Box 22"/>
            <p:cNvSpPr txBox="1">
              <a:spLocks noChangeArrowheads="1"/>
            </p:cNvSpPr>
            <p:nvPr/>
          </p:nvSpPr>
          <p:spPr bwMode="auto">
            <a:xfrm>
              <a:off x="3557" y="3311"/>
              <a:ext cx="486"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solidFill>
                    <a:schemeClr val="bg2"/>
                  </a:solidFill>
                </a:rPr>
                <a:t>Reg[rt]</a:t>
              </a:r>
            </a:p>
          </p:txBody>
        </p:sp>
        <p:sp>
          <p:nvSpPr>
            <p:cNvPr id="624663" name="Text Box 23"/>
            <p:cNvSpPr txBox="1">
              <a:spLocks noChangeArrowheads="1"/>
            </p:cNvSpPr>
            <p:nvPr/>
          </p:nvSpPr>
          <p:spPr bwMode="auto">
            <a:xfrm>
              <a:off x="4758" y="2329"/>
              <a:ext cx="568" cy="46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solidFill>
                    <a:schemeClr val="bg2"/>
                  </a:solidFill>
                </a:rPr>
                <a:t>Branch</a:t>
              </a:r>
            </a:p>
            <a:p>
              <a:pPr algn="ctr" eaLnBrk="0" hangingPunct="0"/>
              <a:r>
                <a:rPr lang="en-US" altLang="en-US" sz="1400" b="1">
                  <a:solidFill>
                    <a:schemeClr val="bg2"/>
                  </a:solidFill>
                </a:rPr>
                <a:t>Target</a:t>
              </a:r>
            </a:p>
            <a:p>
              <a:pPr algn="ctr" eaLnBrk="0" hangingPunct="0"/>
              <a:r>
                <a:rPr lang="en-US" altLang="en-US" sz="1400" b="1">
                  <a:solidFill>
                    <a:schemeClr val="bg2"/>
                  </a:solidFill>
                </a:rPr>
                <a:t>Address</a:t>
              </a:r>
            </a:p>
          </p:txBody>
        </p:sp>
        <p:pic>
          <p:nvPicPr>
            <p:cNvPr id="624664"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 y="1720"/>
              <a:ext cx="5108" cy="210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2464037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24649"/>
                                        </p:tgtEl>
                                        <p:attrNameLst>
                                          <p:attrName>style.visibility</p:attrName>
                                        </p:attrNameLst>
                                      </p:cBhvr>
                                      <p:to>
                                        <p:strVal val="visible"/>
                                      </p:to>
                                    </p:set>
                                    <p:animEffect transition="in" filter="wipe(left)">
                                      <p:cBhvr>
                                        <p:cTn id="7" dur="500"/>
                                        <p:tgtEl>
                                          <p:spTgt spid="6246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624647"/>
                                        </p:tgtEl>
                                        <p:attrNameLst>
                                          <p:attrName>style.visibility</p:attrName>
                                        </p:attrNameLst>
                                      </p:cBhvr>
                                      <p:to>
                                        <p:strVal val="visible"/>
                                      </p:to>
                                    </p:set>
                                    <p:animEffect transition="in" filter="wipe(down)">
                                      <p:cBhvr>
                                        <p:cTn id="12" dur="500"/>
                                        <p:tgtEl>
                                          <p:spTgt spid="6246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624646"/>
                                        </p:tgtEl>
                                        <p:attrNameLst>
                                          <p:attrName>style.visibility</p:attrName>
                                        </p:attrNameLst>
                                      </p:cBhvr>
                                      <p:to>
                                        <p:strVal val="visible"/>
                                      </p:to>
                                    </p:set>
                                    <p:animEffect transition="in" filter="wipe(right)">
                                      <p:cBhvr>
                                        <p:cTn id="17" dur="500"/>
                                        <p:tgtEl>
                                          <p:spTgt spid="6246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24643"/>
                                        </p:tgtEl>
                                        <p:attrNameLst>
                                          <p:attrName>style.visibility</p:attrName>
                                        </p:attrNameLst>
                                      </p:cBhvr>
                                      <p:to>
                                        <p:strVal val="visible"/>
                                      </p:to>
                                    </p:set>
                                    <p:animEffect transition="in" filter="wipe(up)">
                                      <p:cBhvr>
                                        <p:cTn id="22" dur="500"/>
                                        <p:tgtEl>
                                          <p:spTgt spid="6246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24642"/>
                                        </p:tgtEl>
                                        <p:attrNameLst>
                                          <p:attrName>style.visibility</p:attrName>
                                        </p:attrNameLst>
                                      </p:cBhvr>
                                      <p:to>
                                        <p:strVal val="visible"/>
                                      </p:to>
                                    </p:set>
                                    <p:animEffect transition="in" filter="wipe(left)">
                                      <p:cBhvr>
                                        <p:cTn id="27" dur="500"/>
                                        <p:tgtEl>
                                          <p:spTgt spid="62464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24648"/>
                                        </p:tgtEl>
                                        <p:attrNameLst>
                                          <p:attrName>style.visibility</p:attrName>
                                        </p:attrNameLst>
                                      </p:cBhvr>
                                      <p:to>
                                        <p:strVal val="visible"/>
                                      </p:to>
                                    </p:set>
                                    <p:animEffect transition="in" filter="wipe(left)">
                                      <p:cBhvr>
                                        <p:cTn id="32" dur="500"/>
                                        <p:tgtEl>
                                          <p:spTgt spid="624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48"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p:cNvSpPr>
            <a:spLocks noChangeArrowheads="1"/>
          </p:cNvSpPr>
          <p:nvPr/>
        </p:nvSpPr>
        <p:spPr bwMode="auto">
          <a:xfrm>
            <a:off x="3135312" y="4064000"/>
            <a:ext cx="1371600" cy="1295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2800"/>
          </a:p>
        </p:txBody>
      </p:sp>
      <p:sp>
        <p:nvSpPr>
          <p:cNvPr id="625667" name="Rectangle 3"/>
          <p:cNvSpPr>
            <a:spLocks noChangeArrowheads="1"/>
          </p:cNvSpPr>
          <p:nvPr/>
        </p:nvSpPr>
        <p:spPr bwMode="auto">
          <a:xfrm flipV="1">
            <a:off x="4760912" y="4267200"/>
            <a:ext cx="457200" cy="990600"/>
          </a:xfrm>
          <a:prstGeom prst="rect">
            <a:avLst/>
          </a:prstGeom>
          <a:solidFill>
            <a:srgbClr val="FF33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5668" name="Rectangle 4"/>
          <p:cNvSpPr>
            <a:spLocks noChangeArrowheads="1"/>
          </p:cNvSpPr>
          <p:nvPr/>
        </p:nvSpPr>
        <p:spPr bwMode="auto">
          <a:xfrm>
            <a:off x="4354512" y="4660900"/>
            <a:ext cx="533400" cy="152400"/>
          </a:xfrm>
          <a:prstGeom prst="rect">
            <a:avLst/>
          </a:prstGeom>
          <a:solidFill>
            <a:srgbClr val="FF33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5669" name="Rectangle 5"/>
          <p:cNvSpPr>
            <a:spLocks noChangeArrowheads="1"/>
          </p:cNvSpPr>
          <p:nvPr/>
        </p:nvSpPr>
        <p:spPr bwMode="auto">
          <a:xfrm>
            <a:off x="2665412" y="2870200"/>
            <a:ext cx="7264400" cy="1778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5670" name="Rectangle 6"/>
          <p:cNvSpPr>
            <a:spLocks noChangeArrowheads="1"/>
          </p:cNvSpPr>
          <p:nvPr/>
        </p:nvSpPr>
        <p:spPr bwMode="auto">
          <a:xfrm flipH="1">
            <a:off x="2652712" y="2870200"/>
            <a:ext cx="165100" cy="1549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5671" name="Rectangle 7"/>
          <p:cNvSpPr>
            <a:spLocks noChangeArrowheads="1"/>
          </p:cNvSpPr>
          <p:nvPr/>
        </p:nvSpPr>
        <p:spPr bwMode="auto">
          <a:xfrm>
            <a:off x="2665412" y="4318000"/>
            <a:ext cx="5334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5672" name="Rectangle 8"/>
          <p:cNvSpPr>
            <a:spLocks noChangeArrowheads="1"/>
          </p:cNvSpPr>
          <p:nvPr/>
        </p:nvSpPr>
        <p:spPr bwMode="auto">
          <a:xfrm flipH="1">
            <a:off x="9840912" y="2870200"/>
            <a:ext cx="139700" cy="19558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5673" name="Rectangle 9"/>
          <p:cNvSpPr>
            <a:spLocks noGrp="1" noChangeArrowheads="1"/>
          </p:cNvSpPr>
          <p:nvPr>
            <p:ph type="title"/>
          </p:nvPr>
        </p:nvSpPr>
        <p:spPr/>
        <p:txBody>
          <a:bodyPr>
            <a:normAutofit fontScale="90000"/>
          </a:bodyPr>
          <a:lstStyle/>
          <a:p>
            <a:r>
              <a:rPr lang="en-US" altLang="en-US"/>
              <a:t>Multicycle Execution Step (4):</a:t>
            </a:r>
            <a:br>
              <a:rPr lang="en-US" altLang="en-US"/>
            </a:br>
            <a:r>
              <a:rPr lang="en-US" altLang="en-US"/>
              <a:t>Memory Access - Read (</a:t>
            </a:r>
            <a:r>
              <a:rPr lang="en-US" altLang="en-US">
                <a:latin typeface="Courier New" panose="02070309020205020404" pitchFamily="49" charset="0"/>
              </a:rPr>
              <a:t>lw</a:t>
            </a:r>
            <a:r>
              <a:rPr lang="en-US" altLang="en-US"/>
              <a:t>)</a:t>
            </a:r>
          </a:p>
        </p:txBody>
      </p:sp>
      <p:sp>
        <p:nvSpPr>
          <p:cNvPr id="625674" name="Rectangle 10"/>
          <p:cNvSpPr>
            <a:spLocks noGrp="1" noChangeArrowheads="1"/>
          </p:cNvSpPr>
          <p:nvPr>
            <p:ph type="body" idx="1"/>
          </p:nvPr>
        </p:nvSpPr>
        <p:spPr/>
        <p:txBody>
          <a:bodyPr/>
          <a:lstStyle/>
          <a:p>
            <a:pPr>
              <a:spcBef>
                <a:spcPct val="0"/>
              </a:spcBef>
              <a:buFont typeface="Wingdings" panose="05000000000000000000" pitchFamily="2" charset="2"/>
              <a:buNone/>
            </a:pPr>
            <a:r>
              <a:rPr lang="en-US" altLang="en-US" sz="2000">
                <a:latin typeface="Courier New" panose="02070309020205020404" pitchFamily="49" charset="0"/>
              </a:rPr>
              <a:t>MDR = Memory[ALUOut];</a:t>
            </a:r>
            <a:endParaRPr lang="en-US" altLang="en-US" sz="2000"/>
          </a:p>
        </p:txBody>
      </p:sp>
      <p:sp>
        <p:nvSpPr>
          <p:cNvPr id="625675" name="Rectangle 11"/>
          <p:cNvSpPr>
            <a:spLocks noChangeArrowheads="1"/>
          </p:cNvSpPr>
          <p:nvPr/>
        </p:nvSpPr>
        <p:spPr bwMode="auto">
          <a:xfrm>
            <a:off x="9752012" y="4724400"/>
            <a:ext cx="2286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5676" name="Text Box 12"/>
          <p:cNvSpPr txBox="1">
            <a:spLocks noChangeArrowheads="1"/>
          </p:cNvSpPr>
          <p:nvPr/>
        </p:nvSpPr>
        <p:spPr bwMode="auto">
          <a:xfrm>
            <a:off x="4683032" y="5194628"/>
            <a:ext cx="643125" cy="52322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Mem.</a:t>
            </a:r>
          </a:p>
          <a:p>
            <a:pPr algn="ctr" eaLnBrk="0" hangingPunct="0"/>
            <a:r>
              <a:rPr lang="en-US" altLang="en-US" sz="1400" b="1"/>
              <a:t>Data</a:t>
            </a:r>
          </a:p>
        </p:txBody>
      </p:sp>
      <p:grpSp>
        <p:nvGrpSpPr>
          <p:cNvPr id="625677" name="Group 13"/>
          <p:cNvGrpSpPr>
            <a:grpSpLocks/>
          </p:cNvGrpSpPr>
          <p:nvPr/>
        </p:nvGrpSpPr>
        <p:grpSpPr bwMode="auto">
          <a:xfrm>
            <a:off x="1890712" y="2730500"/>
            <a:ext cx="8108950" cy="3341688"/>
            <a:chOff x="232" y="1720"/>
            <a:chExt cx="5108" cy="2105"/>
          </a:xfrm>
        </p:grpSpPr>
        <p:sp>
          <p:nvSpPr>
            <p:cNvPr id="625678" name="Rectangle 14"/>
            <p:cNvSpPr>
              <a:spLocks noChangeArrowheads="1"/>
            </p:cNvSpPr>
            <p:nvPr/>
          </p:nvSpPr>
          <p:spPr bwMode="auto">
            <a:xfrm>
              <a:off x="384" y="2496"/>
              <a:ext cx="288" cy="52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5679" name="Text Box 15"/>
            <p:cNvSpPr txBox="1">
              <a:spLocks noChangeArrowheads="1"/>
            </p:cNvSpPr>
            <p:nvPr/>
          </p:nvSpPr>
          <p:spPr bwMode="auto">
            <a:xfrm>
              <a:off x="311" y="3023"/>
              <a:ext cx="465"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PC + 4</a:t>
              </a:r>
            </a:p>
          </p:txBody>
        </p:sp>
        <p:sp>
          <p:nvSpPr>
            <p:cNvPr id="625680" name="Rectangle 16"/>
            <p:cNvSpPr>
              <a:spLocks noChangeArrowheads="1"/>
            </p:cNvSpPr>
            <p:nvPr/>
          </p:nvSpPr>
          <p:spPr bwMode="auto">
            <a:xfrm>
              <a:off x="4872" y="2776"/>
              <a:ext cx="336" cy="48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5681" name="Rectangle 17" descr="50%"/>
            <p:cNvSpPr>
              <a:spLocks noChangeArrowheads="1"/>
            </p:cNvSpPr>
            <p:nvPr/>
          </p:nvSpPr>
          <p:spPr bwMode="auto">
            <a:xfrm>
              <a:off x="3664" y="2592"/>
              <a:ext cx="288" cy="384"/>
            </a:xfrm>
            <a:prstGeom prst="rect">
              <a:avLst/>
            </a:prstGeom>
            <a:pattFill prst="pct50">
              <a:fgClr>
                <a:srgbClr val="FF9900"/>
              </a:fgClr>
              <a:bgClr>
                <a:srgbClr val="FFFFFF"/>
              </a:bgClr>
            </a:patt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5682" name="Rectangle 18" descr="50%"/>
            <p:cNvSpPr>
              <a:spLocks noChangeArrowheads="1"/>
            </p:cNvSpPr>
            <p:nvPr/>
          </p:nvSpPr>
          <p:spPr bwMode="auto">
            <a:xfrm>
              <a:off x="3664" y="2976"/>
              <a:ext cx="288" cy="384"/>
            </a:xfrm>
            <a:prstGeom prst="rect">
              <a:avLst/>
            </a:prstGeom>
            <a:pattFill prst="pct50">
              <a:fgClr>
                <a:srgbClr val="FF9900"/>
              </a:fgClr>
              <a:bgClr>
                <a:srgbClr val="FFFFFF"/>
              </a:bgClr>
            </a:patt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5683" name="Rectangle 19"/>
            <p:cNvSpPr>
              <a:spLocks noChangeArrowheads="1"/>
            </p:cNvSpPr>
            <p:nvPr/>
          </p:nvSpPr>
          <p:spPr bwMode="auto">
            <a:xfrm>
              <a:off x="2040" y="2064"/>
              <a:ext cx="288" cy="624"/>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5684" name="Text Box 20"/>
            <p:cNvSpPr txBox="1">
              <a:spLocks noChangeArrowheads="1"/>
            </p:cNvSpPr>
            <p:nvPr/>
          </p:nvSpPr>
          <p:spPr bwMode="auto">
            <a:xfrm>
              <a:off x="3537" y="2399"/>
              <a:ext cx="511"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solidFill>
                    <a:schemeClr val="bg2"/>
                  </a:solidFill>
                </a:rPr>
                <a:t>Reg[rs]</a:t>
              </a:r>
            </a:p>
          </p:txBody>
        </p:sp>
        <p:sp>
          <p:nvSpPr>
            <p:cNvPr id="625685" name="Text Box 21"/>
            <p:cNvSpPr txBox="1">
              <a:spLocks noChangeArrowheads="1"/>
            </p:cNvSpPr>
            <p:nvPr/>
          </p:nvSpPr>
          <p:spPr bwMode="auto">
            <a:xfrm>
              <a:off x="3541" y="3311"/>
              <a:ext cx="486"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solidFill>
                    <a:schemeClr val="bg2"/>
                  </a:solidFill>
                </a:rPr>
                <a:t>Reg[rt]</a:t>
              </a:r>
            </a:p>
          </p:txBody>
        </p:sp>
        <p:sp>
          <p:nvSpPr>
            <p:cNvPr id="625686" name="Text Box 22"/>
            <p:cNvSpPr txBox="1">
              <a:spLocks noChangeArrowheads="1"/>
            </p:cNvSpPr>
            <p:nvPr/>
          </p:nvSpPr>
          <p:spPr bwMode="auto">
            <a:xfrm>
              <a:off x="4742" y="2389"/>
              <a:ext cx="568" cy="33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Mem.</a:t>
              </a:r>
            </a:p>
            <a:p>
              <a:pPr algn="ctr" eaLnBrk="0" hangingPunct="0"/>
              <a:r>
                <a:rPr lang="en-US" altLang="en-US" sz="1400" b="1"/>
                <a:t>Address</a:t>
              </a:r>
            </a:p>
          </p:txBody>
        </p:sp>
        <p:pic>
          <p:nvPicPr>
            <p:cNvPr id="625687"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 y="1720"/>
              <a:ext cx="5108" cy="210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0658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25675"/>
                                        </p:tgtEl>
                                        <p:attrNameLst>
                                          <p:attrName>style.visibility</p:attrName>
                                        </p:attrNameLst>
                                      </p:cBhvr>
                                      <p:to>
                                        <p:strVal val="visible"/>
                                      </p:to>
                                    </p:set>
                                    <p:animEffect transition="in" filter="wipe(left)">
                                      <p:cBhvr>
                                        <p:cTn id="7" dur="500"/>
                                        <p:tgtEl>
                                          <p:spTgt spid="6256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625672"/>
                                        </p:tgtEl>
                                        <p:attrNameLst>
                                          <p:attrName>style.visibility</p:attrName>
                                        </p:attrNameLst>
                                      </p:cBhvr>
                                      <p:to>
                                        <p:strVal val="visible"/>
                                      </p:to>
                                    </p:set>
                                    <p:animEffect transition="in" filter="wipe(down)">
                                      <p:cBhvr>
                                        <p:cTn id="12" dur="500"/>
                                        <p:tgtEl>
                                          <p:spTgt spid="6256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625669"/>
                                        </p:tgtEl>
                                        <p:attrNameLst>
                                          <p:attrName>style.visibility</p:attrName>
                                        </p:attrNameLst>
                                      </p:cBhvr>
                                      <p:to>
                                        <p:strVal val="visible"/>
                                      </p:to>
                                    </p:set>
                                    <p:animEffect transition="in" filter="wipe(right)">
                                      <p:cBhvr>
                                        <p:cTn id="17" dur="500"/>
                                        <p:tgtEl>
                                          <p:spTgt spid="62566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25670"/>
                                        </p:tgtEl>
                                        <p:attrNameLst>
                                          <p:attrName>style.visibility</p:attrName>
                                        </p:attrNameLst>
                                      </p:cBhvr>
                                      <p:to>
                                        <p:strVal val="visible"/>
                                      </p:to>
                                    </p:set>
                                    <p:animEffect transition="in" filter="wipe(up)">
                                      <p:cBhvr>
                                        <p:cTn id="22" dur="500"/>
                                        <p:tgtEl>
                                          <p:spTgt spid="62567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25671"/>
                                        </p:tgtEl>
                                        <p:attrNameLst>
                                          <p:attrName>style.visibility</p:attrName>
                                        </p:attrNameLst>
                                      </p:cBhvr>
                                      <p:to>
                                        <p:strVal val="visible"/>
                                      </p:to>
                                    </p:set>
                                    <p:animEffect transition="in" filter="wipe(left)">
                                      <p:cBhvr>
                                        <p:cTn id="27" dur="500"/>
                                        <p:tgtEl>
                                          <p:spTgt spid="62567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25666"/>
                                        </p:tgtEl>
                                        <p:attrNameLst>
                                          <p:attrName>style.visibility</p:attrName>
                                        </p:attrNameLst>
                                      </p:cBhvr>
                                      <p:to>
                                        <p:strVal val="visible"/>
                                      </p:to>
                                    </p:set>
                                    <p:animEffect transition="in" filter="wipe(left)">
                                      <p:cBhvr>
                                        <p:cTn id="32" dur="500"/>
                                        <p:tgtEl>
                                          <p:spTgt spid="62566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625668"/>
                                        </p:tgtEl>
                                        <p:attrNameLst>
                                          <p:attrName>style.visibility</p:attrName>
                                        </p:attrNameLst>
                                      </p:cBhvr>
                                      <p:to>
                                        <p:strVal val="visible"/>
                                      </p:to>
                                    </p:set>
                                    <p:animEffect transition="in" filter="wipe(left)">
                                      <p:cBhvr>
                                        <p:cTn id="37" dur="500"/>
                                        <p:tgtEl>
                                          <p:spTgt spid="62566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25676"/>
                                        </p:tgtEl>
                                        <p:attrNameLst>
                                          <p:attrName>style.visibility</p:attrName>
                                        </p:attrNameLst>
                                      </p:cBhvr>
                                      <p:to>
                                        <p:strVal val="visible"/>
                                      </p:to>
                                    </p:set>
                                    <p:animEffect transition="in" filter="wipe(left)">
                                      <p:cBhvr>
                                        <p:cTn id="42" dur="500"/>
                                        <p:tgtEl>
                                          <p:spTgt spid="62567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625667"/>
                                        </p:tgtEl>
                                        <p:attrNameLst>
                                          <p:attrName>style.visibility</p:attrName>
                                        </p:attrNameLst>
                                      </p:cBhvr>
                                      <p:to>
                                        <p:strVal val="visible"/>
                                      </p:to>
                                    </p:set>
                                    <p:animEffect transition="in" filter="wipe(left)">
                                      <p:cBhvr>
                                        <p:cTn id="47" dur="500"/>
                                        <p:tgtEl>
                                          <p:spTgt spid="625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nimBg="1" autoUpdateAnimBg="0"/>
      <p:bldP spid="625676"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p:cNvSpPr>
            <a:spLocks noGrp="1" noChangeArrowheads="1"/>
          </p:cNvSpPr>
          <p:nvPr>
            <p:ph type="title"/>
          </p:nvPr>
        </p:nvSpPr>
        <p:spPr/>
        <p:txBody>
          <a:bodyPr/>
          <a:lstStyle/>
          <a:p>
            <a:pPr eaLnBrk="1" hangingPunct="1"/>
            <a:r>
              <a:rPr lang="en-US" altLang="en-US" smtClean="0"/>
              <a:t>Single-cycle Implementation Notes</a:t>
            </a:r>
          </a:p>
        </p:txBody>
      </p:sp>
      <p:sp>
        <p:nvSpPr>
          <p:cNvPr id="69635" name="Rectangle 1027"/>
          <p:cNvSpPr>
            <a:spLocks noGrp="1" noChangeArrowheads="1"/>
          </p:cNvSpPr>
          <p:nvPr>
            <p:ph type="body" idx="1"/>
          </p:nvPr>
        </p:nvSpPr>
        <p:spPr>
          <a:xfrm>
            <a:off x="379412" y="2017712"/>
            <a:ext cx="11277600" cy="4535487"/>
          </a:xfrm>
        </p:spPr>
        <p:txBody>
          <a:bodyPr>
            <a:normAutofit/>
          </a:bodyPr>
          <a:lstStyle/>
          <a:p>
            <a:r>
              <a:rPr lang="en-US" altLang="en-US" dirty="0"/>
              <a:t>The advantage of single cycle implementation is that it is simple to implement.</a:t>
            </a:r>
          </a:p>
          <a:p>
            <a:r>
              <a:rPr lang="en-US" altLang="en-US" dirty="0"/>
              <a:t>Disadvantages</a:t>
            </a:r>
          </a:p>
          <a:p>
            <a:pPr lvl="1"/>
            <a:r>
              <a:rPr lang="en-US" altLang="en-US" sz="2400" dirty="0"/>
              <a:t>The clock cycle will be determined by the longest possible path, which is not the most common instruction. This type of implementation violates the idea of making the common case fast.</a:t>
            </a:r>
          </a:p>
          <a:p>
            <a:pPr lvl="1"/>
            <a:r>
              <a:rPr lang="en-US" altLang="en-US" sz="2400" dirty="0"/>
              <a:t>May be wasteful with respect to area since some functional units, such as adders, must be duplicated since they cannot be shared during a single clock cycle</a:t>
            </a:r>
          </a:p>
        </p:txBody>
      </p:sp>
    </p:spTree>
    <p:extLst>
      <p:ext uri="{BB962C8B-B14F-4D97-AF65-F5344CB8AC3E}">
        <p14:creationId xmlns:p14="http://schemas.microsoft.com/office/powerpoint/2010/main" val="1084605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6690" name="Rectangle 2"/>
          <p:cNvSpPr>
            <a:spLocks noChangeArrowheads="1"/>
          </p:cNvSpPr>
          <p:nvPr/>
        </p:nvSpPr>
        <p:spPr bwMode="auto">
          <a:xfrm>
            <a:off x="3148012" y="4064000"/>
            <a:ext cx="1371600" cy="1295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2800"/>
          </a:p>
        </p:txBody>
      </p:sp>
      <p:sp>
        <p:nvSpPr>
          <p:cNvPr id="626691" name="Rectangle 3"/>
          <p:cNvSpPr>
            <a:spLocks noChangeArrowheads="1"/>
          </p:cNvSpPr>
          <p:nvPr/>
        </p:nvSpPr>
        <p:spPr bwMode="auto">
          <a:xfrm>
            <a:off x="7999412" y="5029200"/>
            <a:ext cx="127000" cy="7620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6692" name="Rectangle 4"/>
          <p:cNvSpPr>
            <a:spLocks noChangeArrowheads="1"/>
          </p:cNvSpPr>
          <p:nvPr/>
        </p:nvSpPr>
        <p:spPr bwMode="auto">
          <a:xfrm>
            <a:off x="2919412" y="4914900"/>
            <a:ext cx="3048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6693" name="Rectangle 5"/>
          <p:cNvSpPr>
            <a:spLocks noChangeArrowheads="1"/>
          </p:cNvSpPr>
          <p:nvPr/>
        </p:nvSpPr>
        <p:spPr bwMode="auto">
          <a:xfrm>
            <a:off x="2919412" y="4927600"/>
            <a:ext cx="127000" cy="914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6694" name="Rectangle 6"/>
          <p:cNvSpPr>
            <a:spLocks noChangeArrowheads="1"/>
          </p:cNvSpPr>
          <p:nvPr/>
        </p:nvSpPr>
        <p:spPr bwMode="auto">
          <a:xfrm>
            <a:off x="2970212" y="5740400"/>
            <a:ext cx="5156200" cy="1270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6695" name="Rectangle 7"/>
          <p:cNvSpPr>
            <a:spLocks noChangeArrowheads="1"/>
          </p:cNvSpPr>
          <p:nvPr/>
        </p:nvSpPr>
        <p:spPr bwMode="auto">
          <a:xfrm>
            <a:off x="7593012" y="4953000"/>
            <a:ext cx="5334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6696" name="Rectangle 8"/>
          <p:cNvSpPr>
            <a:spLocks noChangeArrowheads="1"/>
          </p:cNvSpPr>
          <p:nvPr/>
        </p:nvSpPr>
        <p:spPr bwMode="auto">
          <a:xfrm>
            <a:off x="2665412" y="2870200"/>
            <a:ext cx="7264400" cy="1778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6697" name="Rectangle 9"/>
          <p:cNvSpPr>
            <a:spLocks noChangeArrowheads="1"/>
          </p:cNvSpPr>
          <p:nvPr/>
        </p:nvSpPr>
        <p:spPr bwMode="auto">
          <a:xfrm flipH="1">
            <a:off x="2652712" y="2870200"/>
            <a:ext cx="165100" cy="1549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6698" name="Rectangle 10"/>
          <p:cNvSpPr>
            <a:spLocks noChangeArrowheads="1"/>
          </p:cNvSpPr>
          <p:nvPr/>
        </p:nvSpPr>
        <p:spPr bwMode="auto">
          <a:xfrm>
            <a:off x="2665412" y="4318000"/>
            <a:ext cx="5334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6699" name="Rectangle 11"/>
          <p:cNvSpPr>
            <a:spLocks noChangeArrowheads="1"/>
          </p:cNvSpPr>
          <p:nvPr/>
        </p:nvSpPr>
        <p:spPr bwMode="auto">
          <a:xfrm flipH="1">
            <a:off x="9840912" y="2870200"/>
            <a:ext cx="139700" cy="19558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6700" name="Rectangle 12"/>
          <p:cNvSpPr>
            <a:spLocks noGrp="1" noChangeArrowheads="1"/>
          </p:cNvSpPr>
          <p:nvPr>
            <p:ph type="title"/>
          </p:nvPr>
        </p:nvSpPr>
        <p:spPr/>
        <p:txBody>
          <a:bodyPr>
            <a:normAutofit fontScale="90000"/>
          </a:bodyPr>
          <a:lstStyle/>
          <a:p>
            <a:r>
              <a:rPr lang="en-US" altLang="en-US"/>
              <a:t>Multicycle Execution Step (4):</a:t>
            </a:r>
            <a:br>
              <a:rPr lang="en-US" altLang="en-US"/>
            </a:br>
            <a:r>
              <a:rPr lang="en-US" altLang="en-US"/>
              <a:t>Memory Access - Write (</a:t>
            </a:r>
            <a:r>
              <a:rPr lang="en-US" altLang="en-US">
                <a:latin typeface="Courier New" panose="02070309020205020404" pitchFamily="49" charset="0"/>
              </a:rPr>
              <a:t>sw</a:t>
            </a:r>
            <a:r>
              <a:rPr lang="en-US" altLang="en-US"/>
              <a:t>)</a:t>
            </a:r>
          </a:p>
        </p:txBody>
      </p:sp>
      <p:sp>
        <p:nvSpPr>
          <p:cNvPr id="626701" name="Rectangle 13"/>
          <p:cNvSpPr>
            <a:spLocks noGrp="1" noChangeArrowheads="1"/>
          </p:cNvSpPr>
          <p:nvPr>
            <p:ph type="body" idx="1"/>
          </p:nvPr>
        </p:nvSpPr>
        <p:spPr/>
        <p:txBody>
          <a:bodyPr/>
          <a:lstStyle/>
          <a:p>
            <a:pPr>
              <a:spcBef>
                <a:spcPct val="0"/>
              </a:spcBef>
              <a:buFont typeface="Wingdings" panose="05000000000000000000" pitchFamily="2" charset="2"/>
              <a:buNone/>
            </a:pPr>
            <a:r>
              <a:rPr lang="en-US" altLang="en-US" sz="2000">
                <a:latin typeface="Courier New" panose="02070309020205020404" pitchFamily="49" charset="0"/>
              </a:rPr>
              <a:t>Memory[ALUOut] = B;</a:t>
            </a:r>
            <a:endParaRPr lang="en-US" altLang="en-US" sz="2000"/>
          </a:p>
        </p:txBody>
      </p:sp>
      <p:sp>
        <p:nvSpPr>
          <p:cNvPr id="626702" name="Rectangle 14"/>
          <p:cNvSpPr>
            <a:spLocks noChangeArrowheads="1"/>
          </p:cNvSpPr>
          <p:nvPr/>
        </p:nvSpPr>
        <p:spPr bwMode="auto">
          <a:xfrm>
            <a:off x="9752012" y="4724400"/>
            <a:ext cx="2286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626703" name="Group 15"/>
          <p:cNvGrpSpPr>
            <a:grpSpLocks/>
          </p:cNvGrpSpPr>
          <p:nvPr/>
        </p:nvGrpSpPr>
        <p:grpSpPr bwMode="auto">
          <a:xfrm>
            <a:off x="1890712" y="2730500"/>
            <a:ext cx="8108950" cy="3341688"/>
            <a:chOff x="232" y="1720"/>
            <a:chExt cx="5108" cy="2105"/>
          </a:xfrm>
        </p:grpSpPr>
        <p:sp>
          <p:nvSpPr>
            <p:cNvPr id="626704" name="Rectangle 16"/>
            <p:cNvSpPr>
              <a:spLocks noChangeArrowheads="1"/>
            </p:cNvSpPr>
            <p:nvPr/>
          </p:nvSpPr>
          <p:spPr bwMode="auto">
            <a:xfrm>
              <a:off x="384" y="2496"/>
              <a:ext cx="288" cy="52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6705" name="Text Box 17"/>
            <p:cNvSpPr txBox="1">
              <a:spLocks noChangeArrowheads="1"/>
            </p:cNvSpPr>
            <p:nvPr/>
          </p:nvSpPr>
          <p:spPr bwMode="auto">
            <a:xfrm>
              <a:off x="311" y="3023"/>
              <a:ext cx="465"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PC + 4</a:t>
              </a:r>
            </a:p>
          </p:txBody>
        </p:sp>
        <p:sp>
          <p:nvSpPr>
            <p:cNvPr id="626706" name="Rectangle 18"/>
            <p:cNvSpPr>
              <a:spLocks noChangeArrowheads="1"/>
            </p:cNvSpPr>
            <p:nvPr/>
          </p:nvSpPr>
          <p:spPr bwMode="auto">
            <a:xfrm>
              <a:off x="4872" y="2776"/>
              <a:ext cx="336" cy="48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6707" name="Rectangle 19" descr="50%"/>
            <p:cNvSpPr>
              <a:spLocks noChangeArrowheads="1"/>
            </p:cNvSpPr>
            <p:nvPr/>
          </p:nvSpPr>
          <p:spPr bwMode="auto">
            <a:xfrm>
              <a:off x="3656" y="2592"/>
              <a:ext cx="288" cy="384"/>
            </a:xfrm>
            <a:prstGeom prst="rect">
              <a:avLst/>
            </a:prstGeom>
            <a:pattFill prst="pct50">
              <a:fgClr>
                <a:srgbClr val="FF9900"/>
              </a:fgClr>
              <a:bgClr>
                <a:srgbClr val="FFFFFF"/>
              </a:bgClr>
            </a:patt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6708" name="Rectangle 20"/>
            <p:cNvSpPr>
              <a:spLocks noChangeArrowheads="1"/>
            </p:cNvSpPr>
            <p:nvPr/>
          </p:nvSpPr>
          <p:spPr bwMode="auto">
            <a:xfrm>
              <a:off x="3656" y="2976"/>
              <a:ext cx="288" cy="384"/>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6709" name="Rectangle 21"/>
            <p:cNvSpPr>
              <a:spLocks noChangeArrowheads="1"/>
            </p:cNvSpPr>
            <p:nvPr/>
          </p:nvSpPr>
          <p:spPr bwMode="auto">
            <a:xfrm>
              <a:off x="2032" y="2056"/>
              <a:ext cx="288" cy="624"/>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6710" name="Text Box 22"/>
            <p:cNvSpPr txBox="1">
              <a:spLocks noChangeArrowheads="1"/>
            </p:cNvSpPr>
            <p:nvPr/>
          </p:nvSpPr>
          <p:spPr bwMode="auto">
            <a:xfrm>
              <a:off x="3493" y="2399"/>
              <a:ext cx="511"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solidFill>
                    <a:schemeClr val="bg2"/>
                  </a:solidFill>
                </a:rPr>
                <a:t>Reg[rs]</a:t>
              </a:r>
            </a:p>
          </p:txBody>
        </p:sp>
        <p:sp>
          <p:nvSpPr>
            <p:cNvPr id="626711" name="Text Box 23"/>
            <p:cNvSpPr txBox="1">
              <a:spLocks noChangeArrowheads="1"/>
            </p:cNvSpPr>
            <p:nvPr/>
          </p:nvSpPr>
          <p:spPr bwMode="auto">
            <a:xfrm>
              <a:off x="3497" y="3311"/>
              <a:ext cx="486"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Reg[rt]</a:t>
              </a:r>
            </a:p>
          </p:txBody>
        </p:sp>
        <p:pic>
          <p:nvPicPr>
            <p:cNvPr id="626712"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 y="1720"/>
              <a:ext cx="5108" cy="210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59367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26702"/>
                                        </p:tgtEl>
                                        <p:attrNameLst>
                                          <p:attrName>style.visibility</p:attrName>
                                        </p:attrNameLst>
                                      </p:cBhvr>
                                      <p:to>
                                        <p:strVal val="visible"/>
                                      </p:to>
                                    </p:set>
                                    <p:animEffect transition="in" filter="wipe(left)">
                                      <p:cBhvr>
                                        <p:cTn id="7" dur="500"/>
                                        <p:tgtEl>
                                          <p:spTgt spid="6267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626699"/>
                                        </p:tgtEl>
                                        <p:attrNameLst>
                                          <p:attrName>style.visibility</p:attrName>
                                        </p:attrNameLst>
                                      </p:cBhvr>
                                      <p:to>
                                        <p:strVal val="visible"/>
                                      </p:to>
                                    </p:set>
                                    <p:animEffect transition="in" filter="wipe(down)">
                                      <p:cBhvr>
                                        <p:cTn id="12" dur="500"/>
                                        <p:tgtEl>
                                          <p:spTgt spid="6266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626696"/>
                                        </p:tgtEl>
                                        <p:attrNameLst>
                                          <p:attrName>style.visibility</p:attrName>
                                        </p:attrNameLst>
                                      </p:cBhvr>
                                      <p:to>
                                        <p:strVal val="visible"/>
                                      </p:to>
                                    </p:set>
                                    <p:animEffect transition="in" filter="wipe(right)">
                                      <p:cBhvr>
                                        <p:cTn id="17" dur="500"/>
                                        <p:tgtEl>
                                          <p:spTgt spid="6266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26697"/>
                                        </p:tgtEl>
                                        <p:attrNameLst>
                                          <p:attrName>style.visibility</p:attrName>
                                        </p:attrNameLst>
                                      </p:cBhvr>
                                      <p:to>
                                        <p:strVal val="visible"/>
                                      </p:to>
                                    </p:set>
                                    <p:animEffect transition="in" filter="wipe(up)">
                                      <p:cBhvr>
                                        <p:cTn id="22" dur="500"/>
                                        <p:tgtEl>
                                          <p:spTgt spid="6266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26698"/>
                                        </p:tgtEl>
                                        <p:attrNameLst>
                                          <p:attrName>style.visibility</p:attrName>
                                        </p:attrNameLst>
                                      </p:cBhvr>
                                      <p:to>
                                        <p:strVal val="visible"/>
                                      </p:to>
                                    </p:set>
                                    <p:animEffect transition="in" filter="wipe(left)">
                                      <p:cBhvr>
                                        <p:cTn id="27" dur="500"/>
                                        <p:tgtEl>
                                          <p:spTgt spid="6266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26695"/>
                                        </p:tgtEl>
                                        <p:attrNameLst>
                                          <p:attrName>style.visibility</p:attrName>
                                        </p:attrNameLst>
                                      </p:cBhvr>
                                      <p:to>
                                        <p:strVal val="visible"/>
                                      </p:to>
                                    </p:set>
                                    <p:animEffect transition="in" filter="wipe(left)">
                                      <p:cBhvr>
                                        <p:cTn id="32" dur="500"/>
                                        <p:tgtEl>
                                          <p:spTgt spid="62669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626691"/>
                                        </p:tgtEl>
                                        <p:attrNameLst>
                                          <p:attrName>style.visibility</p:attrName>
                                        </p:attrNameLst>
                                      </p:cBhvr>
                                      <p:to>
                                        <p:strVal val="visible"/>
                                      </p:to>
                                    </p:set>
                                    <p:animEffect transition="in" filter="wipe(up)">
                                      <p:cBhvr>
                                        <p:cTn id="37" dur="500"/>
                                        <p:tgtEl>
                                          <p:spTgt spid="62669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2" fill="hold" nodeType="clickEffect">
                                  <p:stCondLst>
                                    <p:cond delay="0"/>
                                  </p:stCondLst>
                                  <p:childTnLst>
                                    <p:set>
                                      <p:cBhvr>
                                        <p:cTn id="41" dur="1" fill="hold">
                                          <p:stCondLst>
                                            <p:cond delay="0"/>
                                          </p:stCondLst>
                                        </p:cTn>
                                        <p:tgtEl>
                                          <p:spTgt spid="626694"/>
                                        </p:tgtEl>
                                        <p:attrNameLst>
                                          <p:attrName>style.visibility</p:attrName>
                                        </p:attrNameLst>
                                      </p:cBhvr>
                                      <p:to>
                                        <p:strVal val="visible"/>
                                      </p:to>
                                    </p:set>
                                    <p:animEffect transition="in" filter="wipe(right)">
                                      <p:cBhvr>
                                        <p:cTn id="42" dur="500"/>
                                        <p:tgtEl>
                                          <p:spTgt spid="62669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626693"/>
                                        </p:tgtEl>
                                        <p:attrNameLst>
                                          <p:attrName>style.visibility</p:attrName>
                                        </p:attrNameLst>
                                      </p:cBhvr>
                                      <p:to>
                                        <p:strVal val="visible"/>
                                      </p:to>
                                    </p:set>
                                    <p:animEffect transition="in" filter="wipe(down)">
                                      <p:cBhvr>
                                        <p:cTn id="47" dur="500"/>
                                        <p:tgtEl>
                                          <p:spTgt spid="62669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626692"/>
                                        </p:tgtEl>
                                        <p:attrNameLst>
                                          <p:attrName>style.visibility</p:attrName>
                                        </p:attrNameLst>
                                      </p:cBhvr>
                                      <p:to>
                                        <p:strVal val="visible"/>
                                      </p:to>
                                    </p:set>
                                    <p:animEffect transition="in" filter="wipe(left)">
                                      <p:cBhvr>
                                        <p:cTn id="52" dur="500"/>
                                        <p:tgtEl>
                                          <p:spTgt spid="62669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26690"/>
                                        </p:tgtEl>
                                        <p:attrNameLst>
                                          <p:attrName>style.visibility</p:attrName>
                                        </p:attrNameLst>
                                      </p:cBhvr>
                                      <p:to>
                                        <p:strVal val="visible"/>
                                      </p:to>
                                    </p:set>
                                    <p:animEffect transition="in" filter="wipe(left)">
                                      <p:cBhvr>
                                        <p:cTn id="57" dur="500"/>
                                        <p:tgtEl>
                                          <p:spTgt spid="626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690"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7714" name="Rectangle 1026"/>
          <p:cNvSpPr>
            <a:spLocks noChangeArrowheads="1"/>
          </p:cNvSpPr>
          <p:nvPr/>
        </p:nvSpPr>
        <p:spPr bwMode="auto">
          <a:xfrm>
            <a:off x="5103812" y="3711575"/>
            <a:ext cx="1828800" cy="15240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7715" name="Rectangle 1027"/>
          <p:cNvSpPr>
            <a:spLocks noChangeArrowheads="1"/>
          </p:cNvSpPr>
          <p:nvPr/>
        </p:nvSpPr>
        <p:spPr bwMode="auto">
          <a:xfrm>
            <a:off x="6821487" y="3733800"/>
            <a:ext cx="165100" cy="30480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7716" name="Rectangle 1028"/>
          <p:cNvSpPr>
            <a:spLocks noChangeArrowheads="1"/>
          </p:cNvSpPr>
          <p:nvPr/>
        </p:nvSpPr>
        <p:spPr bwMode="auto">
          <a:xfrm>
            <a:off x="5637212" y="4025900"/>
            <a:ext cx="1676400" cy="13589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7717" name="Rectangle 1029"/>
          <p:cNvSpPr>
            <a:spLocks noChangeArrowheads="1"/>
          </p:cNvSpPr>
          <p:nvPr/>
        </p:nvSpPr>
        <p:spPr bwMode="auto">
          <a:xfrm>
            <a:off x="9840912" y="4724400"/>
            <a:ext cx="152400" cy="1295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7718" name="Rectangle 1030"/>
          <p:cNvSpPr>
            <a:spLocks noChangeArrowheads="1"/>
          </p:cNvSpPr>
          <p:nvPr/>
        </p:nvSpPr>
        <p:spPr bwMode="auto">
          <a:xfrm>
            <a:off x="5408612" y="4648200"/>
            <a:ext cx="152400" cy="13716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7719" name="Rectangle 1031"/>
          <p:cNvSpPr>
            <a:spLocks noChangeArrowheads="1"/>
          </p:cNvSpPr>
          <p:nvPr/>
        </p:nvSpPr>
        <p:spPr bwMode="auto">
          <a:xfrm>
            <a:off x="5484812" y="5867400"/>
            <a:ext cx="44958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7720" name="Rectangle 1032"/>
          <p:cNvSpPr>
            <a:spLocks noChangeArrowheads="1"/>
          </p:cNvSpPr>
          <p:nvPr/>
        </p:nvSpPr>
        <p:spPr bwMode="auto">
          <a:xfrm>
            <a:off x="5484812" y="4660900"/>
            <a:ext cx="266700" cy="1397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7721" name="Rectangle 1033"/>
          <p:cNvSpPr>
            <a:spLocks noGrp="1" noChangeArrowheads="1"/>
          </p:cNvSpPr>
          <p:nvPr>
            <p:ph type="title"/>
          </p:nvPr>
        </p:nvSpPr>
        <p:spPr/>
        <p:txBody>
          <a:bodyPr>
            <a:normAutofit fontScale="90000"/>
          </a:bodyPr>
          <a:lstStyle/>
          <a:p>
            <a:r>
              <a:rPr lang="en-US" altLang="en-US"/>
              <a:t>Multicycle Execution Step (4):</a:t>
            </a:r>
            <a:br>
              <a:rPr lang="en-US" altLang="en-US"/>
            </a:br>
            <a:r>
              <a:rPr lang="en-US" altLang="en-US"/>
              <a:t>ALU Instruction (R-Type)</a:t>
            </a:r>
          </a:p>
        </p:txBody>
      </p:sp>
      <p:sp>
        <p:nvSpPr>
          <p:cNvPr id="627722" name="Rectangle 1034"/>
          <p:cNvSpPr>
            <a:spLocks noGrp="1" noChangeArrowheads="1"/>
          </p:cNvSpPr>
          <p:nvPr>
            <p:ph type="body" idx="1"/>
          </p:nvPr>
        </p:nvSpPr>
        <p:spPr/>
        <p:txBody>
          <a:bodyPr/>
          <a:lstStyle/>
          <a:p>
            <a:pPr>
              <a:spcBef>
                <a:spcPct val="0"/>
              </a:spcBef>
              <a:buFont typeface="Wingdings" panose="05000000000000000000" pitchFamily="2" charset="2"/>
              <a:buNone/>
            </a:pPr>
            <a:r>
              <a:rPr lang="en-US" altLang="en-US" sz="2000">
                <a:latin typeface="Courier New" panose="02070309020205020404" pitchFamily="49" charset="0"/>
              </a:rPr>
              <a:t>Reg[IR[15:11]] = ALUOUT</a:t>
            </a:r>
            <a:endParaRPr lang="en-US" altLang="en-US" sz="2000"/>
          </a:p>
        </p:txBody>
      </p:sp>
      <p:sp>
        <p:nvSpPr>
          <p:cNvPr id="627723" name="Rectangle 1035"/>
          <p:cNvSpPr>
            <a:spLocks noChangeArrowheads="1"/>
          </p:cNvSpPr>
          <p:nvPr/>
        </p:nvSpPr>
        <p:spPr bwMode="auto">
          <a:xfrm>
            <a:off x="9371012" y="4711700"/>
            <a:ext cx="609600" cy="1524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627724" name="Group 1036"/>
          <p:cNvGrpSpPr>
            <a:grpSpLocks/>
          </p:cNvGrpSpPr>
          <p:nvPr/>
        </p:nvGrpSpPr>
        <p:grpSpPr bwMode="auto">
          <a:xfrm>
            <a:off x="1890712" y="2732089"/>
            <a:ext cx="8108950" cy="3341687"/>
            <a:chOff x="232" y="1720"/>
            <a:chExt cx="5108" cy="2105"/>
          </a:xfrm>
        </p:grpSpPr>
        <p:sp>
          <p:nvSpPr>
            <p:cNvPr id="627725" name="Text Box 1037"/>
            <p:cNvSpPr txBox="1">
              <a:spLocks noChangeArrowheads="1"/>
            </p:cNvSpPr>
            <p:nvPr/>
          </p:nvSpPr>
          <p:spPr bwMode="auto">
            <a:xfrm>
              <a:off x="4782" y="2456"/>
              <a:ext cx="490" cy="33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R-Type</a:t>
              </a:r>
            </a:p>
            <a:p>
              <a:pPr algn="ctr" eaLnBrk="0" hangingPunct="0"/>
              <a:r>
                <a:rPr lang="en-US" altLang="en-US" sz="1400" b="1"/>
                <a:t>Result</a:t>
              </a:r>
            </a:p>
          </p:txBody>
        </p:sp>
        <p:grpSp>
          <p:nvGrpSpPr>
            <p:cNvPr id="627726" name="Group 1038"/>
            <p:cNvGrpSpPr>
              <a:grpSpLocks/>
            </p:cNvGrpSpPr>
            <p:nvPr/>
          </p:nvGrpSpPr>
          <p:grpSpPr bwMode="auto">
            <a:xfrm>
              <a:off x="232" y="1720"/>
              <a:ext cx="5108" cy="2105"/>
              <a:chOff x="232" y="1720"/>
              <a:chExt cx="5108" cy="2105"/>
            </a:xfrm>
          </p:grpSpPr>
          <p:sp>
            <p:nvSpPr>
              <p:cNvPr id="627727" name="Rectangle 1039"/>
              <p:cNvSpPr>
                <a:spLocks noChangeArrowheads="1"/>
              </p:cNvSpPr>
              <p:nvPr/>
            </p:nvSpPr>
            <p:spPr bwMode="auto">
              <a:xfrm>
                <a:off x="4872" y="2784"/>
                <a:ext cx="336" cy="48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7728" name="Rectangle 1040" descr="50%"/>
              <p:cNvSpPr>
                <a:spLocks noChangeArrowheads="1"/>
              </p:cNvSpPr>
              <p:nvPr/>
            </p:nvSpPr>
            <p:spPr bwMode="auto">
              <a:xfrm>
                <a:off x="3656" y="2592"/>
                <a:ext cx="288" cy="384"/>
              </a:xfrm>
              <a:prstGeom prst="rect">
                <a:avLst/>
              </a:prstGeom>
              <a:pattFill prst="pct50">
                <a:fgClr>
                  <a:srgbClr val="FF9900"/>
                </a:fgClr>
                <a:bgClr>
                  <a:srgbClr val="FFFFFF"/>
                </a:bgClr>
              </a:patt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7729" name="Rectangle 1041" descr="50%"/>
              <p:cNvSpPr>
                <a:spLocks noChangeArrowheads="1"/>
              </p:cNvSpPr>
              <p:nvPr/>
            </p:nvSpPr>
            <p:spPr bwMode="auto">
              <a:xfrm>
                <a:off x="3656" y="2976"/>
                <a:ext cx="288" cy="384"/>
              </a:xfrm>
              <a:prstGeom prst="rect">
                <a:avLst/>
              </a:prstGeom>
              <a:pattFill prst="pct50">
                <a:fgClr>
                  <a:srgbClr val="FF9900"/>
                </a:fgClr>
                <a:bgClr>
                  <a:srgbClr val="FFFFFF"/>
                </a:bgClr>
              </a:patt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7730" name="Rectangle 1042"/>
              <p:cNvSpPr>
                <a:spLocks noChangeArrowheads="1"/>
              </p:cNvSpPr>
              <p:nvPr/>
            </p:nvSpPr>
            <p:spPr bwMode="auto">
              <a:xfrm>
                <a:off x="2040" y="2064"/>
                <a:ext cx="288" cy="624"/>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7731" name="Rectangle 1043"/>
              <p:cNvSpPr>
                <a:spLocks noChangeArrowheads="1"/>
              </p:cNvSpPr>
              <p:nvPr/>
            </p:nvSpPr>
            <p:spPr bwMode="auto">
              <a:xfrm>
                <a:off x="384" y="2496"/>
                <a:ext cx="288" cy="52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7732" name="Text Box 1044"/>
              <p:cNvSpPr txBox="1">
                <a:spLocks noChangeArrowheads="1"/>
              </p:cNvSpPr>
              <p:nvPr/>
            </p:nvSpPr>
            <p:spPr bwMode="auto">
              <a:xfrm>
                <a:off x="3493" y="2399"/>
                <a:ext cx="511"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solidFill>
                      <a:schemeClr val="bg2"/>
                    </a:solidFill>
                  </a:rPr>
                  <a:t>Reg[rs]</a:t>
                </a:r>
              </a:p>
            </p:txBody>
          </p:sp>
          <p:sp>
            <p:nvSpPr>
              <p:cNvPr id="627733" name="Text Box 1045"/>
              <p:cNvSpPr txBox="1">
                <a:spLocks noChangeArrowheads="1"/>
              </p:cNvSpPr>
              <p:nvPr/>
            </p:nvSpPr>
            <p:spPr bwMode="auto">
              <a:xfrm>
                <a:off x="3497" y="3311"/>
                <a:ext cx="486"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solidFill>
                      <a:schemeClr val="bg2"/>
                    </a:solidFill>
                  </a:rPr>
                  <a:t>Reg[rt]</a:t>
                </a:r>
              </a:p>
            </p:txBody>
          </p:sp>
          <p:sp>
            <p:nvSpPr>
              <p:cNvPr id="627734" name="Text Box 1046"/>
              <p:cNvSpPr txBox="1">
                <a:spLocks noChangeArrowheads="1"/>
              </p:cNvSpPr>
              <p:nvPr/>
            </p:nvSpPr>
            <p:spPr bwMode="auto">
              <a:xfrm>
                <a:off x="311" y="3023"/>
                <a:ext cx="465"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PC + 4</a:t>
                </a:r>
              </a:p>
            </p:txBody>
          </p:sp>
          <p:pic>
            <p:nvPicPr>
              <p:cNvPr id="627735" name="Picture 10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 y="1720"/>
                <a:ext cx="5108" cy="210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3634321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27714"/>
                                        </p:tgtEl>
                                        <p:attrNameLst>
                                          <p:attrName>style.visibility</p:attrName>
                                        </p:attrNameLst>
                                      </p:cBhvr>
                                      <p:to>
                                        <p:strVal val="visible"/>
                                      </p:to>
                                    </p:set>
                                    <p:animEffect transition="in" filter="wipe(left)">
                                      <p:cBhvr>
                                        <p:cTn id="7" dur="500"/>
                                        <p:tgtEl>
                                          <p:spTgt spid="6277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27715"/>
                                        </p:tgtEl>
                                        <p:attrNameLst>
                                          <p:attrName>style.visibility</p:attrName>
                                        </p:attrNameLst>
                                      </p:cBhvr>
                                      <p:to>
                                        <p:strVal val="visible"/>
                                      </p:to>
                                    </p:set>
                                    <p:animEffect transition="in" filter="wipe(up)">
                                      <p:cBhvr>
                                        <p:cTn id="12" dur="500"/>
                                        <p:tgtEl>
                                          <p:spTgt spid="6277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27723"/>
                                        </p:tgtEl>
                                        <p:attrNameLst>
                                          <p:attrName>style.visibility</p:attrName>
                                        </p:attrNameLst>
                                      </p:cBhvr>
                                      <p:to>
                                        <p:strVal val="visible"/>
                                      </p:to>
                                    </p:set>
                                    <p:animEffect transition="in" filter="wipe(left)">
                                      <p:cBhvr>
                                        <p:cTn id="17" dur="500"/>
                                        <p:tgtEl>
                                          <p:spTgt spid="6277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27717"/>
                                        </p:tgtEl>
                                        <p:attrNameLst>
                                          <p:attrName>style.visibility</p:attrName>
                                        </p:attrNameLst>
                                      </p:cBhvr>
                                      <p:to>
                                        <p:strVal val="visible"/>
                                      </p:to>
                                    </p:set>
                                    <p:animEffect transition="in" filter="wipe(up)">
                                      <p:cBhvr>
                                        <p:cTn id="22" dur="500"/>
                                        <p:tgtEl>
                                          <p:spTgt spid="6277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627719"/>
                                        </p:tgtEl>
                                        <p:attrNameLst>
                                          <p:attrName>style.visibility</p:attrName>
                                        </p:attrNameLst>
                                      </p:cBhvr>
                                      <p:to>
                                        <p:strVal val="visible"/>
                                      </p:to>
                                    </p:set>
                                    <p:animEffect transition="in" filter="wipe(right)">
                                      <p:cBhvr>
                                        <p:cTn id="27" dur="500"/>
                                        <p:tgtEl>
                                          <p:spTgt spid="6277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627718"/>
                                        </p:tgtEl>
                                        <p:attrNameLst>
                                          <p:attrName>style.visibility</p:attrName>
                                        </p:attrNameLst>
                                      </p:cBhvr>
                                      <p:to>
                                        <p:strVal val="visible"/>
                                      </p:to>
                                    </p:set>
                                    <p:animEffect transition="in" filter="wipe(down)">
                                      <p:cBhvr>
                                        <p:cTn id="32" dur="500"/>
                                        <p:tgtEl>
                                          <p:spTgt spid="6277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627720"/>
                                        </p:tgtEl>
                                        <p:attrNameLst>
                                          <p:attrName>style.visibility</p:attrName>
                                        </p:attrNameLst>
                                      </p:cBhvr>
                                      <p:to>
                                        <p:strVal val="visible"/>
                                      </p:to>
                                    </p:set>
                                    <p:animEffect transition="in" filter="wipe(left)">
                                      <p:cBhvr>
                                        <p:cTn id="37" dur="500"/>
                                        <p:tgtEl>
                                          <p:spTgt spid="6277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627716"/>
                                        </p:tgtEl>
                                        <p:attrNameLst>
                                          <p:attrName>style.visibility</p:attrName>
                                        </p:attrNameLst>
                                      </p:cBhvr>
                                      <p:to>
                                        <p:strVal val="visible"/>
                                      </p:to>
                                    </p:set>
                                    <p:animEffect transition="in" filter="wipe(left)">
                                      <p:cBhvr>
                                        <p:cTn id="42" dur="500"/>
                                        <p:tgtEl>
                                          <p:spTgt spid="627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28738" name="Group 1026"/>
          <p:cNvGrpSpPr>
            <a:grpSpLocks/>
          </p:cNvGrpSpPr>
          <p:nvPr/>
        </p:nvGrpSpPr>
        <p:grpSpPr bwMode="auto">
          <a:xfrm>
            <a:off x="5180012" y="3721100"/>
            <a:ext cx="1790700" cy="393700"/>
            <a:chOff x="2304" y="2344"/>
            <a:chExt cx="1128" cy="248"/>
          </a:xfrm>
        </p:grpSpPr>
        <p:sp>
          <p:nvSpPr>
            <p:cNvPr id="628739" name="Rectangle 1027"/>
            <p:cNvSpPr>
              <a:spLocks noChangeArrowheads="1"/>
            </p:cNvSpPr>
            <p:nvPr/>
          </p:nvSpPr>
          <p:spPr bwMode="auto">
            <a:xfrm>
              <a:off x="2304" y="2344"/>
              <a:ext cx="1104"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8740" name="Rectangle 1028"/>
            <p:cNvSpPr>
              <a:spLocks noChangeArrowheads="1"/>
            </p:cNvSpPr>
            <p:nvPr/>
          </p:nvSpPr>
          <p:spPr bwMode="auto">
            <a:xfrm>
              <a:off x="3336" y="2352"/>
              <a:ext cx="96" cy="24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628741" name="Rectangle 1029"/>
          <p:cNvSpPr>
            <a:spLocks noChangeArrowheads="1"/>
          </p:cNvSpPr>
          <p:nvPr/>
        </p:nvSpPr>
        <p:spPr bwMode="auto">
          <a:xfrm>
            <a:off x="5662612" y="4038600"/>
            <a:ext cx="1638300" cy="1346200"/>
          </a:xfrm>
          <a:prstGeom prst="rect">
            <a:avLst/>
          </a:prstGeom>
          <a:solidFill>
            <a:srgbClr val="FF33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8742" name="Rectangle 1030"/>
          <p:cNvSpPr>
            <a:spLocks noChangeArrowheads="1"/>
          </p:cNvSpPr>
          <p:nvPr/>
        </p:nvSpPr>
        <p:spPr bwMode="auto">
          <a:xfrm>
            <a:off x="5180012" y="4660900"/>
            <a:ext cx="533400" cy="152400"/>
          </a:xfrm>
          <a:prstGeom prst="rect">
            <a:avLst/>
          </a:prstGeom>
          <a:solidFill>
            <a:srgbClr val="FF33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8743" name="Rectangle 1031"/>
          <p:cNvSpPr>
            <a:spLocks noGrp="1" noChangeArrowheads="1"/>
          </p:cNvSpPr>
          <p:nvPr>
            <p:ph type="title"/>
          </p:nvPr>
        </p:nvSpPr>
        <p:spPr/>
        <p:txBody>
          <a:bodyPr>
            <a:normAutofit fontScale="90000"/>
          </a:bodyPr>
          <a:lstStyle/>
          <a:p>
            <a:r>
              <a:rPr lang="en-US" altLang="en-US"/>
              <a:t>Multicycle Execution Step (5):</a:t>
            </a:r>
            <a:br>
              <a:rPr lang="en-US" altLang="en-US"/>
            </a:br>
            <a:r>
              <a:rPr lang="en-US" altLang="en-US"/>
              <a:t>Memory Read Completion (</a:t>
            </a:r>
            <a:r>
              <a:rPr lang="en-US" altLang="en-US">
                <a:latin typeface="Courier New" panose="02070309020205020404" pitchFamily="49" charset="0"/>
              </a:rPr>
              <a:t>lw</a:t>
            </a:r>
            <a:r>
              <a:rPr lang="en-US" altLang="en-US"/>
              <a:t>)</a:t>
            </a:r>
          </a:p>
        </p:txBody>
      </p:sp>
      <p:sp>
        <p:nvSpPr>
          <p:cNvPr id="628744" name="Rectangle 1032"/>
          <p:cNvSpPr>
            <a:spLocks noGrp="1" noChangeArrowheads="1"/>
          </p:cNvSpPr>
          <p:nvPr>
            <p:ph type="body" idx="1"/>
          </p:nvPr>
        </p:nvSpPr>
        <p:spPr/>
        <p:txBody>
          <a:bodyPr/>
          <a:lstStyle/>
          <a:p>
            <a:pPr>
              <a:spcBef>
                <a:spcPct val="0"/>
              </a:spcBef>
              <a:buFont typeface="Wingdings" panose="05000000000000000000" pitchFamily="2" charset="2"/>
              <a:buNone/>
            </a:pPr>
            <a:r>
              <a:rPr lang="en-US" altLang="en-US" sz="2000">
                <a:latin typeface="Courier New" panose="02070309020205020404" pitchFamily="49" charset="0"/>
              </a:rPr>
              <a:t>Reg[IR[20-16]] = MDR</a:t>
            </a:r>
            <a:r>
              <a:rPr lang="en-US" altLang="en-US" sz="2400">
                <a:latin typeface="Courier New" panose="02070309020205020404" pitchFamily="49" charset="0"/>
              </a:rPr>
              <a:t>;</a:t>
            </a:r>
            <a:endParaRPr lang="en-US" altLang="en-US"/>
          </a:p>
        </p:txBody>
      </p:sp>
      <p:grpSp>
        <p:nvGrpSpPr>
          <p:cNvPr id="628745" name="Group 1033"/>
          <p:cNvGrpSpPr>
            <a:grpSpLocks/>
          </p:cNvGrpSpPr>
          <p:nvPr/>
        </p:nvGrpSpPr>
        <p:grpSpPr bwMode="auto">
          <a:xfrm>
            <a:off x="1890712" y="2730500"/>
            <a:ext cx="8108950" cy="3341688"/>
            <a:chOff x="232" y="1720"/>
            <a:chExt cx="5108" cy="2105"/>
          </a:xfrm>
        </p:grpSpPr>
        <p:sp>
          <p:nvSpPr>
            <p:cNvPr id="628746" name="Rectangle 1034"/>
            <p:cNvSpPr>
              <a:spLocks noChangeArrowheads="1"/>
            </p:cNvSpPr>
            <p:nvPr/>
          </p:nvSpPr>
          <p:spPr bwMode="auto">
            <a:xfrm>
              <a:off x="384" y="2496"/>
              <a:ext cx="288" cy="52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8747" name="Text Box 1035"/>
            <p:cNvSpPr txBox="1">
              <a:spLocks noChangeArrowheads="1"/>
            </p:cNvSpPr>
            <p:nvPr/>
          </p:nvSpPr>
          <p:spPr bwMode="auto">
            <a:xfrm>
              <a:off x="311" y="3023"/>
              <a:ext cx="465"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PC + 4</a:t>
              </a:r>
            </a:p>
          </p:txBody>
        </p:sp>
        <p:sp>
          <p:nvSpPr>
            <p:cNvPr id="628748" name="Rectangle 1036"/>
            <p:cNvSpPr>
              <a:spLocks noChangeArrowheads="1"/>
            </p:cNvSpPr>
            <p:nvPr/>
          </p:nvSpPr>
          <p:spPr bwMode="auto">
            <a:xfrm flipV="1">
              <a:off x="2040" y="2688"/>
              <a:ext cx="288" cy="624"/>
            </a:xfrm>
            <a:prstGeom prst="rect">
              <a:avLst/>
            </a:prstGeom>
            <a:solidFill>
              <a:srgbClr val="FF33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8749" name="Rectangle 1037" descr="50%"/>
            <p:cNvSpPr>
              <a:spLocks noChangeArrowheads="1"/>
            </p:cNvSpPr>
            <p:nvPr/>
          </p:nvSpPr>
          <p:spPr bwMode="auto">
            <a:xfrm>
              <a:off x="4872" y="2784"/>
              <a:ext cx="336" cy="480"/>
            </a:xfrm>
            <a:prstGeom prst="rect">
              <a:avLst/>
            </a:prstGeom>
            <a:pattFill prst="pct50">
              <a:fgClr>
                <a:srgbClr val="FF9900"/>
              </a:fgClr>
              <a:bgClr>
                <a:srgbClr val="FFFFFF"/>
              </a:bgClr>
            </a:patt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8750" name="Rectangle 1038" descr="50%"/>
            <p:cNvSpPr>
              <a:spLocks noChangeArrowheads="1"/>
            </p:cNvSpPr>
            <p:nvPr/>
          </p:nvSpPr>
          <p:spPr bwMode="auto">
            <a:xfrm>
              <a:off x="3688" y="2592"/>
              <a:ext cx="248" cy="384"/>
            </a:xfrm>
            <a:prstGeom prst="rect">
              <a:avLst/>
            </a:prstGeom>
            <a:pattFill prst="pct50">
              <a:fgClr>
                <a:srgbClr val="FF9900"/>
              </a:fgClr>
              <a:bgClr>
                <a:srgbClr val="FFFFFF"/>
              </a:bgClr>
            </a:patt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8751" name="Rectangle 1039" descr="50%"/>
            <p:cNvSpPr>
              <a:spLocks noChangeArrowheads="1"/>
            </p:cNvSpPr>
            <p:nvPr/>
          </p:nvSpPr>
          <p:spPr bwMode="auto">
            <a:xfrm>
              <a:off x="3688" y="2976"/>
              <a:ext cx="248" cy="384"/>
            </a:xfrm>
            <a:prstGeom prst="rect">
              <a:avLst/>
            </a:prstGeom>
            <a:pattFill prst="pct50">
              <a:fgClr>
                <a:srgbClr val="FF9900"/>
              </a:fgClr>
              <a:bgClr>
                <a:srgbClr val="FFFFFF"/>
              </a:bgClr>
            </a:patt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8752" name="Rectangle 1040"/>
            <p:cNvSpPr>
              <a:spLocks noChangeArrowheads="1"/>
            </p:cNvSpPr>
            <p:nvPr/>
          </p:nvSpPr>
          <p:spPr bwMode="auto">
            <a:xfrm>
              <a:off x="2040" y="2064"/>
              <a:ext cx="288" cy="624"/>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8753" name="Text Box 1041"/>
            <p:cNvSpPr txBox="1">
              <a:spLocks noChangeArrowheads="1"/>
            </p:cNvSpPr>
            <p:nvPr/>
          </p:nvSpPr>
          <p:spPr bwMode="auto">
            <a:xfrm>
              <a:off x="3541" y="2399"/>
              <a:ext cx="511"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solidFill>
                    <a:schemeClr val="bg2"/>
                  </a:solidFill>
                </a:rPr>
                <a:t>Reg[rs]</a:t>
              </a:r>
            </a:p>
          </p:txBody>
        </p:sp>
        <p:sp>
          <p:nvSpPr>
            <p:cNvPr id="628754" name="Text Box 1042"/>
            <p:cNvSpPr txBox="1">
              <a:spLocks noChangeArrowheads="1"/>
            </p:cNvSpPr>
            <p:nvPr/>
          </p:nvSpPr>
          <p:spPr bwMode="auto">
            <a:xfrm>
              <a:off x="3545" y="3311"/>
              <a:ext cx="486"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solidFill>
                    <a:schemeClr val="bg2"/>
                  </a:solidFill>
                </a:rPr>
                <a:t>Reg[rt]</a:t>
              </a:r>
            </a:p>
          </p:txBody>
        </p:sp>
        <p:sp>
          <p:nvSpPr>
            <p:cNvPr id="628755" name="Text Box 1043"/>
            <p:cNvSpPr txBox="1">
              <a:spLocks noChangeArrowheads="1"/>
            </p:cNvSpPr>
            <p:nvPr/>
          </p:nvSpPr>
          <p:spPr bwMode="auto">
            <a:xfrm>
              <a:off x="1991" y="3272"/>
              <a:ext cx="405" cy="33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Mem.</a:t>
              </a:r>
            </a:p>
            <a:p>
              <a:pPr algn="ctr" eaLnBrk="0" hangingPunct="0"/>
              <a:r>
                <a:rPr lang="en-US" altLang="en-US" sz="1400" b="1"/>
                <a:t>Data</a:t>
              </a:r>
            </a:p>
          </p:txBody>
        </p:sp>
        <p:sp>
          <p:nvSpPr>
            <p:cNvPr id="628756" name="Rectangle 1044"/>
            <p:cNvSpPr>
              <a:spLocks noChangeArrowheads="1"/>
            </p:cNvSpPr>
            <p:nvPr/>
          </p:nvSpPr>
          <p:spPr bwMode="auto">
            <a:xfrm>
              <a:off x="4742" y="2462"/>
              <a:ext cx="568" cy="33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solidFill>
                    <a:schemeClr val="bg2"/>
                  </a:solidFill>
                </a:rPr>
                <a:t>Mem.</a:t>
              </a:r>
            </a:p>
            <a:p>
              <a:pPr algn="ctr" eaLnBrk="0" hangingPunct="0"/>
              <a:r>
                <a:rPr lang="en-US" altLang="en-US" sz="1400" b="1">
                  <a:solidFill>
                    <a:schemeClr val="bg2"/>
                  </a:solidFill>
                </a:rPr>
                <a:t>Address</a:t>
              </a:r>
            </a:p>
          </p:txBody>
        </p:sp>
        <p:pic>
          <p:nvPicPr>
            <p:cNvPr id="628757" name="Picture 10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 y="1720"/>
              <a:ext cx="5108" cy="210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5779418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28738"/>
                                        </p:tgtEl>
                                        <p:attrNameLst>
                                          <p:attrName>style.visibility</p:attrName>
                                        </p:attrNameLst>
                                      </p:cBhvr>
                                      <p:to>
                                        <p:strVal val="visible"/>
                                      </p:to>
                                    </p:set>
                                    <p:animEffect transition="in" filter="wipe(left)">
                                      <p:cBhvr>
                                        <p:cTn id="7" dur="500"/>
                                        <p:tgtEl>
                                          <p:spTgt spid="6287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28742"/>
                                        </p:tgtEl>
                                        <p:attrNameLst>
                                          <p:attrName>style.visibility</p:attrName>
                                        </p:attrNameLst>
                                      </p:cBhvr>
                                      <p:to>
                                        <p:strVal val="visible"/>
                                      </p:to>
                                    </p:set>
                                    <p:animEffect transition="in" filter="wipe(left)">
                                      <p:cBhvr>
                                        <p:cTn id="12" dur="500"/>
                                        <p:tgtEl>
                                          <p:spTgt spid="6287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28741"/>
                                        </p:tgtEl>
                                        <p:attrNameLst>
                                          <p:attrName>style.visibility</p:attrName>
                                        </p:attrNameLst>
                                      </p:cBhvr>
                                      <p:to>
                                        <p:strVal val="visible"/>
                                      </p:to>
                                    </p:set>
                                    <p:animEffect transition="in" filter="wipe(left)">
                                      <p:cBhvr>
                                        <p:cTn id="17" dur="500"/>
                                        <p:tgtEl>
                                          <p:spTgt spid="628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a:xfrm>
            <a:off x="1217612" y="228600"/>
            <a:ext cx="8562975" cy="1143000"/>
          </a:xfrm>
        </p:spPr>
        <p:txBody>
          <a:bodyPr/>
          <a:lstStyle/>
          <a:p>
            <a:r>
              <a:rPr lang="en-US" altLang="en-US" dirty="0"/>
              <a:t>Multicycle </a:t>
            </a:r>
            <a:r>
              <a:rPr lang="en-US" altLang="en-US" dirty="0" err="1"/>
              <a:t>Datapath</a:t>
            </a:r>
            <a:r>
              <a:rPr lang="en-US" altLang="en-US" dirty="0"/>
              <a:t> with Control I</a:t>
            </a:r>
          </a:p>
        </p:txBody>
      </p:sp>
      <p:pic>
        <p:nvPicPr>
          <p:cNvPr id="535556" name="Picture 4" descr="F05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212" y="1696243"/>
            <a:ext cx="8839200" cy="4348163"/>
          </a:xfrm>
          <a:prstGeom prst="rect">
            <a:avLst/>
          </a:prstGeom>
          <a:noFill/>
          <a:extLst>
            <a:ext uri="{909E8E84-426E-40DD-AFC4-6F175D3DCCD1}">
              <a14:hiddenFill xmlns:a14="http://schemas.microsoft.com/office/drawing/2010/main">
                <a:solidFill>
                  <a:srgbClr val="FFFFFF"/>
                </a:solidFill>
              </a14:hiddenFill>
            </a:ext>
          </a:extLst>
        </p:spPr>
      </p:pic>
      <p:sp>
        <p:nvSpPr>
          <p:cNvPr id="535557" name="Text Box 5"/>
          <p:cNvSpPr txBox="1">
            <a:spLocks noChangeArrowheads="1"/>
          </p:cNvSpPr>
          <p:nvPr/>
        </p:nvSpPr>
        <p:spPr bwMode="auto">
          <a:xfrm>
            <a:off x="1674813" y="6369050"/>
            <a:ext cx="8956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latin typeface="Tahoma" panose="020B0604030504040204" pitchFamily="34" charset="0"/>
              </a:rPr>
              <a:t>… with control lines and the ALU control block added – </a:t>
            </a:r>
            <a:r>
              <a:rPr lang="en-US" altLang="en-US" sz="1600" b="1" i="1">
                <a:latin typeface="Tahoma" panose="020B0604030504040204" pitchFamily="34" charset="0"/>
              </a:rPr>
              <a:t>not all</a:t>
            </a:r>
            <a:r>
              <a:rPr lang="en-US" altLang="en-US" sz="1600" b="1">
                <a:latin typeface="Tahoma" panose="020B0604030504040204" pitchFamily="34" charset="0"/>
              </a:rPr>
              <a:t> control lines are shown</a:t>
            </a:r>
          </a:p>
        </p:txBody>
      </p:sp>
    </p:spTree>
    <p:extLst>
      <p:ext uri="{BB962C8B-B14F-4D97-AF65-F5344CB8AC3E}">
        <p14:creationId xmlns:p14="http://schemas.microsoft.com/office/powerpoint/2010/main" val="3367347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a:xfrm>
            <a:off x="1730376" y="76200"/>
            <a:ext cx="8936037" cy="1143000"/>
          </a:xfrm>
        </p:spPr>
        <p:txBody>
          <a:bodyPr/>
          <a:lstStyle/>
          <a:p>
            <a:r>
              <a:rPr lang="en-US" altLang="en-US"/>
              <a:t>Multicycle Datapath with Control II</a:t>
            </a:r>
          </a:p>
        </p:txBody>
      </p:sp>
      <p:sp>
        <p:nvSpPr>
          <p:cNvPr id="536581" name="Text Box 5"/>
          <p:cNvSpPr txBox="1">
            <a:spLocks noChangeArrowheads="1"/>
          </p:cNvSpPr>
          <p:nvPr/>
        </p:nvSpPr>
        <p:spPr bwMode="auto">
          <a:xfrm>
            <a:off x="2503488" y="6172201"/>
            <a:ext cx="74009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latin typeface="Tahoma" panose="020B0604030504040204" pitchFamily="34" charset="0"/>
              </a:rPr>
              <a:t>Complete multicycle MIPS datapath (with branch and jump capability)</a:t>
            </a:r>
          </a:p>
          <a:p>
            <a:r>
              <a:rPr lang="en-US" altLang="en-US" sz="1600" b="1">
                <a:latin typeface="Tahoma" panose="020B0604030504040204" pitchFamily="34" charset="0"/>
              </a:rPr>
              <a:t>and showing the main control block and all control lines</a:t>
            </a:r>
          </a:p>
        </p:txBody>
      </p:sp>
      <p:pic>
        <p:nvPicPr>
          <p:cNvPr id="536582" name="Picture 6" descr="F05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5812" y="1703388"/>
            <a:ext cx="8275638" cy="4545012"/>
          </a:xfrm>
          <a:prstGeom prst="rect">
            <a:avLst/>
          </a:prstGeom>
          <a:noFill/>
          <a:extLst>
            <a:ext uri="{909E8E84-426E-40DD-AFC4-6F175D3DCCD1}">
              <a14:hiddenFill xmlns:a14="http://schemas.microsoft.com/office/drawing/2010/main">
                <a:solidFill>
                  <a:srgbClr val="FFFFFF"/>
                </a:solidFill>
              </a14:hiddenFill>
            </a:ext>
          </a:extLst>
        </p:spPr>
      </p:pic>
      <p:sp>
        <p:nvSpPr>
          <p:cNvPr id="536583" name="Text Box 7"/>
          <p:cNvSpPr txBox="1">
            <a:spLocks noChangeArrowheads="1"/>
          </p:cNvSpPr>
          <p:nvPr/>
        </p:nvSpPr>
        <p:spPr bwMode="auto">
          <a:xfrm>
            <a:off x="8932862" y="1371600"/>
            <a:ext cx="12763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hlink"/>
                </a:solidFill>
                <a:latin typeface="Tahoma" panose="020B0604030504040204" pitchFamily="34" charset="0"/>
              </a:rPr>
              <a:t>New multiplexor</a:t>
            </a:r>
          </a:p>
        </p:txBody>
      </p:sp>
      <p:sp>
        <p:nvSpPr>
          <p:cNvPr id="536584" name="Line 8"/>
          <p:cNvSpPr>
            <a:spLocks noChangeShapeType="1"/>
          </p:cNvSpPr>
          <p:nvPr/>
        </p:nvSpPr>
        <p:spPr bwMode="auto">
          <a:xfrm>
            <a:off x="9294812" y="1600200"/>
            <a:ext cx="685800" cy="1295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536585" name="Text Box 9"/>
          <p:cNvSpPr txBox="1">
            <a:spLocks noChangeArrowheads="1"/>
          </p:cNvSpPr>
          <p:nvPr/>
        </p:nvSpPr>
        <p:spPr bwMode="auto">
          <a:xfrm>
            <a:off x="3503612" y="1325564"/>
            <a:ext cx="8905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hlink"/>
                </a:solidFill>
                <a:latin typeface="Tahoma" panose="020B0604030504040204" pitchFamily="34" charset="0"/>
              </a:rPr>
              <a:t>New gates</a:t>
            </a:r>
          </a:p>
        </p:txBody>
      </p:sp>
      <p:sp>
        <p:nvSpPr>
          <p:cNvPr id="536586" name="Line 10"/>
          <p:cNvSpPr>
            <a:spLocks noChangeShapeType="1"/>
          </p:cNvSpPr>
          <p:nvPr/>
        </p:nvSpPr>
        <p:spPr bwMode="auto">
          <a:xfrm flipH="1">
            <a:off x="3656012" y="1600200"/>
            <a:ext cx="15240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536587" name="Line 11"/>
          <p:cNvSpPr>
            <a:spLocks noChangeShapeType="1"/>
          </p:cNvSpPr>
          <p:nvPr/>
        </p:nvSpPr>
        <p:spPr bwMode="auto">
          <a:xfrm>
            <a:off x="3884612" y="1524000"/>
            <a:ext cx="22860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
        <p:nvSpPr>
          <p:cNvPr id="536588" name="Oval 12"/>
          <p:cNvSpPr>
            <a:spLocks noChangeArrowheads="1"/>
          </p:cNvSpPr>
          <p:nvPr/>
        </p:nvSpPr>
        <p:spPr bwMode="auto">
          <a:xfrm>
            <a:off x="4722812" y="3124200"/>
            <a:ext cx="990600" cy="304800"/>
          </a:xfrm>
          <a:prstGeom prst="ellipse">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536589" name="Text Box 13"/>
          <p:cNvSpPr txBox="1">
            <a:spLocks noChangeArrowheads="1"/>
          </p:cNvSpPr>
          <p:nvPr/>
        </p:nvSpPr>
        <p:spPr bwMode="auto">
          <a:xfrm>
            <a:off x="6780212" y="1401764"/>
            <a:ext cx="22098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a:solidFill>
                  <a:schemeClr val="hlink"/>
                </a:solidFill>
                <a:latin typeface="Tahoma" panose="020B0604030504040204" pitchFamily="34" charset="0"/>
              </a:rPr>
              <a:t>For the jump address</a:t>
            </a:r>
          </a:p>
        </p:txBody>
      </p:sp>
      <p:sp>
        <p:nvSpPr>
          <p:cNvPr id="536590" name="Freeform 14"/>
          <p:cNvSpPr>
            <a:spLocks/>
          </p:cNvSpPr>
          <p:nvPr/>
        </p:nvSpPr>
        <p:spPr bwMode="auto">
          <a:xfrm>
            <a:off x="5789612" y="1600200"/>
            <a:ext cx="1828800" cy="1524000"/>
          </a:xfrm>
          <a:custGeom>
            <a:avLst/>
            <a:gdLst>
              <a:gd name="T0" fmla="*/ 1152 w 1152"/>
              <a:gd name="T1" fmla="*/ 0 h 960"/>
              <a:gd name="T2" fmla="*/ 912 w 1152"/>
              <a:gd name="T3" fmla="*/ 720 h 960"/>
              <a:gd name="T4" fmla="*/ 0 w 1152"/>
              <a:gd name="T5" fmla="*/ 960 h 960"/>
            </a:gdLst>
            <a:ahLst/>
            <a:cxnLst>
              <a:cxn ang="0">
                <a:pos x="T0" y="T1"/>
              </a:cxn>
              <a:cxn ang="0">
                <a:pos x="T2" y="T3"/>
              </a:cxn>
              <a:cxn ang="0">
                <a:pos x="T4" y="T5"/>
              </a:cxn>
            </a:cxnLst>
            <a:rect l="0" t="0" r="r" b="b"/>
            <a:pathLst>
              <a:path w="1152" h="960">
                <a:moveTo>
                  <a:pt x="1152" y="0"/>
                </a:moveTo>
                <a:cubicBezTo>
                  <a:pt x="1128" y="280"/>
                  <a:pt x="1104" y="560"/>
                  <a:pt x="912" y="720"/>
                </a:cubicBezTo>
                <a:cubicBezTo>
                  <a:pt x="720" y="880"/>
                  <a:pt x="152" y="920"/>
                  <a:pt x="0" y="960"/>
                </a:cubicBez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E"/>
          </a:p>
        </p:txBody>
      </p:sp>
    </p:spTree>
    <p:extLst>
      <p:ext uri="{BB962C8B-B14F-4D97-AF65-F5344CB8AC3E}">
        <p14:creationId xmlns:p14="http://schemas.microsoft.com/office/powerpoint/2010/main" val="461847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9762" name="Rectangle 2"/>
          <p:cNvSpPr>
            <a:spLocks noGrp="1" noChangeArrowheads="1"/>
          </p:cNvSpPr>
          <p:nvPr>
            <p:ph type="title"/>
          </p:nvPr>
        </p:nvSpPr>
        <p:spPr/>
        <p:txBody>
          <a:bodyPr>
            <a:normAutofit fontScale="90000"/>
          </a:bodyPr>
          <a:lstStyle/>
          <a:p>
            <a:r>
              <a:rPr lang="en-US" altLang="en-US"/>
              <a:t>Multicycle Control Step (1):</a:t>
            </a:r>
            <a:br>
              <a:rPr lang="en-US" altLang="en-US"/>
            </a:br>
            <a:r>
              <a:rPr lang="en-US" altLang="en-US"/>
              <a:t>Fetch</a:t>
            </a:r>
          </a:p>
        </p:txBody>
      </p:sp>
      <p:sp>
        <p:nvSpPr>
          <p:cNvPr id="629763" name="Rectangle 3"/>
          <p:cNvSpPr>
            <a:spLocks noGrp="1" noChangeArrowheads="1"/>
          </p:cNvSpPr>
          <p:nvPr>
            <p:ph type="body" idx="1"/>
          </p:nvPr>
        </p:nvSpPr>
        <p:spPr>
          <a:xfrm>
            <a:off x="2705100" y="1752600"/>
            <a:ext cx="7772400" cy="4114800"/>
          </a:xfrm>
        </p:spPr>
        <p:txBody>
          <a:bodyPr/>
          <a:lstStyle/>
          <a:p>
            <a:pPr>
              <a:spcBef>
                <a:spcPct val="0"/>
              </a:spcBef>
              <a:buFont typeface="Wingdings" panose="05000000000000000000" pitchFamily="2" charset="2"/>
              <a:buNone/>
            </a:pPr>
            <a:r>
              <a:rPr lang="en-US" altLang="en-US" sz="2000">
                <a:latin typeface="Courier" pitchFamily="49" charset="0"/>
              </a:rPr>
              <a:t>IR = Memory[PC];</a:t>
            </a:r>
          </a:p>
          <a:p>
            <a:pPr>
              <a:spcBef>
                <a:spcPct val="0"/>
              </a:spcBef>
              <a:buFont typeface="Wingdings" panose="05000000000000000000" pitchFamily="2" charset="2"/>
              <a:buNone/>
            </a:pPr>
            <a:r>
              <a:rPr lang="en-US" altLang="en-US" sz="2000">
                <a:latin typeface="Courier" pitchFamily="49" charset="0"/>
              </a:rPr>
              <a:t>PC = PC + 4;</a:t>
            </a:r>
            <a:endParaRPr lang="en-US" altLang="en-US" sz="2000"/>
          </a:p>
        </p:txBody>
      </p:sp>
      <p:sp>
        <p:nvSpPr>
          <p:cNvPr id="629764" name="Text Box 4"/>
          <p:cNvSpPr txBox="1">
            <a:spLocks noChangeArrowheads="1"/>
          </p:cNvSpPr>
          <p:nvPr/>
        </p:nvSpPr>
        <p:spPr bwMode="auto">
          <a:xfrm>
            <a:off x="1812925" y="31575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1</a:t>
            </a:r>
            <a:endParaRPr lang="en-US" altLang="en-US" b="1">
              <a:latin typeface="Helvetica" panose="020B0604020202020204" pitchFamily="34" charset="0"/>
            </a:endParaRPr>
          </a:p>
        </p:txBody>
      </p:sp>
      <p:sp>
        <p:nvSpPr>
          <p:cNvPr id="629765" name="Text Box 5"/>
          <p:cNvSpPr txBox="1">
            <a:spLocks noChangeArrowheads="1"/>
          </p:cNvSpPr>
          <p:nvPr/>
        </p:nvSpPr>
        <p:spPr bwMode="auto">
          <a:xfrm>
            <a:off x="2373312" y="3508376"/>
            <a:ext cx="31115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29766" name="Text Box 6"/>
          <p:cNvSpPr txBox="1">
            <a:spLocks noChangeArrowheads="1"/>
          </p:cNvSpPr>
          <p:nvPr/>
        </p:nvSpPr>
        <p:spPr bwMode="auto">
          <a:xfrm>
            <a:off x="3335337" y="5337176"/>
            <a:ext cx="31115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1</a:t>
            </a:r>
            <a:endParaRPr lang="en-US" altLang="en-US" b="1">
              <a:latin typeface="Helvetica" panose="020B0604020202020204" pitchFamily="34" charset="0"/>
            </a:endParaRPr>
          </a:p>
        </p:txBody>
      </p:sp>
      <p:sp>
        <p:nvSpPr>
          <p:cNvPr id="629767" name="Text Box 7"/>
          <p:cNvSpPr txBox="1">
            <a:spLocks noChangeArrowheads="1"/>
          </p:cNvSpPr>
          <p:nvPr/>
        </p:nvSpPr>
        <p:spPr bwMode="auto">
          <a:xfrm>
            <a:off x="10194925" y="4384676"/>
            <a:ext cx="311150" cy="366713"/>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29768" name="Text Box 8"/>
          <p:cNvSpPr txBox="1">
            <a:spLocks noChangeArrowheads="1"/>
          </p:cNvSpPr>
          <p:nvPr/>
        </p:nvSpPr>
        <p:spPr bwMode="auto">
          <a:xfrm>
            <a:off x="7981950" y="5718176"/>
            <a:ext cx="31115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1</a:t>
            </a:r>
            <a:endParaRPr lang="en-US" altLang="en-US" b="1">
              <a:latin typeface="Helvetica" panose="020B0604020202020204" pitchFamily="34" charset="0"/>
            </a:endParaRPr>
          </a:p>
        </p:txBody>
      </p:sp>
      <p:sp>
        <p:nvSpPr>
          <p:cNvPr id="629769" name="Text Box 9"/>
          <p:cNvSpPr txBox="1">
            <a:spLocks noChangeArrowheads="1"/>
          </p:cNvSpPr>
          <p:nvPr/>
        </p:nvSpPr>
        <p:spPr bwMode="auto">
          <a:xfrm>
            <a:off x="8007350" y="3584576"/>
            <a:ext cx="31115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grpSp>
        <p:nvGrpSpPr>
          <p:cNvPr id="629770" name="Group 10"/>
          <p:cNvGrpSpPr>
            <a:grpSpLocks/>
          </p:cNvGrpSpPr>
          <p:nvPr/>
        </p:nvGrpSpPr>
        <p:grpSpPr bwMode="auto">
          <a:xfrm>
            <a:off x="1522412" y="2628900"/>
            <a:ext cx="9156700" cy="2895600"/>
            <a:chOff x="0" y="1443"/>
            <a:chExt cx="5768" cy="1824"/>
          </a:xfrm>
        </p:grpSpPr>
        <p:sp>
          <p:nvSpPr>
            <p:cNvPr id="629771" name="Rectangle 11"/>
            <p:cNvSpPr>
              <a:spLocks noChangeArrowheads="1"/>
            </p:cNvSpPr>
            <p:nvPr/>
          </p:nvSpPr>
          <p:spPr bwMode="auto">
            <a:xfrm>
              <a:off x="384" y="2424"/>
              <a:ext cx="16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72" name="Rectangle 12"/>
            <p:cNvSpPr>
              <a:spLocks noChangeArrowheads="1"/>
            </p:cNvSpPr>
            <p:nvPr/>
          </p:nvSpPr>
          <p:spPr bwMode="auto">
            <a:xfrm>
              <a:off x="720" y="2496"/>
              <a:ext cx="16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73" name="Rectangle 13"/>
            <p:cNvSpPr>
              <a:spLocks noChangeArrowheads="1"/>
            </p:cNvSpPr>
            <p:nvPr/>
          </p:nvSpPr>
          <p:spPr bwMode="auto">
            <a:xfrm>
              <a:off x="4224" y="3000"/>
              <a:ext cx="96"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74" name="Rectangle 14"/>
            <p:cNvSpPr>
              <a:spLocks noChangeArrowheads="1"/>
            </p:cNvSpPr>
            <p:nvPr/>
          </p:nvSpPr>
          <p:spPr bwMode="auto">
            <a:xfrm>
              <a:off x="808" y="2368"/>
              <a:ext cx="808" cy="75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75" name="Rectangle 15"/>
            <p:cNvSpPr>
              <a:spLocks noChangeArrowheads="1"/>
            </p:cNvSpPr>
            <p:nvPr/>
          </p:nvSpPr>
          <p:spPr bwMode="auto">
            <a:xfrm>
              <a:off x="4800" y="2304"/>
              <a:ext cx="96" cy="57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76" name="Rectangle 16"/>
            <p:cNvSpPr>
              <a:spLocks noChangeArrowheads="1"/>
            </p:cNvSpPr>
            <p:nvPr/>
          </p:nvSpPr>
          <p:spPr bwMode="auto">
            <a:xfrm>
              <a:off x="1552" y="2715"/>
              <a:ext cx="168" cy="78"/>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77" name="Rectangle 17"/>
            <p:cNvSpPr>
              <a:spLocks noChangeArrowheads="1"/>
            </p:cNvSpPr>
            <p:nvPr/>
          </p:nvSpPr>
          <p:spPr bwMode="auto">
            <a:xfrm>
              <a:off x="1608" y="1888"/>
              <a:ext cx="120" cy="8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78" name="Rectangle 18"/>
            <p:cNvSpPr>
              <a:spLocks noChangeArrowheads="1"/>
            </p:cNvSpPr>
            <p:nvPr/>
          </p:nvSpPr>
          <p:spPr bwMode="auto">
            <a:xfrm>
              <a:off x="1656" y="1888"/>
              <a:ext cx="144" cy="11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79" name="Rectangle 19"/>
            <p:cNvSpPr>
              <a:spLocks noChangeArrowheads="1"/>
            </p:cNvSpPr>
            <p:nvPr/>
          </p:nvSpPr>
          <p:spPr bwMode="auto">
            <a:xfrm>
              <a:off x="384" y="1560"/>
              <a:ext cx="3552"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80" name="Rectangle 20"/>
            <p:cNvSpPr>
              <a:spLocks noChangeArrowheads="1"/>
            </p:cNvSpPr>
            <p:nvPr/>
          </p:nvSpPr>
          <p:spPr bwMode="auto">
            <a:xfrm>
              <a:off x="3840" y="1632"/>
              <a:ext cx="96" cy="91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81" name="Rectangle 21"/>
            <p:cNvSpPr>
              <a:spLocks noChangeArrowheads="1"/>
            </p:cNvSpPr>
            <p:nvPr/>
          </p:nvSpPr>
          <p:spPr bwMode="auto">
            <a:xfrm>
              <a:off x="3840" y="2448"/>
              <a:ext cx="24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82" name="Rectangle 22"/>
            <p:cNvSpPr>
              <a:spLocks noChangeArrowheads="1"/>
            </p:cNvSpPr>
            <p:nvPr/>
          </p:nvSpPr>
          <p:spPr bwMode="auto">
            <a:xfrm>
              <a:off x="384" y="1584"/>
              <a:ext cx="96" cy="91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83" name="Rectangle 23"/>
            <p:cNvSpPr>
              <a:spLocks noChangeArrowheads="1"/>
            </p:cNvSpPr>
            <p:nvPr/>
          </p:nvSpPr>
          <p:spPr bwMode="auto">
            <a:xfrm>
              <a:off x="336" y="2403"/>
              <a:ext cx="144" cy="93"/>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84" name="Rectangle 24"/>
            <p:cNvSpPr>
              <a:spLocks noChangeArrowheads="1"/>
            </p:cNvSpPr>
            <p:nvPr/>
          </p:nvSpPr>
          <p:spPr bwMode="auto">
            <a:xfrm>
              <a:off x="4800" y="2304"/>
              <a:ext cx="672"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85" name="Rectangle 25"/>
            <p:cNvSpPr>
              <a:spLocks noChangeArrowheads="1"/>
            </p:cNvSpPr>
            <p:nvPr/>
          </p:nvSpPr>
          <p:spPr bwMode="auto">
            <a:xfrm>
              <a:off x="4656" y="2795"/>
              <a:ext cx="192"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86" name="Rectangle 26"/>
            <p:cNvSpPr>
              <a:spLocks noChangeArrowheads="1"/>
            </p:cNvSpPr>
            <p:nvPr/>
          </p:nvSpPr>
          <p:spPr bwMode="auto">
            <a:xfrm>
              <a:off x="5616" y="2184"/>
              <a:ext cx="144"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87" name="Rectangle 27"/>
            <p:cNvSpPr>
              <a:spLocks noChangeArrowheads="1"/>
            </p:cNvSpPr>
            <p:nvPr/>
          </p:nvSpPr>
          <p:spPr bwMode="auto">
            <a:xfrm>
              <a:off x="5672" y="1488"/>
              <a:ext cx="96" cy="76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88" name="Rectangle 28"/>
            <p:cNvSpPr>
              <a:spLocks noChangeArrowheads="1"/>
            </p:cNvSpPr>
            <p:nvPr/>
          </p:nvSpPr>
          <p:spPr bwMode="auto">
            <a:xfrm>
              <a:off x="1760" y="1664"/>
              <a:ext cx="256" cy="528"/>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89" name="Rectangle 29"/>
            <p:cNvSpPr>
              <a:spLocks noChangeArrowheads="1"/>
            </p:cNvSpPr>
            <p:nvPr/>
          </p:nvSpPr>
          <p:spPr bwMode="auto">
            <a:xfrm>
              <a:off x="3872" y="2947"/>
              <a:ext cx="208" cy="11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90" name="AutoShape 30"/>
            <p:cNvSpPr>
              <a:spLocks noChangeArrowheads="1"/>
            </p:cNvSpPr>
            <p:nvPr/>
          </p:nvSpPr>
          <p:spPr bwMode="auto">
            <a:xfrm rot="-5400000">
              <a:off x="4040" y="2595"/>
              <a:ext cx="912" cy="432"/>
            </a:xfrm>
            <a:custGeom>
              <a:avLst/>
              <a:gdLst>
                <a:gd name="G0" fmla="+- 5660 0 0"/>
                <a:gd name="G1" fmla="+- 21600 0 5660"/>
                <a:gd name="G2" fmla="*/ 5660 1 2"/>
                <a:gd name="G3" fmla="+- 21600 0 G2"/>
                <a:gd name="G4" fmla="+/ 5660 21600 2"/>
                <a:gd name="G5" fmla="+/ G1 0 2"/>
                <a:gd name="G6" fmla="*/ 21600 21600 5660"/>
                <a:gd name="G7" fmla="*/ G6 1 2"/>
                <a:gd name="G8" fmla="+- 21600 0 G7"/>
                <a:gd name="G9" fmla="*/ 21600 1 2"/>
                <a:gd name="G10" fmla="+- 5660 0 G9"/>
                <a:gd name="G11" fmla="?: G10 G8 0"/>
                <a:gd name="G12" fmla="?: G10 G7 21600"/>
                <a:gd name="T0" fmla="*/ 18770 w 21600"/>
                <a:gd name="T1" fmla="*/ 10800 h 21600"/>
                <a:gd name="T2" fmla="*/ 10800 w 21600"/>
                <a:gd name="T3" fmla="*/ 21600 h 21600"/>
                <a:gd name="T4" fmla="*/ 2830 w 21600"/>
                <a:gd name="T5" fmla="*/ 10800 h 21600"/>
                <a:gd name="T6" fmla="*/ 10800 w 21600"/>
                <a:gd name="T7" fmla="*/ 0 h 21600"/>
                <a:gd name="T8" fmla="*/ 4630 w 21600"/>
                <a:gd name="T9" fmla="*/ 4630 h 21600"/>
                <a:gd name="T10" fmla="*/ 16970 w 21600"/>
                <a:gd name="T11" fmla="*/ 16970 h 21600"/>
              </a:gdLst>
              <a:ahLst/>
              <a:cxnLst>
                <a:cxn ang="0">
                  <a:pos x="T0" y="T1"/>
                </a:cxn>
                <a:cxn ang="0">
                  <a:pos x="T2" y="T3"/>
                </a:cxn>
                <a:cxn ang="0">
                  <a:pos x="T4" y="T5"/>
                </a:cxn>
                <a:cxn ang="0">
                  <a:pos x="T6" y="T7"/>
                </a:cxn>
              </a:cxnLst>
              <a:rect l="T8" t="T9" r="T10" b="T11"/>
              <a:pathLst>
                <a:path w="21600" h="21600">
                  <a:moveTo>
                    <a:pt x="0" y="0"/>
                  </a:moveTo>
                  <a:lnTo>
                    <a:pt x="5660" y="21600"/>
                  </a:lnTo>
                  <a:lnTo>
                    <a:pt x="15940" y="21600"/>
                  </a:lnTo>
                  <a:lnTo>
                    <a:pt x="21600" y="0"/>
                  </a:lnTo>
                  <a:close/>
                </a:path>
              </a:pathLst>
            </a:cu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91" name="Rectangle 31"/>
            <p:cNvSpPr>
              <a:spLocks noChangeArrowheads="1"/>
            </p:cNvSpPr>
            <p:nvPr/>
          </p:nvSpPr>
          <p:spPr bwMode="auto">
            <a:xfrm>
              <a:off x="0" y="1443"/>
              <a:ext cx="576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92" name="Rectangle 32"/>
            <p:cNvSpPr>
              <a:spLocks noChangeArrowheads="1"/>
            </p:cNvSpPr>
            <p:nvPr/>
          </p:nvSpPr>
          <p:spPr bwMode="auto">
            <a:xfrm>
              <a:off x="0" y="2403"/>
              <a:ext cx="144" cy="12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93" name="Rectangle 33"/>
            <p:cNvSpPr>
              <a:spLocks noChangeArrowheads="1"/>
            </p:cNvSpPr>
            <p:nvPr/>
          </p:nvSpPr>
          <p:spPr bwMode="auto">
            <a:xfrm>
              <a:off x="0" y="1475"/>
              <a:ext cx="96" cy="105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794" name="Rectangle 34"/>
            <p:cNvSpPr>
              <a:spLocks noChangeArrowheads="1"/>
            </p:cNvSpPr>
            <p:nvPr/>
          </p:nvSpPr>
          <p:spPr bwMode="auto">
            <a:xfrm>
              <a:off x="128" y="2203"/>
              <a:ext cx="288" cy="52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629795" name="Text Box 35"/>
          <p:cNvSpPr txBox="1">
            <a:spLocks noChangeArrowheads="1"/>
          </p:cNvSpPr>
          <p:nvPr/>
        </p:nvSpPr>
        <p:spPr bwMode="auto">
          <a:xfrm>
            <a:off x="7234237" y="3736976"/>
            <a:ext cx="33655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29796" name="Text Box 36"/>
          <p:cNvSpPr txBox="1">
            <a:spLocks noChangeArrowheads="1"/>
          </p:cNvSpPr>
          <p:nvPr/>
        </p:nvSpPr>
        <p:spPr bwMode="auto">
          <a:xfrm>
            <a:off x="6013450" y="5413376"/>
            <a:ext cx="31115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29797" name="Text Box 37"/>
          <p:cNvSpPr txBox="1">
            <a:spLocks noChangeArrowheads="1"/>
          </p:cNvSpPr>
          <p:nvPr/>
        </p:nvSpPr>
        <p:spPr bwMode="auto">
          <a:xfrm>
            <a:off x="5103812" y="5108576"/>
            <a:ext cx="33655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29798" name="Text Box 38"/>
          <p:cNvSpPr txBox="1">
            <a:spLocks noChangeArrowheads="1"/>
          </p:cNvSpPr>
          <p:nvPr/>
        </p:nvSpPr>
        <p:spPr bwMode="auto">
          <a:xfrm>
            <a:off x="3336925" y="3584576"/>
            <a:ext cx="31115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29799" name="Text Box 39"/>
          <p:cNvSpPr txBox="1">
            <a:spLocks noChangeArrowheads="1"/>
          </p:cNvSpPr>
          <p:nvPr/>
        </p:nvSpPr>
        <p:spPr bwMode="auto">
          <a:xfrm>
            <a:off x="8362950" y="3736976"/>
            <a:ext cx="56515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010</a:t>
            </a:r>
            <a:endParaRPr lang="en-US" altLang="en-US" b="1">
              <a:latin typeface="Helvetica" panose="020B0604020202020204" pitchFamily="34" charset="0"/>
            </a:endParaRPr>
          </a:p>
        </p:txBody>
      </p:sp>
      <p:sp>
        <p:nvSpPr>
          <p:cNvPr id="629800" name="Text Box 40"/>
          <p:cNvSpPr txBox="1">
            <a:spLocks noChangeArrowheads="1"/>
          </p:cNvSpPr>
          <p:nvPr/>
        </p:nvSpPr>
        <p:spPr bwMode="auto">
          <a:xfrm>
            <a:off x="4365625" y="214788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1</a:t>
            </a:r>
            <a:endParaRPr lang="en-US" altLang="en-US" b="1">
              <a:latin typeface="Helvetica" panose="020B0604020202020204" pitchFamily="34" charset="0"/>
            </a:endParaRPr>
          </a:p>
        </p:txBody>
      </p:sp>
      <p:pic>
        <p:nvPicPr>
          <p:cNvPr id="629801"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2" y="2493964"/>
            <a:ext cx="9113838" cy="405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9802" name="Group 42"/>
          <p:cNvGrpSpPr>
            <a:grpSpLocks/>
          </p:cNvGrpSpPr>
          <p:nvPr/>
        </p:nvGrpSpPr>
        <p:grpSpPr bwMode="auto">
          <a:xfrm>
            <a:off x="1751013" y="1817688"/>
            <a:ext cx="8709025" cy="3973512"/>
            <a:chOff x="144" y="1145"/>
            <a:chExt cx="5486" cy="2503"/>
          </a:xfrm>
        </p:grpSpPr>
        <p:sp>
          <p:nvSpPr>
            <p:cNvPr id="629803" name="Rectangle 43"/>
            <p:cNvSpPr>
              <a:spLocks noChangeArrowheads="1"/>
            </p:cNvSpPr>
            <p:nvPr/>
          </p:nvSpPr>
          <p:spPr bwMode="auto">
            <a:xfrm>
              <a:off x="2777" y="3251"/>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804" name="Rectangle 44"/>
            <p:cNvSpPr>
              <a:spLocks noChangeArrowheads="1"/>
            </p:cNvSpPr>
            <p:nvPr/>
          </p:nvSpPr>
          <p:spPr bwMode="auto">
            <a:xfrm>
              <a:off x="144" y="1776"/>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805" name="Rectangle 45"/>
            <p:cNvSpPr>
              <a:spLocks noChangeArrowheads="1"/>
            </p:cNvSpPr>
            <p:nvPr/>
          </p:nvSpPr>
          <p:spPr bwMode="auto">
            <a:xfrm>
              <a:off x="528" y="1968"/>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806" name="Rectangle 46"/>
            <p:cNvSpPr>
              <a:spLocks noChangeArrowheads="1"/>
            </p:cNvSpPr>
            <p:nvPr/>
          </p:nvSpPr>
          <p:spPr bwMode="auto">
            <a:xfrm>
              <a:off x="1125" y="205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807" name="Rectangle 47"/>
            <p:cNvSpPr>
              <a:spLocks noChangeArrowheads="1"/>
            </p:cNvSpPr>
            <p:nvPr/>
          </p:nvSpPr>
          <p:spPr bwMode="auto">
            <a:xfrm>
              <a:off x="1138" y="3216"/>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808" name="Rectangle 48"/>
            <p:cNvSpPr>
              <a:spLocks noChangeArrowheads="1"/>
            </p:cNvSpPr>
            <p:nvPr/>
          </p:nvSpPr>
          <p:spPr bwMode="auto">
            <a:xfrm>
              <a:off x="1776" y="1145"/>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809" name="Rectangle 49"/>
            <p:cNvSpPr>
              <a:spLocks noChangeArrowheads="1"/>
            </p:cNvSpPr>
            <p:nvPr/>
          </p:nvSpPr>
          <p:spPr bwMode="auto">
            <a:xfrm>
              <a:off x="2256" y="3065"/>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810" name="Rectangle 50"/>
            <p:cNvSpPr>
              <a:spLocks noChangeArrowheads="1"/>
            </p:cNvSpPr>
            <p:nvPr/>
          </p:nvSpPr>
          <p:spPr bwMode="auto">
            <a:xfrm>
              <a:off x="3600" y="2201"/>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811" name="Rectangle 51"/>
            <p:cNvSpPr>
              <a:spLocks noChangeArrowheads="1"/>
            </p:cNvSpPr>
            <p:nvPr/>
          </p:nvSpPr>
          <p:spPr bwMode="auto">
            <a:xfrm>
              <a:off x="4080" y="3456"/>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812" name="Rectangle 52"/>
            <p:cNvSpPr>
              <a:spLocks noChangeArrowheads="1"/>
            </p:cNvSpPr>
            <p:nvPr/>
          </p:nvSpPr>
          <p:spPr bwMode="auto">
            <a:xfrm>
              <a:off x="4080" y="2071"/>
              <a:ext cx="192"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813" name="Rectangle 53"/>
            <p:cNvSpPr>
              <a:spLocks noChangeArrowheads="1"/>
            </p:cNvSpPr>
            <p:nvPr/>
          </p:nvSpPr>
          <p:spPr bwMode="auto">
            <a:xfrm>
              <a:off x="4368" y="2111"/>
              <a:ext cx="288"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29814" name="Rectangle 54"/>
            <p:cNvSpPr>
              <a:spLocks noChangeArrowheads="1"/>
            </p:cNvSpPr>
            <p:nvPr/>
          </p:nvSpPr>
          <p:spPr bwMode="auto">
            <a:xfrm>
              <a:off x="5438" y="2592"/>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Tree>
    <p:extLst>
      <p:ext uri="{BB962C8B-B14F-4D97-AF65-F5344CB8AC3E}">
        <p14:creationId xmlns:p14="http://schemas.microsoft.com/office/powerpoint/2010/main" val="2735496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29801"/>
                                        </p:tgtEl>
                                        <p:attrNameLst>
                                          <p:attrName>style.visibility</p:attrName>
                                        </p:attrNameLst>
                                      </p:cBhvr>
                                      <p:to>
                                        <p:strVal val="visible"/>
                                      </p:to>
                                    </p:set>
                                    <p:animEffect transition="in" filter="wipe(left)">
                                      <p:cBhvr>
                                        <p:cTn id="7" dur="500"/>
                                        <p:tgtEl>
                                          <p:spTgt spid="6298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9763">
                                            <p:txEl>
                                              <p:pRg st="0" end="0"/>
                                            </p:txEl>
                                          </p:spTgt>
                                        </p:tgtEl>
                                        <p:attrNameLst>
                                          <p:attrName>style.visibility</p:attrName>
                                        </p:attrNameLst>
                                      </p:cBhvr>
                                      <p:to>
                                        <p:strVal val="visible"/>
                                      </p:to>
                                    </p:set>
                                    <p:animEffect transition="in" filter="wipe(left)">
                                      <p:cBhvr>
                                        <p:cTn id="12" dur="500"/>
                                        <p:tgtEl>
                                          <p:spTgt spid="62976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29763">
                                            <p:txEl>
                                              <p:pRg st="1" end="1"/>
                                            </p:txEl>
                                          </p:spTgt>
                                        </p:tgtEl>
                                        <p:attrNameLst>
                                          <p:attrName>style.visibility</p:attrName>
                                        </p:attrNameLst>
                                      </p:cBhvr>
                                      <p:to>
                                        <p:strVal val="visible"/>
                                      </p:to>
                                    </p:set>
                                    <p:animEffect transition="in" filter="wipe(left)">
                                      <p:cBhvr>
                                        <p:cTn id="17" dur="500"/>
                                        <p:tgtEl>
                                          <p:spTgt spid="62976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29770"/>
                                        </p:tgtEl>
                                        <p:attrNameLst>
                                          <p:attrName>style.visibility</p:attrName>
                                        </p:attrNameLst>
                                      </p:cBhvr>
                                      <p:to>
                                        <p:strVal val="visible"/>
                                      </p:to>
                                    </p:set>
                                    <p:animEffect transition="in" filter="wipe(left)">
                                      <p:cBhvr>
                                        <p:cTn id="22" dur="500"/>
                                        <p:tgtEl>
                                          <p:spTgt spid="62977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629764"/>
                                        </p:tgtEl>
                                        <p:attrNameLst>
                                          <p:attrName>style.visibility</p:attrName>
                                        </p:attrNameLst>
                                      </p:cBhvr>
                                      <p:to>
                                        <p:strVal val="visible"/>
                                      </p:to>
                                    </p:set>
                                    <p:anim calcmode="lin" valueType="num">
                                      <p:cBhvr additive="base">
                                        <p:cTn id="27" dur="500" fill="hold"/>
                                        <p:tgtEl>
                                          <p:spTgt spid="629764"/>
                                        </p:tgtEl>
                                        <p:attrNameLst>
                                          <p:attrName>ppt_x</p:attrName>
                                        </p:attrNameLst>
                                      </p:cBhvr>
                                      <p:tavLst>
                                        <p:tav tm="0">
                                          <p:val>
                                            <p:strVal val="#ppt_x"/>
                                          </p:val>
                                        </p:tav>
                                        <p:tav tm="100000">
                                          <p:val>
                                            <p:strVal val="#ppt_x"/>
                                          </p:val>
                                        </p:tav>
                                      </p:tavLst>
                                    </p:anim>
                                    <p:anim calcmode="lin" valueType="num">
                                      <p:cBhvr additive="base">
                                        <p:cTn id="28" dur="500" fill="hold"/>
                                        <p:tgtEl>
                                          <p:spTgt spid="629764"/>
                                        </p:tgtEl>
                                        <p:attrNameLst>
                                          <p:attrName>ppt_y</p:attrName>
                                        </p:attrNameLst>
                                      </p:cBhvr>
                                      <p:tavLst>
                                        <p:tav tm="0">
                                          <p:val>
                                            <p:strVal val="0-#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1" fill="hold" grpId="0" nodeType="clickEffect">
                                  <p:stCondLst>
                                    <p:cond delay="0"/>
                                  </p:stCondLst>
                                  <p:childTnLst>
                                    <p:set>
                                      <p:cBhvr>
                                        <p:cTn id="32" dur="1" fill="hold">
                                          <p:stCondLst>
                                            <p:cond delay="0"/>
                                          </p:stCondLst>
                                        </p:cTn>
                                        <p:tgtEl>
                                          <p:spTgt spid="629765"/>
                                        </p:tgtEl>
                                        <p:attrNameLst>
                                          <p:attrName>style.visibility</p:attrName>
                                        </p:attrNameLst>
                                      </p:cBhvr>
                                      <p:to>
                                        <p:strVal val="visible"/>
                                      </p:to>
                                    </p:set>
                                    <p:anim calcmode="lin" valueType="num">
                                      <p:cBhvr additive="base">
                                        <p:cTn id="33" dur="500" fill="hold"/>
                                        <p:tgtEl>
                                          <p:spTgt spid="629765"/>
                                        </p:tgtEl>
                                        <p:attrNameLst>
                                          <p:attrName>ppt_x</p:attrName>
                                        </p:attrNameLst>
                                      </p:cBhvr>
                                      <p:tavLst>
                                        <p:tav tm="0">
                                          <p:val>
                                            <p:strVal val="#ppt_x"/>
                                          </p:val>
                                        </p:tav>
                                        <p:tav tm="100000">
                                          <p:val>
                                            <p:strVal val="#ppt_x"/>
                                          </p:val>
                                        </p:tav>
                                      </p:tavLst>
                                    </p:anim>
                                    <p:anim calcmode="lin" valueType="num">
                                      <p:cBhvr additive="base">
                                        <p:cTn id="34" dur="500" fill="hold"/>
                                        <p:tgtEl>
                                          <p:spTgt spid="629765"/>
                                        </p:tgtEl>
                                        <p:attrNameLst>
                                          <p:attrName>ppt_y</p:attrName>
                                        </p:attrNameLst>
                                      </p:cBhvr>
                                      <p:tavLst>
                                        <p:tav tm="0">
                                          <p:val>
                                            <p:strVal val="0-#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629798"/>
                                        </p:tgtEl>
                                        <p:attrNameLst>
                                          <p:attrName>style.visibility</p:attrName>
                                        </p:attrNameLst>
                                      </p:cBhvr>
                                      <p:to>
                                        <p:strVal val="visible"/>
                                      </p:to>
                                    </p:set>
                                    <p:anim calcmode="lin" valueType="num">
                                      <p:cBhvr additive="base">
                                        <p:cTn id="39" dur="500" fill="hold"/>
                                        <p:tgtEl>
                                          <p:spTgt spid="629798"/>
                                        </p:tgtEl>
                                        <p:attrNameLst>
                                          <p:attrName>ppt_x</p:attrName>
                                        </p:attrNameLst>
                                      </p:cBhvr>
                                      <p:tavLst>
                                        <p:tav tm="0">
                                          <p:val>
                                            <p:strVal val="#ppt_x"/>
                                          </p:val>
                                        </p:tav>
                                        <p:tav tm="100000">
                                          <p:val>
                                            <p:strVal val="#ppt_x"/>
                                          </p:val>
                                        </p:tav>
                                      </p:tavLst>
                                    </p:anim>
                                    <p:anim calcmode="lin" valueType="num">
                                      <p:cBhvr additive="base">
                                        <p:cTn id="40" dur="500" fill="hold"/>
                                        <p:tgtEl>
                                          <p:spTgt spid="629798"/>
                                        </p:tgtEl>
                                        <p:attrNameLst>
                                          <p:attrName>ppt_y</p:attrName>
                                        </p:attrNameLst>
                                      </p:cBhvr>
                                      <p:tavLst>
                                        <p:tav tm="0">
                                          <p:val>
                                            <p:strVal val="0-#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629766"/>
                                        </p:tgtEl>
                                        <p:attrNameLst>
                                          <p:attrName>style.visibility</p:attrName>
                                        </p:attrNameLst>
                                      </p:cBhvr>
                                      <p:to>
                                        <p:strVal val="visible"/>
                                      </p:to>
                                    </p:set>
                                    <p:anim calcmode="lin" valueType="num">
                                      <p:cBhvr additive="base">
                                        <p:cTn id="45" dur="500" fill="hold"/>
                                        <p:tgtEl>
                                          <p:spTgt spid="629766"/>
                                        </p:tgtEl>
                                        <p:attrNameLst>
                                          <p:attrName>ppt_x</p:attrName>
                                        </p:attrNameLst>
                                      </p:cBhvr>
                                      <p:tavLst>
                                        <p:tav tm="0">
                                          <p:val>
                                            <p:strVal val="#ppt_x"/>
                                          </p:val>
                                        </p:tav>
                                        <p:tav tm="100000">
                                          <p:val>
                                            <p:strVal val="#ppt_x"/>
                                          </p:val>
                                        </p:tav>
                                      </p:tavLst>
                                    </p:anim>
                                    <p:anim calcmode="lin" valueType="num">
                                      <p:cBhvr additive="base">
                                        <p:cTn id="46" dur="500" fill="hold"/>
                                        <p:tgtEl>
                                          <p:spTgt spid="629766"/>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1" fill="hold" grpId="0" nodeType="clickEffect">
                                  <p:stCondLst>
                                    <p:cond delay="0"/>
                                  </p:stCondLst>
                                  <p:childTnLst>
                                    <p:set>
                                      <p:cBhvr>
                                        <p:cTn id="50" dur="1" fill="hold">
                                          <p:stCondLst>
                                            <p:cond delay="0"/>
                                          </p:stCondLst>
                                        </p:cTn>
                                        <p:tgtEl>
                                          <p:spTgt spid="629800"/>
                                        </p:tgtEl>
                                        <p:attrNameLst>
                                          <p:attrName>style.visibility</p:attrName>
                                        </p:attrNameLst>
                                      </p:cBhvr>
                                      <p:to>
                                        <p:strVal val="visible"/>
                                      </p:to>
                                    </p:set>
                                    <p:anim calcmode="lin" valueType="num">
                                      <p:cBhvr additive="base">
                                        <p:cTn id="51" dur="500" fill="hold"/>
                                        <p:tgtEl>
                                          <p:spTgt spid="629800"/>
                                        </p:tgtEl>
                                        <p:attrNameLst>
                                          <p:attrName>ppt_x</p:attrName>
                                        </p:attrNameLst>
                                      </p:cBhvr>
                                      <p:tavLst>
                                        <p:tav tm="0">
                                          <p:val>
                                            <p:strVal val="#ppt_x"/>
                                          </p:val>
                                        </p:tav>
                                        <p:tav tm="100000">
                                          <p:val>
                                            <p:strVal val="#ppt_x"/>
                                          </p:val>
                                        </p:tav>
                                      </p:tavLst>
                                    </p:anim>
                                    <p:anim calcmode="lin" valueType="num">
                                      <p:cBhvr additive="base">
                                        <p:cTn id="52" dur="500" fill="hold"/>
                                        <p:tgtEl>
                                          <p:spTgt spid="629800"/>
                                        </p:tgtEl>
                                        <p:attrNameLst>
                                          <p:attrName>ppt_y</p:attrName>
                                        </p:attrNameLst>
                                      </p:cBhvr>
                                      <p:tavLst>
                                        <p:tav tm="0">
                                          <p:val>
                                            <p:strVal val="0-#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629797"/>
                                        </p:tgtEl>
                                        <p:attrNameLst>
                                          <p:attrName>style.visibility</p:attrName>
                                        </p:attrNameLst>
                                      </p:cBhvr>
                                      <p:to>
                                        <p:strVal val="visible"/>
                                      </p:to>
                                    </p:set>
                                    <p:anim calcmode="lin" valueType="num">
                                      <p:cBhvr additive="base">
                                        <p:cTn id="57" dur="500" fill="hold"/>
                                        <p:tgtEl>
                                          <p:spTgt spid="629797"/>
                                        </p:tgtEl>
                                        <p:attrNameLst>
                                          <p:attrName>ppt_x</p:attrName>
                                        </p:attrNameLst>
                                      </p:cBhvr>
                                      <p:tavLst>
                                        <p:tav tm="0">
                                          <p:val>
                                            <p:strVal val="#ppt_x"/>
                                          </p:val>
                                        </p:tav>
                                        <p:tav tm="100000">
                                          <p:val>
                                            <p:strVal val="#ppt_x"/>
                                          </p:val>
                                        </p:tav>
                                      </p:tavLst>
                                    </p:anim>
                                    <p:anim calcmode="lin" valueType="num">
                                      <p:cBhvr additive="base">
                                        <p:cTn id="58" dur="500" fill="hold"/>
                                        <p:tgtEl>
                                          <p:spTgt spid="629797"/>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629796"/>
                                        </p:tgtEl>
                                        <p:attrNameLst>
                                          <p:attrName>style.visibility</p:attrName>
                                        </p:attrNameLst>
                                      </p:cBhvr>
                                      <p:to>
                                        <p:strVal val="visible"/>
                                      </p:to>
                                    </p:set>
                                    <p:anim calcmode="lin" valueType="num">
                                      <p:cBhvr additive="base">
                                        <p:cTn id="63" dur="500" fill="hold"/>
                                        <p:tgtEl>
                                          <p:spTgt spid="629796"/>
                                        </p:tgtEl>
                                        <p:attrNameLst>
                                          <p:attrName>ppt_x</p:attrName>
                                        </p:attrNameLst>
                                      </p:cBhvr>
                                      <p:tavLst>
                                        <p:tav tm="0">
                                          <p:val>
                                            <p:strVal val="#ppt_x"/>
                                          </p:val>
                                        </p:tav>
                                        <p:tav tm="100000">
                                          <p:val>
                                            <p:strVal val="#ppt_x"/>
                                          </p:val>
                                        </p:tav>
                                      </p:tavLst>
                                    </p:anim>
                                    <p:anim calcmode="lin" valueType="num">
                                      <p:cBhvr additive="base">
                                        <p:cTn id="64" dur="500" fill="hold"/>
                                        <p:tgtEl>
                                          <p:spTgt spid="629796"/>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1" fill="hold" grpId="0" nodeType="clickEffect">
                                  <p:stCondLst>
                                    <p:cond delay="0"/>
                                  </p:stCondLst>
                                  <p:childTnLst>
                                    <p:set>
                                      <p:cBhvr>
                                        <p:cTn id="68" dur="1" fill="hold">
                                          <p:stCondLst>
                                            <p:cond delay="0"/>
                                          </p:stCondLst>
                                        </p:cTn>
                                        <p:tgtEl>
                                          <p:spTgt spid="629795"/>
                                        </p:tgtEl>
                                        <p:attrNameLst>
                                          <p:attrName>style.visibility</p:attrName>
                                        </p:attrNameLst>
                                      </p:cBhvr>
                                      <p:to>
                                        <p:strVal val="visible"/>
                                      </p:to>
                                    </p:set>
                                    <p:anim calcmode="lin" valueType="num">
                                      <p:cBhvr additive="base">
                                        <p:cTn id="69" dur="500" fill="hold"/>
                                        <p:tgtEl>
                                          <p:spTgt spid="629795"/>
                                        </p:tgtEl>
                                        <p:attrNameLst>
                                          <p:attrName>ppt_x</p:attrName>
                                        </p:attrNameLst>
                                      </p:cBhvr>
                                      <p:tavLst>
                                        <p:tav tm="0">
                                          <p:val>
                                            <p:strVal val="#ppt_x"/>
                                          </p:val>
                                        </p:tav>
                                        <p:tav tm="100000">
                                          <p:val>
                                            <p:strVal val="#ppt_x"/>
                                          </p:val>
                                        </p:tav>
                                      </p:tavLst>
                                    </p:anim>
                                    <p:anim calcmode="lin" valueType="num">
                                      <p:cBhvr additive="base">
                                        <p:cTn id="70" dur="500" fill="hold"/>
                                        <p:tgtEl>
                                          <p:spTgt spid="629795"/>
                                        </p:tgtEl>
                                        <p:attrNameLst>
                                          <p:attrName>ppt_y</p:attrName>
                                        </p:attrNameLst>
                                      </p:cBhvr>
                                      <p:tavLst>
                                        <p:tav tm="0">
                                          <p:val>
                                            <p:strVal val="0-#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1" fill="hold" grpId="0" nodeType="clickEffect">
                                  <p:stCondLst>
                                    <p:cond delay="0"/>
                                  </p:stCondLst>
                                  <p:childTnLst>
                                    <p:set>
                                      <p:cBhvr>
                                        <p:cTn id="74" dur="1" fill="hold">
                                          <p:stCondLst>
                                            <p:cond delay="0"/>
                                          </p:stCondLst>
                                        </p:cTn>
                                        <p:tgtEl>
                                          <p:spTgt spid="629769"/>
                                        </p:tgtEl>
                                        <p:attrNameLst>
                                          <p:attrName>style.visibility</p:attrName>
                                        </p:attrNameLst>
                                      </p:cBhvr>
                                      <p:to>
                                        <p:strVal val="visible"/>
                                      </p:to>
                                    </p:set>
                                    <p:anim calcmode="lin" valueType="num">
                                      <p:cBhvr additive="base">
                                        <p:cTn id="75" dur="500" fill="hold"/>
                                        <p:tgtEl>
                                          <p:spTgt spid="629769"/>
                                        </p:tgtEl>
                                        <p:attrNameLst>
                                          <p:attrName>ppt_x</p:attrName>
                                        </p:attrNameLst>
                                      </p:cBhvr>
                                      <p:tavLst>
                                        <p:tav tm="0">
                                          <p:val>
                                            <p:strVal val="#ppt_x"/>
                                          </p:val>
                                        </p:tav>
                                        <p:tav tm="100000">
                                          <p:val>
                                            <p:strVal val="#ppt_x"/>
                                          </p:val>
                                        </p:tav>
                                      </p:tavLst>
                                    </p:anim>
                                    <p:anim calcmode="lin" valueType="num">
                                      <p:cBhvr additive="base">
                                        <p:cTn id="76" dur="500" fill="hold"/>
                                        <p:tgtEl>
                                          <p:spTgt spid="629769"/>
                                        </p:tgtEl>
                                        <p:attrNameLst>
                                          <p:attrName>ppt_y</p:attrName>
                                        </p:attrNameLst>
                                      </p:cBhvr>
                                      <p:tavLst>
                                        <p:tav tm="0">
                                          <p:val>
                                            <p:strVal val="0-#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629768"/>
                                        </p:tgtEl>
                                        <p:attrNameLst>
                                          <p:attrName>style.visibility</p:attrName>
                                        </p:attrNameLst>
                                      </p:cBhvr>
                                      <p:to>
                                        <p:strVal val="visible"/>
                                      </p:to>
                                    </p:set>
                                    <p:anim calcmode="lin" valueType="num">
                                      <p:cBhvr additive="base">
                                        <p:cTn id="81" dur="500" fill="hold"/>
                                        <p:tgtEl>
                                          <p:spTgt spid="629768"/>
                                        </p:tgtEl>
                                        <p:attrNameLst>
                                          <p:attrName>ppt_x</p:attrName>
                                        </p:attrNameLst>
                                      </p:cBhvr>
                                      <p:tavLst>
                                        <p:tav tm="0">
                                          <p:val>
                                            <p:strVal val="#ppt_x"/>
                                          </p:val>
                                        </p:tav>
                                        <p:tav tm="100000">
                                          <p:val>
                                            <p:strVal val="#ppt_x"/>
                                          </p:val>
                                        </p:tav>
                                      </p:tavLst>
                                    </p:anim>
                                    <p:anim calcmode="lin" valueType="num">
                                      <p:cBhvr additive="base">
                                        <p:cTn id="82" dur="500" fill="hold"/>
                                        <p:tgtEl>
                                          <p:spTgt spid="629768"/>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1" fill="hold" grpId="0" nodeType="clickEffect">
                                  <p:stCondLst>
                                    <p:cond delay="0"/>
                                  </p:stCondLst>
                                  <p:childTnLst>
                                    <p:set>
                                      <p:cBhvr>
                                        <p:cTn id="86" dur="1" fill="hold">
                                          <p:stCondLst>
                                            <p:cond delay="0"/>
                                          </p:stCondLst>
                                        </p:cTn>
                                        <p:tgtEl>
                                          <p:spTgt spid="629799"/>
                                        </p:tgtEl>
                                        <p:attrNameLst>
                                          <p:attrName>style.visibility</p:attrName>
                                        </p:attrNameLst>
                                      </p:cBhvr>
                                      <p:to>
                                        <p:strVal val="visible"/>
                                      </p:to>
                                    </p:set>
                                    <p:anim calcmode="lin" valueType="num">
                                      <p:cBhvr additive="base">
                                        <p:cTn id="87" dur="500" fill="hold"/>
                                        <p:tgtEl>
                                          <p:spTgt spid="629799"/>
                                        </p:tgtEl>
                                        <p:attrNameLst>
                                          <p:attrName>ppt_x</p:attrName>
                                        </p:attrNameLst>
                                      </p:cBhvr>
                                      <p:tavLst>
                                        <p:tav tm="0">
                                          <p:val>
                                            <p:strVal val="#ppt_x"/>
                                          </p:val>
                                        </p:tav>
                                        <p:tav tm="100000">
                                          <p:val>
                                            <p:strVal val="#ppt_x"/>
                                          </p:val>
                                        </p:tav>
                                      </p:tavLst>
                                    </p:anim>
                                    <p:anim calcmode="lin" valueType="num">
                                      <p:cBhvr additive="base">
                                        <p:cTn id="88" dur="500" fill="hold"/>
                                        <p:tgtEl>
                                          <p:spTgt spid="629799"/>
                                        </p:tgtEl>
                                        <p:attrNameLst>
                                          <p:attrName>ppt_y</p:attrName>
                                        </p:attrNameLst>
                                      </p:cBhvr>
                                      <p:tavLst>
                                        <p:tav tm="0">
                                          <p:val>
                                            <p:strVal val="0-#ppt_h/2"/>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629767"/>
                                        </p:tgtEl>
                                        <p:attrNameLst>
                                          <p:attrName>style.visibility</p:attrName>
                                        </p:attrNameLst>
                                      </p:cBhvr>
                                      <p:to>
                                        <p:strVal val="visible"/>
                                      </p:to>
                                    </p:set>
                                    <p:anim calcmode="lin" valueType="num">
                                      <p:cBhvr additive="base">
                                        <p:cTn id="93" dur="500" fill="hold"/>
                                        <p:tgtEl>
                                          <p:spTgt spid="629767"/>
                                        </p:tgtEl>
                                        <p:attrNameLst>
                                          <p:attrName>ppt_x</p:attrName>
                                        </p:attrNameLst>
                                      </p:cBhvr>
                                      <p:tavLst>
                                        <p:tav tm="0">
                                          <p:val>
                                            <p:strVal val="#ppt_x"/>
                                          </p:val>
                                        </p:tav>
                                        <p:tav tm="100000">
                                          <p:val>
                                            <p:strVal val="#ppt_x"/>
                                          </p:val>
                                        </p:tav>
                                      </p:tavLst>
                                    </p:anim>
                                    <p:anim calcmode="lin" valueType="num">
                                      <p:cBhvr additive="base">
                                        <p:cTn id="94" dur="500" fill="hold"/>
                                        <p:tgtEl>
                                          <p:spTgt spid="629767"/>
                                        </p:tgtEl>
                                        <p:attrNameLst>
                                          <p:attrName>ppt_y</p:attrName>
                                        </p:attrNameLst>
                                      </p:cBhvr>
                                      <p:tavLst>
                                        <p:tav tm="0">
                                          <p:val>
                                            <p:strVal val="1+#ppt_h/2"/>
                                          </p:val>
                                        </p:tav>
                                        <p:tav tm="100000">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499"/>
                                          </p:stCondLst>
                                        </p:cTn>
                                        <p:tgtEl>
                                          <p:spTgt spid="6298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63" grpId="0" build="p" autoUpdateAnimBg="0"/>
      <p:bldP spid="629764" grpId="0" autoUpdateAnimBg="0"/>
      <p:bldP spid="629765" grpId="0" autoUpdateAnimBg="0"/>
      <p:bldP spid="629766" grpId="0" autoUpdateAnimBg="0"/>
      <p:bldP spid="629767" grpId="0" autoUpdateAnimBg="0"/>
      <p:bldP spid="629768" grpId="0" autoUpdateAnimBg="0"/>
      <p:bldP spid="629769" grpId="0" autoUpdateAnimBg="0"/>
      <p:bldP spid="629795" grpId="0" autoUpdateAnimBg="0"/>
      <p:bldP spid="629796" grpId="0" autoUpdateAnimBg="0"/>
      <p:bldP spid="629797" grpId="0" autoUpdateAnimBg="0"/>
      <p:bldP spid="629798" grpId="0" autoUpdateAnimBg="0"/>
      <p:bldP spid="629799" grpId="0" autoUpdateAnimBg="0"/>
      <p:bldP spid="629800"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30786" name="Group 2"/>
          <p:cNvGrpSpPr>
            <a:grpSpLocks/>
          </p:cNvGrpSpPr>
          <p:nvPr/>
        </p:nvGrpSpPr>
        <p:grpSpPr bwMode="auto">
          <a:xfrm>
            <a:off x="1725612" y="2973388"/>
            <a:ext cx="8115300" cy="3175000"/>
            <a:chOff x="128" y="1600"/>
            <a:chExt cx="5112" cy="2000"/>
          </a:xfrm>
        </p:grpSpPr>
        <p:sp>
          <p:nvSpPr>
            <p:cNvPr id="630787" name="Rectangle 3"/>
            <p:cNvSpPr>
              <a:spLocks noChangeArrowheads="1"/>
            </p:cNvSpPr>
            <p:nvPr/>
          </p:nvSpPr>
          <p:spPr bwMode="auto">
            <a:xfrm>
              <a:off x="2544" y="2384"/>
              <a:ext cx="960" cy="768"/>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788" name="Rectangle 4"/>
            <p:cNvSpPr>
              <a:spLocks noChangeArrowheads="1"/>
            </p:cNvSpPr>
            <p:nvPr/>
          </p:nvSpPr>
          <p:spPr bwMode="auto">
            <a:xfrm>
              <a:off x="3168" y="3504"/>
              <a:ext cx="288"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789" name="Rectangle 5"/>
            <p:cNvSpPr>
              <a:spLocks noChangeArrowheads="1"/>
            </p:cNvSpPr>
            <p:nvPr/>
          </p:nvSpPr>
          <p:spPr bwMode="auto">
            <a:xfrm>
              <a:off x="3648" y="3504"/>
              <a:ext cx="336"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790" name="AutoShape 6"/>
            <p:cNvSpPr>
              <a:spLocks noChangeArrowheads="1"/>
            </p:cNvSpPr>
            <p:nvPr/>
          </p:nvSpPr>
          <p:spPr bwMode="auto">
            <a:xfrm rot="-5400000">
              <a:off x="4040" y="2640"/>
              <a:ext cx="912" cy="432"/>
            </a:xfrm>
            <a:custGeom>
              <a:avLst/>
              <a:gdLst>
                <a:gd name="G0" fmla="+- 5660 0 0"/>
                <a:gd name="G1" fmla="+- 21600 0 5660"/>
                <a:gd name="G2" fmla="*/ 5660 1 2"/>
                <a:gd name="G3" fmla="+- 21600 0 G2"/>
                <a:gd name="G4" fmla="+/ 5660 21600 2"/>
                <a:gd name="G5" fmla="+/ G1 0 2"/>
                <a:gd name="G6" fmla="*/ 21600 21600 5660"/>
                <a:gd name="G7" fmla="*/ G6 1 2"/>
                <a:gd name="G8" fmla="+- 21600 0 G7"/>
                <a:gd name="G9" fmla="*/ 21600 1 2"/>
                <a:gd name="G10" fmla="+- 5660 0 G9"/>
                <a:gd name="G11" fmla="?: G10 G8 0"/>
                <a:gd name="G12" fmla="?: G10 G7 21600"/>
                <a:gd name="T0" fmla="*/ 18770 w 21600"/>
                <a:gd name="T1" fmla="*/ 10800 h 21600"/>
                <a:gd name="T2" fmla="*/ 10800 w 21600"/>
                <a:gd name="T3" fmla="*/ 21600 h 21600"/>
                <a:gd name="T4" fmla="*/ 2830 w 21600"/>
                <a:gd name="T5" fmla="*/ 10800 h 21600"/>
                <a:gd name="T6" fmla="*/ 10800 w 21600"/>
                <a:gd name="T7" fmla="*/ 0 h 21600"/>
                <a:gd name="T8" fmla="*/ 4630 w 21600"/>
                <a:gd name="T9" fmla="*/ 4630 h 21600"/>
                <a:gd name="T10" fmla="*/ 16970 w 21600"/>
                <a:gd name="T11" fmla="*/ 16970 h 21600"/>
              </a:gdLst>
              <a:ahLst/>
              <a:cxnLst>
                <a:cxn ang="0">
                  <a:pos x="T0" y="T1"/>
                </a:cxn>
                <a:cxn ang="0">
                  <a:pos x="T2" y="T3"/>
                </a:cxn>
                <a:cxn ang="0">
                  <a:pos x="T4" y="T5"/>
                </a:cxn>
                <a:cxn ang="0">
                  <a:pos x="T6" y="T7"/>
                </a:cxn>
              </a:cxnLst>
              <a:rect l="T8" t="T9" r="T10" b="T11"/>
              <a:pathLst>
                <a:path w="21600" h="21600">
                  <a:moveTo>
                    <a:pt x="0" y="0"/>
                  </a:moveTo>
                  <a:lnTo>
                    <a:pt x="5660" y="21600"/>
                  </a:lnTo>
                  <a:lnTo>
                    <a:pt x="15940" y="21600"/>
                  </a:lnTo>
                  <a:lnTo>
                    <a:pt x="21600" y="0"/>
                  </a:lnTo>
                  <a:close/>
                </a:path>
              </a:pathLst>
            </a:cu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791" name="Rectangle 7"/>
            <p:cNvSpPr>
              <a:spLocks noChangeArrowheads="1"/>
            </p:cNvSpPr>
            <p:nvPr/>
          </p:nvSpPr>
          <p:spPr bwMode="auto">
            <a:xfrm>
              <a:off x="4224" y="3048"/>
              <a:ext cx="144" cy="11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792" name="Rectangle 8"/>
            <p:cNvSpPr>
              <a:spLocks noChangeArrowheads="1"/>
            </p:cNvSpPr>
            <p:nvPr/>
          </p:nvSpPr>
          <p:spPr bwMode="auto">
            <a:xfrm>
              <a:off x="3912" y="3216"/>
              <a:ext cx="96" cy="384"/>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793" name="Rectangle 9"/>
            <p:cNvSpPr>
              <a:spLocks noChangeArrowheads="1"/>
            </p:cNvSpPr>
            <p:nvPr/>
          </p:nvSpPr>
          <p:spPr bwMode="auto">
            <a:xfrm>
              <a:off x="3912" y="3200"/>
              <a:ext cx="192"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794" name="Rectangle 10"/>
            <p:cNvSpPr>
              <a:spLocks noChangeArrowheads="1"/>
            </p:cNvSpPr>
            <p:nvPr/>
          </p:nvSpPr>
          <p:spPr bwMode="auto">
            <a:xfrm>
              <a:off x="2064" y="3504"/>
              <a:ext cx="960"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795" name="Rectangle 11"/>
            <p:cNvSpPr>
              <a:spLocks noChangeArrowheads="1"/>
            </p:cNvSpPr>
            <p:nvPr/>
          </p:nvSpPr>
          <p:spPr bwMode="auto">
            <a:xfrm>
              <a:off x="2016" y="1968"/>
              <a:ext cx="96" cy="163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796" name="Rectangle 12"/>
            <p:cNvSpPr>
              <a:spLocks noChangeArrowheads="1"/>
            </p:cNvSpPr>
            <p:nvPr/>
          </p:nvSpPr>
          <p:spPr bwMode="auto">
            <a:xfrm>
              <a:off x="2728" y="1968"/>
              <a:ext cx="96" cy="48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797" name="Rectangle 13"/>
            <p:cNvSpPr>
              <a:spLocks noChangeArrowheads="1"/>
            </p:cNvSpPr>
            <p:nvPr/>
          </p:nvSpPr>
          <p:spPr bwMode="auto">
            <a:xfrm>
              <a:off x="2976" y="1960"/>
              <a:ext cx="96" cy="48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798" name="Rectangle 14"/>
            <p:cNvSpPr>
              <a:spLocks noChangeArrowheads="1"/>
            </p:cNvSpPr>
            <p:nvPr/>
          </p:nvSpPr>
          <p:spPr bwMode="auto">
            <a:xfrm>
              <a:off x="1992" y="1936"/>
              <a:ext cx="1056"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799" name="Rectangle 15"/>
            <p:cNvSpPr>
              <a:spLocks noChangeArrowheads="1"/>
            </p:cNvSpPr>
            <p:nvPr/>
          </p:nvSpPr>
          <p:spPr bwMode="auto">
            <a:xfrm>
              <a:off x="1744" y="1688"/>
              <a:ext cx="288" cy="57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00" name="Rectangle 16"/>
            <p:cNvSpPr>
              <a:spLocks noChangeArrowheads="1"/>
            </p:cNvSpPr>
            <p:nvPr/>
          </p:nvSpPr>
          <p:spPr bwMode="auto">
            <a:xfrm>
              <a:off x="3456" y="2640"/>
              <a:ext cx="14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01" name="Rectangle 17"/>
            <p:cNvSpPr>
              <a:spLocks noChangeArrowheads="1"/>
            </p:cNvSpPr>
            <p:nvPr/>
          </p:nvSpPr>
          <p:spPr bwMode="auto">
            <a:xfrm>
              <a:off x="3512" y="2504"/>
              <a:ext cx="264" cy="648"/>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02" name="Rectangle 18"/>
            <p:cNvSpPr>
              <a:spLocks noChangeArrowheads="1"/>
            </p:cNvSpPr>
            <p:nvPr/>
          </p:nvSpPr>
          <p:spPr bwMode="auto">
            <a:xfrm>
              <a:off x="3456" y="2904"/>
              <a:ext cx="14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03" name="Rectangle 19"/>
            <p:cNvSpPr>
              <a:spLocks noChangeArrowheads="1"/>
            </p:cNvSpPr>
            <p:nvPr/>
          </p:nvSpPr>
          <p:spPr bwMode="auto">
            <a:xfrm>
              <a:off x="4656" y="2832"/>
              <a:ext cx="336"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04" name="Rectangle 20"/>
            <p:cNvSpPr>
              <a:spLocks noChangeArrowheads="1"/>
            </p:cNvSpPr>
            <p:nvPr/>
          </p:nvSpPr>
          <p:spPr bwMode="auto">
            <a:xfrm>
              <a:off x="4952" y="2592"/>
              <a:ext cx="288" cy="57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05" name="Rectangle 21"/>
            <p:cNvSpPr>
              <a:spLocks noChangeArrowheads="1"/>
            </p:cNvSpPr>
            <p:nvPr/>
          </p:nvSpPr>
          <p:spPr bwMode="auto">
            <a:xfrm>
              <a:off x="4224" y="2568"/>
              <a:ext cx="144"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06" name="Rectangle 22"/>
            <p:cNvSpPr>
              <a:spLocks noChangeArrowheads="1"/>
            </p:cNvSpPr>
            <p:nvPr/>
          </p:nvSpPr>
          <p:spPr bwMode="auto">
            <a:xfrm>
              <a:off x="3840" y="2496"/>
              <a:ext cx="24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07" name="Rectangle 23"/>
            <p:cNvSpPr>
              <a:spLocks noChangeArrowheads="1"/>
            </p:cNvSpPr>
            <p:nvPr/>
          </p:nvSpPr>
          <p:spPr bwMode="auto">
            <a:xfrm>
              <a:off x="3840" y="1632"/>
              <a:ext cx="96" cy="96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08" name="Rectangle 24"/>
            <p:cNvSpPr>
              <a:spLocks noChangeArrowheads="1"/>
            </p:cNvSpPr>
            <p:nvPr/>
          </p:nvSpPr>
          <p:spPr bwMode="auto">
            <a:xfrm>
              <a:off x="384" y="1680"/>
              <a:ext cx="96" cy="81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09" name="Rectangle 25"/>
            <p:cNvSpPr>
              <a:spLocks noChangeArrowheads="1"/>
            </p:cNvSpPr>
            <p:nvPr/>
          </p:nvSpPr>
          <p:spPr bwMode="auto">
            <a:xfrm>
              <a:off x="384" y="1600"/>
              <a:ext cx="3552"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10" name="Rectangle 26"/>
            <p:cNvSpPr>
              <a:spLocks noChangeArrowheads="1"/>
            </p:cNvSpPr>
            <p:nvPr/>
          </p:nvSpPr>
          <p:spPr bwMode="auto">
            <a:xfrm>
              <a:off x="344" y="2464"/>
              <a:ext cx="160" cy="12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11" name="Rectangle 27"/>
            <p:cNvSpPr>
              <a:spLocks noChangeArrowheads="1"/>
            </p:cNvSpPr>
            <p:nvPr/>
          </p:nvSpPr>
          <p:spPr bwMode="auto">
            <a:xfrm>
              <a:off x="128" y="2248"/>
              <a:ext cx="288" cy="52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630812" name="Rectangle 28"/>
          <p:cNvSpPr>
            <a:spLocks noGrp="1" noChangeArrowheads="1"/>
          </p:cNvSpPr>
          <p:nvPr>
            <p:ph type="title"/>
          </p:nvPr>
        </p:nvSpPr>
        <p:spPr>
          <a:xfrm>
            <a:off x="1522412" y="617538"/>
            <a:ext cx="9144000" cy="1143000"/>
          </a:xfrm>
        </p:spPr>
        <p:txBody>
          <a:bodyPr>
            <a:normAutofit fontScale="90000"/>
          </a:bodyPr>
          <a:lstStyle/>
          <a:p>
            <a:r>
              <a:rPr lang="en-US" altLang="en-US"/>
              <a:t>Multicycle Control Step (2):</a:t>
            </a:r>
            <a:br>
              <a:rPr lang="en-US" altLang="en-US"/>
            </a:br>
            <a:r>
              <a:rPr lang="en-US" altLang="en-US"/>
              <a:t>Instruction Decode &amp; Register Fetch</a:t>
            </a:r>
          </a:p>
        </p:txBody>
      </p:sp>
      <p:sp>
        <p:nvSpPr>
          <p:cNvPr id="630813" name="Rectangle 29"/>
          <p:cNvSpPr>
            <a:spLocks noGrp="1" noChangeArrowheads="1"/>
          </p:cNvSpPr>
          <p:nvPr>
            <p:ph type="body" idx="1"/>
          </p:nvPr>
        </p:nvSpPr>
        <p:spPr>
          <a:xfrm>
            <a:off x="2741612" y="1752600"/>
            <a:ext cx="8077200" cy="4572000"/>
          </a:xfrm>
        </p:spPr>
        <p:txBody>
          <a:bodyPr/>
          <a:lstStyle/>
          <a:p>
            <a:pPr>
              <a:spcBef>
                <a:spcPct val="0"/>
              </a:spcBef>
              <a:buFont typeface="Wingdings" panose="05000000000000000000" pitchFamily="2" charset="2"/>
              <a:buNone/>
            </a:pPr>
            <a:r>
              <a:rPr lang="en-US" altLang="en-US" sz="1800">
                <a:latin typeface="Courier" pitchFamily="49" charset="0"/>
              </a:rPr>
              <a:t>A = Reg[IR[25-21]];		(A = Reg[rs])</a:t>
            </a:r>
          </a:p>
          <a:p>
            <a:pPr>
              <a:spcBef>
                <a:spcPct val="0"/>
              </a:spcBef>
              <a:buFont typeface="Wingdings" panose="05000000000000000000" pitchFamily="2" charset="2"/>
              <a:buNone/>
            </a:pPr>
            <a:r>
              <a:rPr lang="en-US" altLang="en-US" sz="1800">
                <a:latin typeface="Courier" pitchFamily="49" charset="0"/>
              </a:rPr>
              <a:t>B = Reg[IR[20-15]];		(B = Reg[rt])</a:t>
            </a:r>
          </a:p>
          <a:p>
            <a:pPr>
              <a:spcBef>
                <a:spcPct val="0"/>
              </a:spcBef>
              <a:buFont typeface="Wingdings" panose="05000000000000000000" pitchFamily="2" charset="2"/>
              <a:buNone/>
            </a:pPr>
            <a:r>
              <a:rPr lang="en-US" altLang="en-US" sz="1800">
                <a:latin typeface="Courier" pitchFamily="49" charset="0"/>
              </a:rPr>
              <a:t>ALUOut = (PC + sign-extend(IR[15-0]) &lt;&lt; 2);</a:t>
            </a:r>
            <a:endParaRPr lang="en-US" altLang="en-US"/>
          </a:p>
        </p:txBody>
      </p:sp>
      <p:sp>
        <p:nvSpPr>
          <p:cNvPr id="630814" name="Text Box 30"/>
          <p:cNvSpPr txBox="1">
            <a:spLocks noChangeArrowheads="1"/>
          </p:cNvSpPr>
          <p:nvPr/>
        </p:nvSpPr>
        <p:spPr bwMode="auto">
          <a:xfrm>
            <a:off x="3335337" y="5534026"/>
            <a:ext cx="31115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30815" name="Text Box 31"/>
          <p:cNvSpPr txBox="1">
            <a:spLocks noChangeArrowheads="1"/>
          </p:cNvSpPr>
          <p:nvPr/>
        </p:nvSpPr>
        <p:spPr bwMode="auto">
          <a:xfrm>
            <a:off x="1812925" y="3375026"/>
            <a:ext cx="31115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30816" name="Text Box 32"/>
          <p:cNvSpPr txBox="1">
            <a:spLocks noChangeArrowheads="1"/>
          </p:cNvSpPr>
          <p:nvPr/>
        </p:nvSpPr>
        <p:spPr bwMode="auto">
          <a:xfrm>
            <a:off x="2360612" y="3679826"/>
            <a:ext cx="33655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30817" name="Text Box 33"/>
          <p:cNvSpPr txBox="1">
            <a:spLocks noChangeArrowheads="1"/>
          </p:cNvSpPr>
          <p:nvPr/>
        </p:nvSpPr>
        <p:spPr bwMode="auto">
          <a:xfrm>
            <a:off x="3333750" y="3832226"/>
            <a:ext cx="31115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30818" name="Text Box 34"/>
          <p:cNvSpPr txBox="1">
            <a:spLocks noChangeArrowheads="1"/>
          </p:cNvSpPr>
          <p:nvPr/>
        </p:nvSpPr>
        <p:spPr bwMode="auto">
          <a:xfrm>
            <a:off x="5978525" y="5597526"/>
            <a:ext cx="31115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30819" name="Text Box 35"/>
          <p:cNvSpPr txBox="1">
            <a:spLocks noChangeArrowheads="1"/>
          </p:cNvSpPr>
          <p:nvPr/>
        </p:nvSpPr>
        <p:spPr bwMode="auto">
          <a:xfrm>
            <a:off x="5116512" y="5280026"/>
            <a:ext cx="33655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30820" name="Text Box 36"/>
          <p:cNvSpPr txBox="1">
            <a:spLocks noChangeArrowheads="1"/>
          </p:cNvSpPr>
          <p:nvPr/>
        </p:nvSpPr>
        <p:spPr bwMode="auto">
          <a:xfrm>
            <a:off x="7994650" y="5889626"/>
            <a:ext cx="31115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3</a:t>
            </a:r>
            <a:endParaRPr lang="en-US" altLang="en-US" b="1">
              <a:latin typeface="Helvetica" panose="020B0604020202020204" pitchFamily="34" charset="0"/>
            </a:endParaRPr>
          </a:p>
        </p:txBody>
      </p:sp>
      <p:sp>
        <p:nvSpPr>
          <p:cNvPr id="630821" name="Text Box 37"/>
          <p:cNvSpPr txBox="1">
            <a:spLocks noChangeArrowheads="1"/>
          </p:cNvSpPr>
          <p:nvPr/>
        </p:nvSpPr>
        <p:spPr bwMode="auto">
          <a:xfrm>
            <a:off x="7997825" y="3756026"/>
            <a:ext cx="31115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30822" name="Text Box 38"/>
          <p:cNvSpPr txBox="1">
            <a:spLocks noChangeArrowheads="1"/>
          </p:cNvSpPr>
          <p:nvPr/>
        </p:nvSpPr>
        <p:spPr bwMode="auto">
          <a:xfrm>
            <a:off x="7223125" y="3908426"/>
            <a:ext cx="33655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30823" name="Text Box 39"/>
          <p:cNvSpPr txBox="1">
            <a:spLocks noChangeArrowheads="1"/>
          </p:cNvSpPr>
          <p:nvPr/>
        </p:nvSpPr>
        <p:spPr bwMode="auto">
          <a:xfrm>
            <a:off x="10194925" y="4594226"/>
            <a:ext cx="336550" cy="366713"/>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30824" name="Text Box 40"/>
          <p:cNvSpPr txBox="1">
            <a:spLocks noChangeArrowheads="1"/>
          </p:cNvSpPr>
          <p:nvPr/>
        </p:nvSpPr>
        <p:spPr bwMode="auto">
          <a:xfrm>
            <a:off x="8375650" y="3908426"/>
            <a:ext cx="56515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010</a:t>
            </a:r>
            <a:endParaRPr lang="en-US" altLang="en-US" b="1">
              <a:latin typeface="Helvetica" panose="020B0604020202020204" pitchFamily="34" charset="0"/>
            </a:endParaRPr>
          </a:p>
        </p:txBody>
      </p:sp>
      <p:sp>
        <p:nvSpPr>
          <p:cNvPr id="630825" name="Text Box 41"/>
          <p:cNvSpPr txBox="1">
            <a:spLocks noChangeArrowheads="1"/>
          </p:cNvSpPr>
          <p:nvPr/>
        </p:nvSpPr>
        <p:spPr bwMode="auto">
          <a:xfrm>
            <a:off x="4022725" y="2536826"/>
            <a:ext cx="311150" cy="366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pic>
        <p:nvPicPr>
          <p:cNvPr id="630826"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2" y="2722564"/>
            <a:ext cx="9113838" cy="405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0827" name="Group 43"/>
          <p:cNvGrpSpPr>
            <a:grpSpLocks/>
          </p:cNvGrpSpPr>
          <p:nvPr/>
        </p:nvGrpSpPr>
        <p:grpSpPr bwMode="auto">
          <a:xfrm>
            <a:off x="1751013" y="2566989"/>
            <a:ext cx="8709025" cy="3711575"/>
            <a:chOff x="144" y="1344"/>
            <a:chExt cx="5486" cy="2338"/>
          </a:xfrm>
        </p:grpSpPr>
        <p:sp>
          <p:nvSpPr>
            <p:cNvPr id="630828" name="Rectangle 44"/>
            <p:cNvSpPr>
              <a:spLocks noChangeArrowheads="1"/>
            </p:cNvSpPr>
            <p:nvPr/>
          </p:nvSpPr>
          <p:spPr bwMode="auto">
            <a:xfrm>
              <a:off x="144" y="1831"/>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29" name="Rectangle 45"/>
            <p:cNvSpPr>
              <a:spLocks noChangeArrowheads="1"/>
            </p:cNvSpPr>
            <p:nvPr/>
          </p:nvSpPr>
          <p:spPr bwMode="auto">
            <a:xfrm>
              <a:off x="528" y="2023"/>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30" name="Rectangle 46"/>
            <p:cNvSpPr>
              <a:spLocks noChangeArrowheads="1"/>
            </p:cNvSpPr>
            <p:nvPr/>
          </p:nvSpPr>
          <p:spPr bwMode="auto">
            <a:xfrm>
              <a:off x="1125" y="2112"/>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31" name="Rectangle 47"/>
            <p:cNvSpPr>
              <a:spLocks noChangeArrowheads="1"/>
            </p:cNvSpPr>
            <p:nvPr/>
          </p:nvSpPr>
          <p:spPr bwMode="auto">
            <a:xfrm>
              <a:off x="1138" y="3271"/>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32" name="Rectangle 48"/>
            <p:cNvSpPr>
              <a:spLocks noChangeArrowheads="1"/>
            </p:cNvSpPr>
            <p:nvPr/>
          </p:nvSpPr>
          <p:spPr bwMode="auto">
            <a:xfrm>
              <a:off x="1522" y="1344"/>
              <a:ext cx="192" cy="14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33" name="Rectangle 49"/>
            <p:cNvSpPr>
              <a:spLocks noChangeArrowheads="1"/>
            </p:cNvSpPr>
            <p:nvPr/>
          </p:nvSpPr>
          <p:spPr bwMode="auto">
            <a:xfrm>
              <a:off x="2256" y="3113"/>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34" name="Rectangle 50"/>
            <p:cNvSpPr>
              <a:spLocks noChangeArrowheads="1"/>
            </p:cNvSpPr>
            <p:nvPr/>
          </p:nvSpPr>
          <p:spPr bwMode="auto">
            <a:xfrm>
              <a:off x="3600" y="2242"/>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35" name="Rectangle 51"/>
            <p:cNvSpPr>
              <a:spLocks noChangeArrowheads="1"/>
            </p:cNvSpPr>
            <p:nvPr/>
          </p:nvSpPr>
          <p:spPr bwMode="auto">
            <a:xfrm>
              <a:off x="4073" y="349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36" name="Rectangle 52"/>
            <p:cNvSpPr>
              <a:spLocks noChangeArrowheads="1"/>
            </p:cNvSpPr>
            <p:nvPr/>
          </p:nvSpPr>
          <p:spPr bwMode="auto">
            <a:xfrm>
              <a:off x="4080" y="2126"/>
              <a:ext cx="192"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37" name="Rectangle 53"/>
            <p:cNvSpPr>
              <a:spLocks noChangeArrowheads="1"/>
            </p:cNvSpPr>
            <p:nvPr/>
          </p:nvSpPr>
          <p:spPr bwMode="auto">
            <a:xfrm>
              <a:off x="4368" y="2166"/>
              <a:ext cx="288"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38" name="Rectangle 54"/>
            <p:cNvSpPr>
              <a:spLocks noChangeArrowheads="1"/>
            </p:cNvSpPr>
            <p:nvPr/>
          </p:nvSpPr>
          <p:spPr bwMode="auto">
            <a:xfrm>
              <a:off x="5438" y="2647"/>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0839" name="Rectangle 55"/>
            <p:cNvSpPr>
              <a:spLocks noChangeArrowheads="1"/>
            </p:cNvSpPr>
            <p:nvPr/>
          </p:nvSpPr>
          <p:spPr bwMode="auto">
            <a:xfrm>
              <a:off x="2784" y="3312"/>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Tree>
    <p:extLst>
      <p:ext uri="{BB962C8B-B14F-4D97-AF65-F5344CB8AC3E}">
        <p14:creationId xmlns:p14="http://schemas.microsoft.com/office/powerpoint/2010/main" val="3672427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0786"/>
                                        </p:tgtEl>
                                        <p:attrNameLst>
                                          <p:attrName>style.visibility</p:attrName>
                                        </p:attrNameLst>
                                      </p:cBhvr>
                                      <p:to>
                                        <p:strVal val="visible"/>
                                      </p:to>
                                    </p:set>
                                    <p:animEffect transition="in" filter="wipe(left)">
                                      <p:cBhvr>
                                        <p:cTn id="7" dur="500"/>
                                        <p:tgtEl>
                                          <p:spTgt spid="6307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630815"/>
                                        </p:tgtEl>
                                        <p:attrNameLst>
                                          <p:attrName>style.visibility</p:attrName>
                                        </p:attrNameLst>
                                      </p:cBhvr>
                                      <p:to>
                                        <p:strVal val="visible"/>
                                      </p:to>
                                    </p:set>
                                    <p:anim calcmode="lin" valueType="num">
                                      <p:cBhvr additive="base">
                                        <p:cTn id="12" dur="500" fill="hold"/>
                                        <p:tgtEl>
                                          <p:spTgt spid="630815"/>
                                        </p:tgtEl>
                                        <p:attrNameLst>
                                          <p:attrName>ppt_x</p:attrName>
                                        </p:attrNameLst>
                                      </p:cBhvr>
                                      <p:tavLst>
                                        <p:tav tm="0">
                                          <p:val>
                                            <p:strVal val="#ppt_x"/>
                                          </p:val>
                                        </p:tav>
                                        <p:tav tm="100000">
                                          <p:val>
                                            <p:strVal val="#ppt_x"/>
                                          </p:val>
                                        </p:tav>
                                      </p:tavLst>
                                    </p:anim>
                                    <p:anim calcmode="lin" valueType="num">
                                      <p:cBhvr additive="base">
                                        <p:cTn id="13" dur="500" fill="hold"/>
                                        <p:tgtEl>
                                          <p:spTgt spid="630815"/>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630816"/>
                                        </p:tgtEl>
                                        <p:attrNameLst>
                                          <p:attrName>style.visibility</p:attrName>
                                        </p:attrNameLst>
                                      </p:cBhvr>
                                      <p:to>
                                        <p:strVal val="visible"/>
                                      </p:to>
                                    </p:set>
                                    <p:anim calcmode="lin" valueType="num">
                                      <p:cBhvr additive="base">
                                        <p:cTn id="18" dur="500" fill="hold"/>
                                        <p:tgtEl>
                                          <p:spTgt spid="630816"/>
                                        </p:tgtEl>
                                        <p:attrNameLst>
                                          <p:attrName>ppt_x</p:attrName>
                                        </p:attrNameLst>
                                      </p:cBhvr>
                                      <p:tavLst>
                                        <p:tav tm="0">
                                          <p:val>
                                            <p:strVal val="#ppt_x"/>
                                          </p:val>
                                        </p:tav>
                                        <p:tav tm="100000">
                                          <p:val>
                                            <p:strVal val="#ppt_x"/>
                                          </p:val>
                                        </p:tav>
                                      </p:tavLst>
                                    </p:anim>
                                    <p:anim calcmode="lin" valueType="num">
                                      <p:cBhvr additive="base">
                                        <p:cTn id="19" dur="500" fill="hold"/>
                                        <p:tgtEl>
                                          <p:spTgt spid="630816"/>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630817"/>
                                        </p:tgtEl>
                                        <p:attrNameLst>
                                          <p:attrName>style.visibility</p:attrName>
                                        </p:attrNameLst>
                                      </p:cBhvr>
                                      <p:to>
                                        <p:strVal val="visible"/>
                                      </p:to>
                                    </p:set>
                                    <p:anim calcmode="lin" valueType="num">
                                      <p:cBhvr additive="base">
                                        <p:cTn id="24" dur="500" fill="hold"/>
                                        <p:tgtEl>
                                          <p:spTgt spid="630817"/>
                                        </p:tgtEl>
                                        <p:attrNameLst>
                                          <p:attrName>ppt_x</p:attrName>
                                        </p:attrNameLst>
                                      </p:cBhvr>
                                      <p:tavLst>
                                        <p:tav tm="0">
                                          <p:val>
                                            <p:strVal val="#ppt_x"/>
                                          </p:val>
                                        </p:tav>
                                        <p:tav tm="100000">
                                          <p:val>
                                            <p:strVal val="#ppt_x"/>
                                          </p:val>
                                        </p:tav>
                                      </p:tavLst>
                                    </p:anim>
                                    <p:anim calcmode="lin" valueType="num">
                                      <p:cBhvr additive="base">
                                        <p:cTn id="25" dur="500" fill="hold"/>
                                        <p:tgtEl>
                                          <p:spTgt spid="630817"/>
                                        </p:tgtEl>
                                        <p:attrNameLst>
                                          <p:attrName>ppt_y</p:attrName>
                                        </p:attrNameLst>
                                      </p:cBhvr>
                                      <p:tavLst>
                                        <p:tav tm="0">
                                          <p:val>
                                            <p:strVal val="0-#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30814"/>
                                        </p:tgtEl>
                                        <p:attrNameLst>
                                          <p:attrName>style.visibility</p:attrName>
                                        </p:attrNameLst>
                                      </p:cBhvr>
                                      <p:to>
                                        <p:strVal val="visible"/>
                                      </p:to>
                                    </p:set>
                                    <p:anim calcmode="lin" valueType="num">
                                      <p:cBhvr additive="base">
                                        <p:cTn id="30" dur="500" fill="hold"/>
                                        <p:tgtEl>
                                          <p:spTgt spid="630814"/>
                                        </p:tgtEl>
                                        <p:attrNameLst>
                                          <p:attrName>ppt_x</p:attrName>
                                        </p:attrNameLst>
                                      </p:cBhvr>
                                      <p:tavLst>
                                        <p:tav tm="0">
                                          <p:val>
                                            <p:strVal val="#ppt_x"/>
                                          </p:val>
                                        </p:tav>
                                        <p:tav tm="100000">
                                          <p:val>
                                            <p:strVal val="#ppt_x"/>
                                          </p:val>
                                        </p:tav>
                                      </p:tavLst>
                                    </p:anim>
                                    <p:anim calcmode="lin" valueType="num">
                                      <p:cBhvr additive="base">
                                        <p:cTn id="31" dur="500" fill="hold"/>
                                        <p:tgtEl>
                                          <p:spTgt spid="630814"/>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1" fill="hold" grpId="0" nodeType="clickEffect">
                                  <p:stCondLst>
                                    <p:cond delay="0"/>
                                  </p:stCondLst>
                                  <p:childTnLst>
                                    <p:set>
                                      <p:cBhvr>
                                        <p:cTn id="35" dur="1" fill="hold">
                                          <p:stCondLst>
                                            <p:cond delay="0"/>
                                          </p:stCondLst>
                                        </p:cTn>
                                        <p:tgtEl>
                                          <p:spTgt spid="630825"/>
                                        </p:tgtEl>
                                        <p:attrNameLst>
                                          <p:attrName>style.visibility</p:attrName>
                                        </p:attrNameLst>
                                      </p:cBhvr>
                                      <p:to>
                                        <p:strVal val="visible"/>
                                      </p:to>
                                    </p:set>
                                    <p:anim calcmode="lin" valueType="num">
                                      <p:cBhvr additive="base">
                                        <p:cTn id="36" dur="500" fill="hold"/>
                                        <p:tgtEl>
                                          <p:spTgt spid="630825"/>
                                        </p:tgtEl>
                                        <p:attrNameLst>
                                          <p:attrName>ppt_x</p:attrName>
                                        </p:attrNameLst>
                                      </p:cBhvr>
                                      <p:tavLst>
                                        <p:tav tm="0">
                                          <p:val>
                                            <p:strVal val="#ppt_x"/>
                                          </p:val>
                                        </p:tav>
                                        <p:tav tm="100000">
                                          <p:val>
                                            <p:strVal val="#ppt_x"/>
                                          </p:val>
                                        </p:tav>
                                      </p:tavLst>
                                    </p:anim>
                                    <p:anim calcmode="lin" valueType="num">
                                      <p:cBhvr additive="base">
                                        <p:cTn id="37" dur="500" fill="hold"/>
                                        <p:tgtEl>
                                          <p:spTgt spid="630825"/>
                                        </p:tgtEl>
                                        <p:attrNameLst>
                                          <p:attrName>ppt_y</p:attrName>
                                        </p:attrNameLst>
                                      </p:cBhvr>
                                      <p:tavLst>
                                        <p:tav tm="0">
                                          <p:val>
                                            <p:strVal val="0-#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30819"/>
                                        </p:tgtEl>
                                        <p:attrNameLst>
                                          <p:attrName>style.visibility</p:attrName>
                                        </p:attrNameLst>
                                      </p:cBhvr>
                                      <p:to>
                                        <p:strVal val="visible"/>
                                      </p:to>
                                    </p:set>
                                    <p:anim calcmode="lin" valueType="num">
                                      <p:cBhvr additive="base">
                                        <p:cTn id="42" dur="500" fill="hold"/>
                                        <p:tgtEl>
                                          <p:spTgt spid="630819"/>
                                        </p:tgtEl>
                                        <p:attrNameLst>
                                          <p:attrName>ppt_x</p:attrName>
                                        </p:attrNameLst>
                                      </p:cBhvr>
                                      <p:tavLst>
                                        <p:tav tm="0">
                                          <p:val>
                                            <p:strVal val="#ppt_x"/>
                                          </p:val>
                                        </p:tav>
                                        <p:tav tm="100000">
                                          <p:val>
                                            <p:strVal val="#ppt_x"/>
                                          </p:val>
                                        </p:tav>
                                      </p:tavLst>
                                    </p:anim>
                                    <p:anim calcmode="lin" valueType="num">
                                      <p:cBhvr additive="base">
                                        <p:cTn id="43" dur="500" fill="hold"/>
                                        <p:tgtEl>
                                          <p:spTgt spid="630819"/>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630818"/>
                                        </p:tgtEl>
                                        <p:attrNameLst>
                                          <p:attrName>style.visibility</p:attrName>
                                        </p:attrNameLst>
                                      </p:cBhvr>
                                      <p:to>
                                        <p:strVal val="visible"/>
                                      </p:to>
                                    </p:set>
                                    <p:anim calcmode="lin" valueType="num">
                                      <p:cBhvr additive="base">
                                        <p:cTn id="48" dur="500" fill="hold"/>
                                        <p:tgtEl>
                                          <p:spTgt spid="630818"/>
                                        </p:tgtEl>
                                        <p:attrNameLst>
                                          <p:attrName>ppt_x</p:attrName>
                                        </p:attrNameLst>
                                      </p:cBhvr>
                                      <p:tavLst>
                                        <p:tav tm="0">
                                          <p:val>
                                            <p:strVal val="#ppt_x"/>
                                          </p:val>
                                        </p:tav>
                                        <p:tav tm="100000">
                                          <p:val>
                                            <p:strVal val="#ppt_x"/>
                                          </p:val>
                                        </p:tav>
                                      </p:tavLst>
                                    </p:anim>
                                    <p:anim calcmode="lin" valueType="num">
                                      <p:cBhvr additive="base">
                                        <p:cTn id="49" dur="500" fill="hold"/>
                                        <p:tgtEl>
                                          <p:spTgt spid="630818"/>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1" fill="hold" grpId="0" nodeType="clickEffect">
                                  <p:stCondLst>
                                    <p:cond delay="0"/>
                                  </p:stCondLst>
                                  <p:childTnLst>
                                    <p:set>
                                      <p:cBhvr>
                                        <p:cTn id="53" dur="1" fill="hold">
                                          <p:stCondLst>
                                            <p:cond delay="0"/>
                                          </p:stCondLst>
                                        </p:cTn>
                                        <p:tgtEl>
                                          <p:spTgt spid="630822"/>
                                        </p:tgtEl>
                                        <p:attrNameLst>
                                          <p:attrName>style.visibility</p:attrName>
                                        </p:attrNameLst>
                                      </p:cBhvr>
                                      <p:to>
                                        <p:strVal val="visible"/>
                                      </p:to>
                                    </p:set>
                                    <p:anim calcmode="lin" valueType="num">
                                      <p:cBhvr additive="base">
                                        <p:cTn id="54" dur="500" fill="hold"/>
                                        <p:tgtEl>
                                          <p:spTgt spid="630822"/>
                                        </p:tgtEl>
                                        <p:attrNameLst>
                                          <p:attrName>ppt_x</p:attrName>
                                        </p:attrNameLst>
                                      </p:cBhvr>
                                      <p:tavLst>
                                        <p:tav tm="0">
                                          <p:val>
                                            <p:strVal val="#ppt_x"/>
                                          </p:val>
                                        </p:tav>
                                        <p:tav tm="100000">
                                          <p:val>
                                            <p:strVal val="#ppt_x"/>
                                          </p:val>
                                        </p:tav>
                                      </p:tavLst>
                                    </p:anim>
                                    <p:anim calcmode="lin" valueType="num">
                                      <p:cBhvr additive="base">
                                        <p:cTn id="55" dur="500" fill="hold"/>
                                        <p:tgtEl>
                                          <p:spTgt spid="630822"/>
                                        </p:tgtEl>
                                        <p:attrNameLst>
                                          <p:attrName>ppt_y</p:attrName>
                                        </p:attrNameLst>
                                      </p:cBhvr>
                                      <p:tavLst>
                                        <p:tav tm="0">
                                          <p:val>
                                            <p:strVal val="0-#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1" fill="hold" grpId="0" nodeType="clickEffect">
                                  <p:stCondLst>
                                    <p:cond delay="0"/>
                                  </p:stCondLst>
                                  <p:childTnLst>
                                    <p:set>
                                      <p:cBhvr>
                                        <p:cTn id="59" dur="1" fill="hold">
                                          <p:stCondLst>
                                            <p:cond delay="0"/>
                                          </p:stCondLst>
                                        </p:cTn>
                                        <p:tgtEl>
                                          <p:spTgt spid="630821"/>
                                        </p:tgtEl>
                                        <p:attrNameLst>
                                          <p:attrName>style.visibility</p:attrName>
                                        </p:attrNameLst>
                                      </p:cBhvr>
                                      <p:to>
                                        <p:strVal val="visible"/>
                                      </p:to>
                                    </p:set>
                                    <p:anim calcmode="lin" valueType="num">
                                      <p:cBhvr additive="base">
                                        <p:cTn id="60" dur="500" fill="hold"/>
                                        <p:tgtEl>
                                          <p:spTgt spid="630821"/>
                                        </p:tgtEl>
                                        <p:attrNameLst>
                                          <p:attrName>ppt_x</p:attrName>
                                        </p:attrNameLst>
                                      </p:cBhvr>
                                      <p:tavLst>
                                        <p:tav tm="0">
                                          <p:val>
                                            <p:strVal val="#ppt_x"/>
                                          </p:val>
                                        </p:tav>
                                        <p:tav tm="100000">
                                          <p:val>
                                            <p:strVal val="#ppt_x"/>
                                          </p:val>
                                        </p:tav>
                                      </p:tavLst>
                                    </p:anim>
                                    <p:anim calcmode="lin" valueType="num">
                                      <p:cBhvr additive="base">
                                        <p:cTn id="61" dur="500" fill="hold"/>
                                        <p:tgtEl>
                                          <p:spTgt spid="630821"/>
                                        </p:tgtEl>
                                        <p:attrNameLst>
                                          <p:attrName>ppt_y</p:attrName>
                                        </p:attrNameLst>
                                      </p:cBhvr>
                                      <p:tavLst>
                                        <p:tav tm="0">
                                          <p:val>
                                            <p:strVal val="0-#ppt_h/2"/>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630820"/>
                                        </p:tgtEl>
                                        <p:attrNameLst>
                                          <p:attrName>style.visibility</p:attrName>
                                        </p:attrNameLst>
                                      </p:cBhvr>
                                      <p:to>
                                        <p:strVal val="visible"/>
                                      </p:to>
                                    </p:set>
                                    <p:anim calcmode="lin" valueType="num">
                                      <p:cBhvr additive="base">
                                        <p:cTn id="66" dur="500" fill="hold"/>
                                        <p:tgtEl>
                                          <p:spTgt spid="630820"/>
                                        </p:tgtEl>
                                        <p:attrNameLst>
                                          <p:attrName>ppt_x</p:attrName>
                                        </p:attrNameLst>
                                      </p:cBhvr>
                                      <p:tavLst>
                                        <p:tav tm="0">
                                          <p:val>
                                            <p:strVal val="#ppt_x"/>
                                          </p:val>
                                        </p:tav>
                                        <p:tav tm="100000">
                                          <p:val>
                                            <p:strVal val="#ppt_x"/>
                                          </p:val>
                                        </p:tav>
                                      </p:tavLst>
                                    </p:anim>
                                    <p:anim calcmode="lin" valueType="num">
                                      <p:cBhvr additive="base">
                                        <p:cTn id="67" dur="500" fill="hold"/>
                                        <p:tgtEl>
                                          <p:spTgt spid="630820"/>
                                        </p:tgtEl>
                                        <p:attrNameLst>
                                          <p:attrName>ppt_y</p:attrName>
                                        </p:attrNameLst>
                                      </p:cBhvr>
                                      <p:tavLst>
                                        <p:tav tm="0">
                                          <p:val>
                                            <p:strVal val="1+#ppt_h/2"/>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1" fill="hold" grpId="0" nodeType="clickEffect">
                                  <p:stCondLst>
                                    <p:cond delay="0"/>
                                  </p:stCondLst>
                                  <p:childTnLst>
                                    <p:set>
                                      <p:cBhvr>
                                        <p:cTn id="71" dur="1" fill="hold">
                                          <p:stCondLst>
                                            <p:cond delay="0"/>
                                          </p:stCondLst>
                                        </p:cTn>
                                        <p:tgtEl>
                                          <p:spTgt spid="630824"/>
                                        </p:tgtEl>
                                        <p:attrNameLst>
                                          <p:attrName>style.visibility</p:attrName>
                                        </p:attrNameLst>
                                      </p:cBhvr>
                                      <p:to>
                                        <p:strVal val="visible"/>
                                      </p:to>
                                    </p:set>
                                    <p:anim calcmode="lin" valueType="num">
                                      <p:cBhvr additive="base">
                                        <p:cTn id="72" dur="500" fill="hold"/>
                                        <p:tgtEl>
                                          <p:spTgt spid="630824"/>
                                        </p:tgtEl>
                                        <p:attrNameLst>
                                          <p:attrName>ppt_x</p:attrName>
                                        </p:attrNameLst>
                                      </p:cBhvr>
                                      <p:tavLst>
                                        <p:tav tm="0">
                                          <p:val>
                                            <p:strVal val="#ppt_x"/>
                                          </p:val>
                                        </p:tav>
                                        <p:tav tm="100000">
                                          <p:val>
                                            <p:strVal val="#ppt_x"/>
                                          </p:val>
                                        </p:tav>
                                      </p:tavLst>
                                    </p:anim>
                                    <p:anim calcmode="lin" valueType="num">
                                      <p:cBhvr additive="base">
                                        <p:cTn id="73" dur="500" fill="hold"/>
                                        <p:tgtEl>
                                          <p:spTgt spid="630824"/>
                                        </p:tgtEl>
                                        <p:attrNameLst>
                                          <p:attrName>ppt_y</p:attrName>
                                        </p:attrNameLst>
                                      </p:cBhvr>
                                      <p:tavLst>
                                        <p:tav tm="0">
                                          <p:val>
                                            <p:strVal val="0-#ppt_h/2"/>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1" fill="hold" grpId="0" nodeType="clickEffect">
                                  <p:stCondLst>
                                    <p:cond delay="0"/>
                                  </p:stCondLst>
                                  <p:childTnLst>
                                    <p:set>
                                      <p:cBhvr>
                                        <p:cTn id="77" dur="1" fill="hold">
                                          <p:stCondLst>
                                            <p:cond delay="0"/>
                                          </p:stCondLst>
                                        </p:cTn>
                                        <p:tgtEl>
                                          <p:spTgt spid="630823"/>
                                        </p:tgtEl>
                                        <p:attrNameLst>
                                          <p:attrName>style.visibility</p:attrName>
                                        </p:attrNameLst>
                                      </p:cBhvr>
                                      <p:to>
                                        <p:strVal val="visible"/>
                                      </p:to>
                                    </p:set>
                                    <p:anim calcmode="lin" valueType="num">
                                      <p:cBhvr additive="base">
                                        <p:cTn id="78" dur="500" fill="hold"/>
                                        <p:tgtEl>
                                          <p:spTgt spid="630823"/>
                                        </p:tgtEl>
                                        <p:attrNameLst>
                                          <p:attrName>ppt_x</p:attrName>
                                        </p:attrNameLst>
                                      </p:cBhvr>
                                      <p:tavLst>
                                        <p:tav tm="0">
                                          <p:val>
                                            <p:strVal val="#ppt_x"/>
                                          </p:val>
                                        </p:tav>
                                        <p:tav tm="100000">
                                          <p:val>
                                            <p:strVal val="#ppt_x"/>
                                          </p:val>
                                        </p:tav>
                                      </p:tavLst>
                                    </p:anim>
                                    <p:anim calcmode="lin" valueType="num">
                                      <p:cBhvr additive="base">
                                        <p:cTn id="79" dur="500" fill="hold"/>
                                        <p:tgtEl>
                                          <p:spTgt spid="630823"/>
                                        </p:tgtEl>
                                        <p:attrNameLst>
                                          <p:attrName>ppt_y</p:attrName>
                                        </p:attrNameLst>
                                      </p:cBhvr>
                                      <p:tavLst>
                                        <p:tav tm="0">
                                          <p:val>
                                            <p:strVal val="0-#ppt_h/2"/>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499"/>
                                          </p:stCondLst>
                                        </p:cTn>
                                        <p:tgtEl>
                                          <p:spTgt spid="6308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814" grpId="0" autoUpdateAnimBg="0"/>
      <p:bldP spid="630815" grpId="0" autoUpdateAnimBg="0"/>
      <p:bldP spid="630816" grpId="0" autoUpdateAnimBg="0"/>
      <p:bldP spid="630817" grpId="0" autoUpdateAnimBg="0"/>
      <p:bldP spid="630818" grpId="0" autoUpdateAnimBg="0"/>
      <p:bldP spid="630819" grpId="0" autoUpdateAnimBg="0"/>
      <p:bldP spid="630820" grpId="0" autoUpdateAnimBg="0"/>
      <p:bldP spid="630821" grpId="0" autoUpdateAnimBg="0"/>
      <p:bldP spid="630822" grpId="0" autoUpdateAnimBg="0"/>
      <p:bldP spid="630823" grpId="0" autoUpdateAnimBg="0"/>
      <p:bldP spid="630824" grpId="0" autoUpdateAnimBg="0"/>
      <p:bldP spid="630825"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1810" name="Text Box 2"/>
          <p:cNvSpPr txBox="1">
            <a:spLocks noChangeArrowheads="1"/>
          </p:cNvSpPr>
          <p:nvPr/>
        </p:nvSpPr>
        <p:spPr bwMode="auto">
          <a:xfrm>
            <a:off x="5991225" y="5176838"/>
            <a:ext cx="311150" cy="36671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31811" name="Text Box 3"/>
          <p:cNvSpPr txBox="1">
            <a:spLocks noChangeArrowheads="1"/>
          </p:cNvSpPr>
          <p:nvPr/>
        </p:nvSpPr>
        <p:spPr bwMode="auto">
          <a:xfrm>
            <a:off x="5129212" y="4859338"/>
            <a:ext cx="336550" cy="36671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31812" name="Rectangle 4"/>
          <p:cNvSpPr>
            <a:spLocks noGrp="1" noChangeArrowheads="1"/>
          </p:cNvSpPr>
          <p:nvPr>
            <p:ph type="title"/>
          </p:nvPr>
        </p:nvSpPr>
        <p:spPr>
          <a:xfrm>
            <a:off x="2208212" y="609600"/>
            <a:ext cx="8250238" cy="1143000"/>
          </a:xfrm>
        </p:spPr>
        <p:txBody>
          <a:bodyPr>
            <a:normAutofit fontScale="90000"/>
          </a:bodyPr>
          <a:lstStyle/>
          <a:p>
            <a:r>
              <a:rPr lang="en-US" altLang="en-US"/>
              <a:t>Multicycle Control Step (3):</a:t>
            </a:r>
            <a:br>
              <a:rPr lang="en-US" altLang="en-US"/>
            </a:br>
            <a:r>
              <a:rPr lang="en-US" altLang="en-US"/>
              <a:t>Memory Reference Instructions</a:t>
            </a:r>
          </a:p>
        </p:txBody>
      </p:sp>
      <p:sp>
        <p:nvSpPr>
          <p:cNvPr id="631813" name="Rectangle 5"/>
          <p:cNvSpPr>
            <a:spLocks noGrp="1" noChangeArrowheads="1"/>
          </p:cNvSpPr>
          <p:nvPr>
            <p:ph type="body" idx="1"/>
          </p:nvPr>
        </p:nvSpPr>
        <p:spPr>
          <a:xfrm>
            <a:off x="2705100" y="1752600"/>
            <a:ext cx="7772400" cy="4114800"/>
          </a:xfrm>
        </p:spPr>
        <p:txBody>
          <a:bodyPr/>
          <a:lstStyle/>
          <a:p>
            <a:pPr>
              <a:spcBef>
                <a:spcPct val="0"/>
              </a:spcBef>
              <a:buFont typeface="Wingdings" panose="05000000000000000000" pitchFamily="2" charset="2"/>
              <a:buNone/>
            </a:pPr>
            <a:r>
              <a:rPr lang="en-US" altLang="en-US" sz="2000">
                <a:latin typeface="Courier" pitchFamily="49" charset="0"/>
              </a:rPr>
              <a:t>ALUOut = A + sign-extend(IR[15-0]);</a:t>
            </a:r>
            <a:endParaRPr lang="en-US" altLang="en-US" sz="2000"/>
          </a:p>
        </p:txBody>
      </p:sp>
      <p:grpSp>
        <p:nvGrpSpPr>
          <p:cNvPr id="631814" name="Group 6"/>
          <p:cNvGrpSpPr>
            <a:grpSpLocks/>
          </p:cNvGrpSpPr>
          <p:nvPr/>
        </p:nvGrpSpPr>
        <p:grpSpPr bwMode="auto">
          <a:xfrm>
            <a:off x="1725612" y="2692400"/>
            <a:ext cx="8140700" cy="3035300"/>
            <a:chOff x="128" y="1696"/>
            <a:chExt cx="5128" cy="1912"/>
          </a:xfrm>
        </p:grpSpPr>
        <p:sp>
          <p:nvSpPr>
            <p:cNvPr id="631815" name="Rectangle 7"/>
            <p:cNvSpPr>
              <a:spLocks noChangeArrowheads="1"/>
            </p:cNvSpPr>
            <p:nvPr/>
          </p:nvSpPr>
          <p:spPr bwMode="auto">
            <a:xfrm>
              <a:off x="128" y="2248"/>
              <a:ext cx="288" cy="52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16" name="AutoShape 8"/>
            <p:cNvSpPr>
              <a:spLocks noChangeArrowheads="1"/>
            </p:cNvSpPr>
            <p:nvPr/>
          </p:nvSpPr>
          <p:spPr bwMode="auto">
            <a:xfrm rot="-5400000">
              <a:off x="4048" y="2648"/>
              <a:ext cx="912" cy="432"/>
            </a:xfrm>
            <a:custGeom>
              <a:avLst/>
              <a:gdLst>
                <a:gd name="G0" fmla="+- 5660 0 0"/>
                <a:gd name="G1" fmla="+- 21600 0 5660"/>
                <a:gd name="G2" fmla="*/ 5660 1 2"/>
                <a:gd name="G3" fmla="+- 21600 0 G2"/>
                <a:gd name="G4" fmla="+/ 5660 21600 2"/>
                <a:gd name="G5" fmla="+/ G1 0 2"/>
                <a:gd name="G6" fmla="*/ 21600 21600 5660"/>
                <a:gd name="G7" fmla="*/ G6 1 2"/>
                <a:gd name="G8" fmla="+- 21600 0 G7"/>
                <a:gd name="G9" fmla="*/ 21600 1 2"/>
                <a:gd name="G10" fmla="+- 5660 0 G9"/>
                <a:gd name="G11" fmla="?: G10 G8 0"/>
                <a:gd name="G12" fmla="?: G10 G7 21600"/>
                <a:gd name="T0" fmla="*/ 18770 w 21600"/>
                <a:gd name="T1" fmla="*/ 10800 h 21600"/>
                <a:gd name="T2" fmla="*/ 10800 w 21600"/>
                <a:gd name="T3" fmla="*/ 21600 h 21600"/>
                <a:gd name="T4" fmla="*/ 2830 w 21600"/>
                <a:gd name="T5" fmla="*/ 10800 h 21600"/>
                <a:gd name="T6" fmla="*/ 10800 w 21600"/>
                <a:gd name="T7" fmla="*/ 0 h 21600"/>
                <a:gd name="T8" fmla="*/ 4630 w 21600"/>
                <a:gd name="T9" fmla="*/ 4630 h 21600"/>
                <a:gd name="T10" fmla="*/ 16970 w 21600"/>
                <a:gd name="T11" fmla="*/ 16970 h 21600"/>
              </a:gdLst>
              <a:ahLst/>
              <a:cxnLst>
                <a:cxn ang="0">
                  <a:pos x="T0" y="T1"/>
                </a:cxn>
                <a:cxn ang="0">
                  <a:pos x="T2" y="T3"/>
                </a:cxn>
                <a:cxn ang="0">
                  <a:pos x="T4" y="T5"/>
                </a:cxn>
                <a:cxn ang="0">
                  <a:pos x="T6" y="T7"/>
                </a:cxn>
              </a:cxnLst>
              <a:rect l="T8" t="T9" r="T10" b="T11"/>
              <a:pathLst>
                <a:path w="21600" h="21600">
                  <a:moveTo>
                    <a:pt x="0" y="0"/>
                  </a:moveTo>
                  <a:lnTo>
                    <a:pt x="5660" y="21600"/>
                  </a:lnTo>
                  <a:lnTo>
                    <a:pt x="15940" y="21600"/>
                  </a:lnTo>
                  <a:lnTo>
                    <a:pt x="21600" y="0"/>
                  </a:lnTo>
                  <a:close/>
                </a:path>
              </a:pathLst>
            </a:cu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17" name="Rectangle 9"/>
            <p:cNvSpPr>
              <a:spLocks noChangeArrowheads="1"/>
            </p:cNvSpPr>
            <p:nvPr/>
          </p:nvSpPr>
          <p:spPr bwMode="auto">
            <a:xfrm>
              <a:off x="3744" y="2648"/>
              <a:ext cx="336"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18" name="Rectangle 10"/>
            <p:cNvSpPr>
              <a:spLocks noChangeArrowheads="1"/>
            </p:cNvSpPr>
            <p:nvPr/>
          </p:nvSpPr>
          <p:spPr bwMode="auto">
            <a:xfrm>
              <a:off x="4224" y="2584"/>
              <a:ext cx="14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19" name="Rectangle 11"/>
            <p:cNvSpPr>
              <a:spLocks noChangeArrowheads="1"/>
            </p:cNvSpPr>
            <p:nvPr/>
          </p:nvSpPr>
          <p:spPr bwMode="auto">
            <a:xfrm>
              <a:off x="3520" y="2520"/>
              <a:ext cx="264" cy="648"/>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20" name="Rectangle 12"/>
            <p:cNvSpPr>
              <a:spLocks noChangeArrowheads="1"/>
            </p:cNvSpPr>
            <p:nvPr/>
          </p:nvSpPr>
          <p:spPr bwMode="auto">
            <a:xfrm>
              <a:off x="3184" y="3512"/>
              <a:ext cx="128" cy="88"/>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21" name="Rectangle 13"/>
            <p:cNvSpPr>
              <a:spLocks noChangeArrowheads="1"/>
            </p:cNvSpPr>
            <p:nvPr/>
          </p:nvSpPr>
          <p:spPr bwMode="auto">
            <a:xfrm>
              <a:off x="3264" y="3120"/>
              <a:ext cx="816"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22" name="Rectangle 14"/>
            <p:cNvSpPr>
              <a:spLocks noChangeArrowheads="1"/>
            </p:cNvSpPr>
            <p:nvPr/>
          </p:nvSpPr>
          <p:spPr bwMode="auto">
            <a:xfrm>
              <a:off x="4232" y="3056"/>
              <a:ext cx="144" cy="11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23" name="Rectangle 15"/>
            <p:cNvSpPr>
              <a:spLocks noChangeArrowheads="1"/>
            </p:cNvSpPr>
            <p:nvPr/>
          </p:nvSpPr>
          <p:spPr bwMode="auto">
            <a:xfrm>
              <a:off x="3240" y="3168"/>
              <a:ext cx="72" cy="40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24" name="Rectangle 16"/>
            <p:cNvSpPr>
              <a:spLocks noChangeArrowheads="1"/>
            </p:cNvSpPr>
            <p:nvPr/>
          </p:nvSpPr>
          <p:spPr bwMode="auto">
            <a:xfrm>
              <a:off x="2080" y="3512"/>
              <a:ext cx="904" cy="88"/>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25" name="Rectangle 17"/>
            <p:cNvSpPr>
              <a:spLocks noChangeArrowheads="1"/>
            </p:cNvSpPr>
            <p:nvPr/>
          </p:nvSpPr>
          <p:spPr bwMode="auto">
            <a:xfrm>
              <a:off x="2024" y="1976"/>
              <a:ext cx="96" cy="163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26" name="Rectangle 18"/>
            <p:cNvSpPr>
              <a:spLocks noChangeArrowheads="1"/>
            </p:cNvSpPr>
            <p:nvPr/>
          </p:nvSpPr>
          <p:spPr bwMode="auto">
            <a:xfrm>
              <a:off x="1752" y="1696"/>
              <a:ext cx="288" cy="57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27" name="Rectangle 19"/>
            <p:cNvSpPr>
              <a:spLocks noChangeArrowheads="1"/>
            </p:cNvSpPr>
            <p:nvPr/>
          </p:nvSpPr>
          <p:spPr bwMode="auto">
            <a:xfrm>
              <a:off x="4936" y="2608"/>
              <a:ext cx="320" cy="55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28" name="Rectangle 20"/>
            <p:cNvSpPr>
              <a:spLocks noChangeArrowheads="1"/>
            </p:cNvSpPr>
            <p:nvPr/>
          </p:nvSpPr>
          <p:spPr bwMode="auto">
            <a:xfrm>
              <a:off x="4608" y="2840"/>
              <a:ext cx="38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631829" name="Text Box 21"/>
          <p:cNvSpPr txBox="1">
            <a:spLocks noChangeArrowheads="1"/>
          </p:cNvSpPr>
          <p:nvPr/>
        </p:nvSpPr>
        <p:spPr bwMode="auto">
          <a:xfrm>
            <a:off x="7223125" y="34750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31830" name="Text Box 22"/>
          <p:cNvSpPr txBox="1">
            <a:spLocks noChangeArrowheads="1"/>
          </p:cNvSpPr>
          <p:nvPr/>
        </p:nvSpPr>
        <p:spPr bwMode="auto">
          <a:xfrm>
            <a:off x="7969250" y="54689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2</a:t>
            </a:r>
            <a:endParaRPr lang="en-US" altLang="en-US" b="1">
              <a:latin typeface="Helvetica" panose="020B0604020202020204" pitchFamily="34" charset="0"/>
            </a:endParaRPr>
          </a:p>
        </p:txBody>
      </p:sp>
      <p:sp>
        <p:nvSpPr>
          <p:cNvPr id="631831" name="Text Box 23"/>
          <p:cNvSpPr txBox="1">
            <a:spLocks noChangeArrowheads="1"/>
          </p:cNvSpPr>
          <p:nvPr/>
        </p:nvSpPr>
        <p:spPr bwMode="auto">
          <a:xfrm>
            <a:off x="3335337" y="51006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31832" name="Text Box 24"/>
          <p:cNvSpPr txBox="1">
            <a:spLocks noChangeArrowheads="1"/>
          </p:cNvSpPr>
          <p:nvPr/>
        </p:nvSpPr>
        <p:spPr bwMode="auto">
          <a:xfrm>
            <a:off x="1812925" y="29416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31833" name="Text Box 25"/>
          <p:cNvSpPr txBox="1">
            <a:spLocks noChangeArrowheads="1"/>
          </p:cNvSpPr>
          <p:nvPr/>
        </p:nvSpPr>
        <p:spPr bwMode="auto">
          <a:xfrm>
            <a:off x="2360612" y="32464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31834" name="Text Box 26"/>
          <p:cNvSpPr txBox="1">
            <a:spLocks noChangeArrowheads="1"/>
          </p:cNvSpPr>
          <p:nvPr/>
        </p:nvSpPr>
        <p:spPr bwMode="auto">
          <a:xfrm>
            <a:off x="3333750" y="33988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31835" name="Text Box 27"/>
          <p:cNvSpPr txBox="1">
            <a:spLocks noChangeArrowheads="1"/>
          </p:cNvSpPr>
          <p:nvPr/>
        </p:nvSpPr>
        <p:spPr bwMode="auto">
          <a:xfrm>
            <a:off x="7997825" y="3322638"/>
            <a:ext cx="311150" cy="366712"/>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1</a:t>
            </a:r>
            <a:endParaRPr lang="en-US" altLang="en-US" b="1">
              <a:latin typeface="Helvetica" panose="020B0604020202020204" pitchFamily="34" charset="0"/>
            </a:endParaRPr>
          </a:p>
        </p:txBody>
      </p:sp>
      <p:sp>
        <p:nvSpPr>
          <p:cNvPr id="631836" name="Text Box 28"/>
          <p:cNvSpPr txBox="1">
            <a:spLocks noChangeArrowheads="1"/>
          </p:cNvSpPr>
          <p:nvPr/>
        </p:nvSpPr>
        <p:spPr bwMode="auto">
          <a:xfrm>
            <a:off x="10194925" y="41608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31837" name="Text Box 29"/>
          <p:cNvSpPr txBox="1">
            <a:spLocks noChangeArrowheads="1"/>
          </p:cNvSpPr>
          <p:nvPr/>
        </p:nvSpPr>
        <p:spPr bwMode="auto">
          <a:xfrm>
            <a:off x="8375650" y="3475038"/>
            <a:ext cx="565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010</a:t>
            </a:r>
            <a:endParaRPr lang="en-US" altLang="en-US" b="1">
              <a:latin typeface="Helvetica" panose="020B0604020202020204" pitchFamily="34" charset="0"/>
            </a:endParaRPr>
          </a:p>
        </p:txBody>
      </p:sp>
      <p:sp>
        <p:nvSpPr>
          <p:cNvPr id="631838" name="Text Box 30"/>
          <p:cNvSpPr txBox="1">
            <a:spLocks noChangeArrowheads="1"/>
          </p:cNvSpPr>
          <p:nvPr/>
        </p:nvSpPr>
        <p:spPr bwMode="auto">
          <a:xfrm>
            <a:off x="4365625" y="19510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pic>
        <p:nvPicPr>
          <p:cNvPr id="631839" name="Picture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2" y="2232025"/>
            <a:ext cx="9113838" cy="405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1840" name="Group 32"/>
          <p:cNvGrpSpPr>
            <a:grpSpLocks/>
          </p:cNvGrpSpPr>
          <p:nvPr/>
        </p:nvGrpSpPr>
        <p:grpSpPr bwMode="auto">
          <a:xfrm>
            <a:off x="1751013" y="1905001"/>
            <a:ext cx="8709025" cy="3940175"/>
            <a:chOff x="144" y="1200"/>
            <a:chExt cx="5486" cy="2482"/>
          </a:xfrm>
        </p:grpSpPr>
        <p:sp>
          <p:nvSpPr>
            <p:cNvPr id="631841" name="Rectangle 33"/>
            <p:cNvSpPr>
              <a:spLocks noChangeArrowheads="1"/>
            </p:cNvSpPr>
            <p:nvPr/>
          </p:nvSpPr>
          <p:spPr bwMode="auto">
            <a:xfrm>
              <a:off x="2777" y="3299"/>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42" name="Rectangle 34"/>
            <p:cNvSpPr>
              <a:spLocks noChangeArrowheads="1"/>
            </p:cNvSpPr>
            <p:nvPr/>
          </p:nvSpPr>
          <p:spPr bwMode="auto">
            <a:xfrm>
              <a:off x="144" y="1824"/>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43" name="Rectangle 35"/>
            <p:cNvSpPr>
              <a:spLocks noChangeArrowheads="1"/>
            </p:cNvSpPr>
            <p:nvPr/>
          </p:nvSpPr>
          <p:spPr bwMode="auto">
            <a:xfrm>
              <a:off x="528" y="2016"/>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44" name="Rectangle 36"/>
            <p:cNvSpPr>
              <a:spLocks noChangeArrowheads="1"/>
            </p:cNvSpPr>
            <p:nvPr/>
          </p:nvSpPr>
          <p:spPr bwMode="auto">
            <a:xfrm>
              <a:off x="1125" y="2112"/>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45" name="Rectangle 37"/>
            <p:cNvSpPr>
              <a:spLocks noChangeArrowheads="1"/>
            </p:cNvSpPr>
            <p:nvPr/>
          </p:nvSpPr>
          <p:spPr bwMode="auto">
            <a:xfrm>
              <a:off x="1138" y="3264"/>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46" name="Rectangle 38"/>
            <p:cNvSpPr>
              <a:spLocks noChangeArrowheads="1"/>
            </p:cNvSpPr>
            <p:nvPr/>
          </p:nvSpPr>
          <p:spPr bwMode="auto">
            <a:xfrm>
              <a:off x="1776" y="120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47" name="Rectangle 39"/>
            <p:cNvSpPr>
              <a:spLocks noChangeArrowheads="1"/>
            </p:cNvSpPr>
            <p:nvPr/>
          </p:nvSpPr>
          <p:spPr bwMode="auto">
            <a:xfrm>
              <a:off x="2256" y="3113"/>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48" name="Rectangle 40"/>
            <p:cNvSpPr>
              <a:spLocks noChangeArrowheads="1"/>
            </p:cNvSpPr>
            <p:nvPr/>
          </p:nvSpPr>
          <p:spPr bwMode="auto">
            <a:xfrm>
              <a:off x="3600" y="2242"/>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49" name="Rectangle 41"/>
            <p:cNvSpPr>
              <a:spLocks noChangeArrowheads="1"/>
            </p:cNvSpPr>
            <p:nvPr/>
          </p:nvSpPr>
          <p:spPr bwMode="auto">
            <a:xfrm>
              <a:off x="4073" y="349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50" name="Rectangle 42"/>
            <p:cNvSpPr>
              <a:spLocks noChangeArrowheads="1"/>
            </p:cNvSpPr>
            <p:nvPr/>
          </p:nvSpPr>
          <p:spPr bwMode="auto">
            <a:xfrm>
              <a:off x="4080" y="2119"/>
              <a:ext cx="192"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51" name="Rectangle 43"/>
            <p:cNvSpPr>
              <a:spLocks noChangeArrowheads="1"/>
            </p:cNvSpPr>
            <p:nvPr/>
          </p:nvSpPr>
          <p:spPr bwMode="auto">
            <a:xfrm>
              <a:off x="4368" y="2159"/>
              <a:ext cx="288"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1852" name="Rectangle 44"/>
            <p:cNvSpPr>
              <a:spLocks noChangeArrowheads="1"/>
            </p:cNvSpPr>
            <p:nvPr/>
          </p:nvSpPr>
          <p:spPr bwMode="auto">
            <a:xfrm>
              <a:off x="5438" y="264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Tree>
    <p:extLst>
      <p:ext uri="{BB962C8B-B14F-4D97-AF65-F5344CB8AC3E}">
        <p14:creationId xmlns:p14="http://schemas.microsoft.com/office/powerpoint/2010/main" val="38741005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1814"/>
                                        </p:tgtEl>
                                        <p:attrNameLst>
                                          <p:attrName>style.visibility</p:attrName>
                                        </p:attrNameLst>
                                      </p:cBhvr>
                                      <p:to>
                                        <p:strVal val="visible"/>
                                      </p:to>
                                    </p:set>
                                    <p:animEffect transition="in" filter="wipe(left)">
                                      <p:cBhvr>
                                        <p:cTn id="7" dur="500"/>
                                        <p:tgtEl>
                                          <p:spTgt spid="6318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631832"/>
                                        </p:tgtEl>
                                        <p:attrNameLst>
                                          <p:attrName>style.visibility</p:attrName>
                                        </p:attrNameLst>
                                      </p:cBhvr>
                                      <p:to>
                                        <p:strVal val="visible"/>
                                      </p:to>
                                    </p:set>
                                    <p:anim calcmode="lin" valueType="num">
                                      <p:cBhvr additive="base">
                                        <p:cTn id="12" dur="500" fill="hold"/>
                                        <p:tgtEl>
                                          <p:spTgt spid="631832"/>
                                        </p:tgtEl>
                                        <p:attrNameLst>
                                          <p:attrName>ppt_x</p:attrName>
                                        </p:attrNameLst>
                                      </p:cBhvr>
                                      <p:tavLst>
                                        <p:tav tm="0">
                                          <p:val>
                                            <p:strVal val="#ppt_x"/>
                                          </p:val>
                                        </p:tav>
                                        <p:tav tm="100000">
                                          <p:val>
                                            <p:strVal val="#ppt_x"/>
                                          </p:val>
                                        </p:tav>
                                      </p:tavLst>
                                    </p:anim>
                                    <p:anim calcmode="lin" valueType="num">
                                      <p:cBhvr additive="base">
                                        <p:cTn id="13" dur="500" fill="hold"/>
                                        <p:tgtEl>
                                          <p:spTgt spid="631832"/>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631833"/>
                                        </p:tgtEl>
                                        <p:attrNameLst>
                                          <p:attrName>style.visibility</p:attrName>
                                        </p:attrNameLst>
                                      </p:cBhvr>
                                      <p:to>
                                        <p:strVal val="visible"/>
                                      </p:to>
                                    </p:set>
                                    <p:anim calcmode="lin" valueType="num">
                                      <p:cBhvr additive="base">
                                        <p:cTn id="18" dur="500" fill="hold"/>
                                        <p:tgtEl>
                                          <p:spTgt spid="631833"/>
                                        </p:tgtEl>
                                        <p:attrNameLst>
                                          <p:attrName>ppt_x</p:attrName>
                                        </p:attrNameLst>
                                      </p:cBhvr>
                                      <p:tavLst>
                                        <p:tav tm="0">
                                          <p:val>
                                            <p:strVal val="#ppt_x"/>
                                          </p:val>
                                        </p:tav>
                                        <p:tav tm="100000">
                                          <p:val>
                                            <p:strVal val="#ppt_x"/>
                                          </p:val>
                                        </p:tav>
                                      </p:tavLst>
                                    </p:anim>
                                    <p:anim calcmode="lin" valueType="num">
                                      <p:cBhvr additive="base">
                                        <p:cTn id="19" dur="500" fill="hold"/>
                                        <p:tgtEl>
                                          <p:spTgt spid="631833"/>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631834"/>
                                        </p:tgtEl>
                                        <p:attrNameLst>
                                          <p:attrName>style.visibility</p:attrName>
                                        </p:attrNameLst>
                                      </p:cBhvr>
                                      <p:to>
                                        <p:strVal val="visible"/>
                                      </p:to>
                                    </p:set>
                                    <p:anim calcmode="lin" valueType="num">
                                      <p:cBhvr additive="base">
                                        <p:cTn id="24" dur="500" fill="hold"/>
                                        <p:tgtEl>
                                          <p:spTgt spid="631834"/>
                                        </p:tgtEl>
                                        <p:attrNameLst>
                                          <p:attrName>ppt_x</p:attrName>
                                        </p:attrNameLst>
                                      </p:cBhvr>
                                      <p:tavLst>
                                        <p:tav tm="0">
                                          <p:val>
                                            <p:strVal val="#ppt_x"/>
                                          </p:val>
                                        </p:tav>
                                        <p:tav tm="100000">
                                          <p:val>
                                            <p:strVal val="#ppt_x"/>
                                          </p:val>
                                        </p:tav>
                                      </p:tavLst>
                                    </p:anim>
                                    <p:anim calcmode="lin" valueType="num">
                                      <p:cBhvr additive="base">
                                        <p:cTn id="25" dur="500" fill="hold"/>
                                        <p:tgtEl>
                                          <p:spTgt spid="631834"/>
                                        </p:tgtEl>
                                        <p:attrNameLst>
                                          <p:attrName>ppt_y</p:attrName>
                                        </p:attrNameLst>
                                      </p:cBhvr>
                                      <p:tavLst>
                                        <p:tav tm="0">
                                          <p:val>
                                            <p:strVal val="0-#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31831"/>
                                        </p:tgtEl>
                                        <p:attrNameLst>
                                          <p:attrName>style.visibility</p:attrName>
                                        </p:attrNameLst>
                                      </p:cBhvr>
                                      <p:to>
                                        <p:strVal val="visible"/>
                                      </p:to>
                                    </p:set>
                                    <p:anim calcmode="lin" valueType="num">
                                      <p:cBhvr additive="base">
                                        <p:cTn id="30" dur="500" fill="hold"/>
                                        <p:tgtEl>
                                          <p:spTgt spid="631831"/>
                                        </p:tgtEl>
                                        <p:attrNameLst>
                                          <p:attrName>ppt_x</p:attrName>
                                        </p:attrNameLst>
                                      </p:cBhvr>
                                      <p:tavLst>
                                        <p:tav tm="0">
                                          <p:val>
                                            <p:strVal val="#ppt_x"/>
                                          </p:val>
                                        </p:tav>
                                        <p:tav tm="100000">
                                          <p:val>
                                            <p:strVal val="#ppt_x"/>
                                          </p:val>
                                        </p:tav>
                                      </p:tavLst>
                                    </p:anim>
                                    <p:anim calcmode="lin" valueType="num">
                                      <p:cBhvr additive="base">
                                        <p:cTn id="31" dur="500" fill="hold"/>
                                        <p:tgtEl>
                                          <p:spTgt spid="631831"/>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1" fill="hold" grpId="0" nodeType="clickEffect">
                                  <p:stCondLst>
                                    <p:cond delay="0"/>
                                  </p:stCondLst>
                                  <p:childTnLst>
                                    <p:set>
                                      <p:cBhvr>
                                        <p:cTn id="35" dur="1" fill="hold">
                                          <p:stCondLst>
                                            <p:cond delay="0"/>
                                          </p:stCondLst>
                                        </p:cTn>
                                        <p:tgtEl>
                                          <p:spTgt spid="631838"/>
                                        </p:tgtEl>
                                        <p:attrNameLst>
                                          <p:attrName>style.visibility</p:attrName>
                                        </p:attrNameLst>
                                      </p:cBhvr>
                                      <p:to>
                                        <p:strVal val="visible"/>
                                      </p:to>
                                    </p:set>
                                    <p:anim calcmode="lin" valueType="num">
                                      <p:cBhvr additive="base">
                                        <p:cTn id="36" dur="500" fill="hold"/>
                                        <p:tgtEl>
                                          <p:spTgt spid="631838"/>
                                        </p:tgtEl>
                                        <p:attrNameLst>
                                          <p:attrName>ppt_x</p:attrName>
                                        </p:attrNameLst>
                                      </p:cBhvr>
                                      <p:tavLst>
                                        <p:tav tm="0">
                                          <p:val>
                                            <p:strVal val="#ppt_x"/>
                                          </p:val>
                                        </p:tav>
                                        <p:tav tm="100000">
                                          <p:val>
                                            <p:strVal val="#ppt_x"/>
                                          </p:val>
                                        </p:tav>
                                      </p:tavLst>
                                    </p:anim>
                                    <p:anim calcmode="lin" valueType="num">
                                      <p:cBhvr additive="base">
                                        <p:cTn id="37" dur="500" fill="hold"/>
                                        <p:tgtEl>
                                          <p:spTgt spid="631838"/>
                                        </p:tgtEl>
                                        <p:attrNameLst>
                                          <p:attrName>ppt_y</p:attrName>
                                        </p:attrNameLst>
                                      </p:cBhvr>
                                      <p:tavLst>
                                        <p:tav tm="0">
                                          <p:val>
                                            <p:strVal val="0-#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31811"/>
                                        </p:tgtEl>
                                        <p:attrNameLst>
                                          <p:attrName>style.visibility</p:attrName>
                                        </p:attrNameLst>
                                      </p:cBhvr>
                                      <p:to>
                                        <p:strVal val="visible"/>
                                      </p:to>
                                    </p:set>
                                    <p:anim calcmode="lin" valueType="num">
                                      <p:cBhvr additive="base">
                                        <p:cTn id="42" dur="500" fill="hold"/>
                                        <p:tgtEl>
                                          <p:spTgt spid="631811"/>
                                        </p:tgtEl>
                                        <p:attrNameLst>
                                          <p:attrName>ppt_x</p:attrName>
                                        </p:attrNameLst>
                                      </p:cBhvr>
                                      <p:tavLst>
                                        <p:tav tm="0">
                                          <p:val>
                                            <p:strVal val="#ppt_x"/>
                                          </p:val>
                                        </p:tav>
                                        <p:tav tm="100000">
                                          <p:val>
                                            <p:strVal val="#ppt_x"/>
                                          </p:val>
                                        </p:tav>
                                      </p:tavLst>
                                    </p:anim>
                                    <p:anim calcmode="lin" valueType="num">
                                      <p:cBhvr additive="base">
                                        <p:cTn id="43" dur="500" fill="hold"/>
                                        <p:tgtEl>
                                          <p:spTgt spid="631811"/>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631810"/>
                                        </p:tgtEl>
                                        <p:attrNameLst>
                                          <p:attrName>style.visibility</p:attrName>
                                        </p:attrNameLst>
                                      </p:cBhvr>
                                      <p:to>
                                        <p:strVal val="visible"/>
                                      </p:to>
                                    </p:set>
                                    <p:anim calcmode="lin" valueType="num">
                                      <p:cBhvr additive="base">
                                        <p:cTn id="48" dur="500" fill="hold"/>
                                        <p:tgtEl>
                                          <p:spTgt spid="631810"/>
                                        </p:tgtEl>
                                        <p:attrNameLst>
                                          <p:attrName>ppt_x</p:attrName>
                                        </p:attrNameLst>
                                      </p:cBhvr>
                                      <p:tavLst>
                                        <p:tav tm="0">
                                          <p:val>
                                            <p:strVal val="#ppt_x"/>
                                          </p:val>
                                        </p:tav>
                                        <p:tav tm="100000">
                                          <p:val>
                                            <p:strVal val="#ppt_x"/>
                                          </p:val>
                                        </p:tav>
                                      </p:tavLst>
                                    </p:anim>
                                    <p:anim calcmode="lin" valueType="num">
                                      <p:cBhvr additive="base">
                                        <p:cTn id="49" dur="500" fill="hold"/>
                                        <p:tgtEl>
                                          <p:spTgt spid="631810"/>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1" fill="hold" grpId="0" nodeType="clickEffect">
                                  <p:stCondLst>
                                    <p:cond delay="0"/>
                                  </p:stCondLst>
                                  <p:childTnLst>
                                    <p:set>
                                      <p:cBhvr>
                                        <p:cTn id="53" dur="1" fill="hold">
                                          <p:stCondLst>
                                            <p:cond delay="0"/>
                                          </p:stCondLst>
                                        </p:cTn>
                                        <p:tgtEl>
                                          <p:spTgt spid="631829"/>
                                        </p:tgtEl>
                                        <p:attrNameLst>
                                          <p:attrName>style.visibility</p:attrName>
                                        </p:attrNameLst>
                                      </p:cBhvr>
                                      <p:to>
                                        <p:strVal val="visible"/>
                                      </p:to>
                                    </p:set>
                                    <p:anim calcmode="lin" valueType="num">
                                      <p:cBhvr additive="base">
                                        <p:cTn id="54" dur="500" fill="hold"/>
                                        <p:tgtEl>
                                          <p:spTgt spid="631829"/>
                                        </p:tgtEl>
                                        <p:attrNameLst>
                                          <p:attrName>ppt_x</p:attrName>
                                        </p:attrNameLst>
                                      </p:cBhvr>
                                      <p:tavLst>
                                        <p:tav tm="0">
                                          <p:val>
                                            <p:strVal val="#ppt_x"/>
                                          </p:val>
                                        </p:tav>
                                        <p:tav tm="100000">
                                          <p:val>
                                            <p:strVal val="#ppt_x"/>
                                          </p:val>
                                        </p:tav>
                                      </p:tavLst>
                                    </p:anim>
                                    <p:anim calcmode="lin" valueType="num">
                                      <p:cBhvr additive="base">
                                        <p:cTn id="55" dur="500" fill="hold"/>
                                        <p:tgtEl>
                                          <p:spTgt spid="631829"/>
                                        </p:tgtEl>
                                        <p:attrNameLst>
                                          <p:attrName>ppt_y</p:attrName>
                                        </p:attrNameLst>
                                      </p:cBhvr>
                                      <p:tavLst>
                                        <p:tav tm="0">
                                          <p:val>
                                            <p:strVal val="0-#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1" fill="hold" grpId="0" nodeType="clickEffect">
                                  <p:stCondLst>
                                    <p:cond delay="0"/>
                                  </p:stCondLst>
                                  <p:childTnLst>
                                    <p:set>
                                      <p:cBhvr>
                                        <p:cTn id="59" dur="1" fill="hold">
                                          <p:stCondLst>
                                            <p:cond delay="0"/>
                                          </p:stCondLst>
                                        </p:cTn>
                                        <p:tgtEl>
                                          <p:spTgt spid="631835"/>
                                        </p:tgtEl>
                                        <p:attrNameLst>
                                          <p:attrName>style.visibility</p:attrName>
                                        </p:attrNameLst>
                                      </p:cBhvr>
                                      <p:to>
                                        <p:strVal val="visible"/>
                                      </p:to>
                                    </p:set>
                                    <p:anim calcmode="lin" valueType="num">
                                      <p:cBhvr additive="base">
                                        <p:cTn id="60" dur="500" fill="hold"/>
                                        <p:tgtEl>
                                          <p:spTgt spid="631835"/>
                                        </p:tgtEl>
                                        <p:attrNameLst>
                                          <p:attrName>ppt_x</p:attrName>
                                        </p:attrNameLst>
                                      </p:cBhvr>
                                      <p:tavLst>
                                        <p:tav tm="0">
                                          <p:val>
                                            <p:strVal val="#ppt_x"/>
                                          </p:val>
                                        </p:tav>
                                        <p:tav tm="100000">
                                          <p:val>
                                            <p:strVal val="#ppt_x"/>
                                          </p:val>
                                        </p:tav>
                                      </p:tavLst>
                                    </p:anim>
                                    <p:anim calcmode="lin" valueType="num">
                                      <p:cBhvr additive="base">
                                        <p:cTn id="61" dur="500" fill="hold"/>
                                        <p:tgtEl>
                                          <p:spTgt spid="631835"/>
                                        </p:tgtEl>
                                        <p:attrNameLst>
                                          <p:attrName>ppt_y</p:attrName>
                                        </p:attrNameLst>
                                      </p:cBhvr>
                                      <p:tavLst>
                                        <p:tav tm="0">
                                          <p:val>
                                            <p:strVal val="0-#ppt_h/2"/>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631830"/>
                                        </p:tgtEl>
                                        <p:attrNameLst>
                                          <p:attrName>style.visibility</p:attrName>
                                        </p:attrNameLst>
                                      </p:cBhvr>
                                      <p:to>
                                        <p:strVal val="visible"/>
                                      </p:to>
                                    </p:set>
                                    <p:anim calcmode="lin" valueType="num">
                                      <p:cBhvr additive="base">
                                        <p:cTn id="66" dur="500" fill="hold"/>
                                        <p:tgtEl>
                                          <p:spTgt spid="631830"/>
                                        </p:tgtEl>
                                        <p:attrNameLst>
                                          <p:attrName>ppt_x</p:attrName>
                                        </p:attrNameLst>
                                      </p:cBhvr>
                                      <p:tavLst>
                                        <p:tav tm="0">
                                          <p:val>
                                            <p:strVal val="#ppt_x"/>
                                          </p:val>
                                        </p:tav>
                                        <p:tav tm="100000">
                                          <p:val>
                                            <p:strVal val="#ppt_x"/>
                                          </p:val>
                                        </p:tav>
                                      </p:tavLst>
                                    </p:anim>
                                    <p:anim calcmode="lin" valueType="num">
                                      <p:cBhvr additive="base">
                                        <p:cTn id="67" dur="500" fill="hold"/>
                                        <p:tgtEl>
                                          <p:spTgt spid="631830"/>
                                        </p:tgtEl>
                                        <p:attrNameLst>
                                          <p:attrName>ppt_y</p:attrName>
                                        </p:attrNameLst>
                                      </p:cBhvr>
                                      <p:tavLst>
                                        <p:tav tm="0">
                                          <p:val>
                                            <p:strVal val="1+#ppt_h/2"/>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1" fill="hold" grpId="0" nodeType="clickEffect">
                                  <p:stCondLst>
                                    <p:cond delay="0"/>
                                  </p:stCondLst>
                                  <p:childTnLst>
                                    <p:set>
                                      <p:cBhvr>
                                        <p:cTn id="71" dur="1" fill="hold">
                                          <p:stCondLst>
                                            <p:cond delay="0"/>
                                          </p:stCondLst>
                                        </p:cTn>
                                        <p:tgtEl>
                                          <p:spTgt spid="631837"/>
                                        </p:tgtEl>
                                        <p:attrNameLst>
                                          <p:attrName>style.visibility</p:attrName>
                                        </p:attrNameLst>
                                      </p:cBhvr>
                                      <p:to>
                                        <p:strVal val="visible"/>
                                      </p:to>
                                    </p:set>
                                    <p:anim calcmode="lin" valueType="num">
                                      <p:cBhvr additive="base">
                                        <p:cTn id="72" dur="500" fill="hold"/>
                                        <p:tgtEl>
                                          <p:spTgt spid="631837"/>
                                        </p:tgtEl>
                                        <p:attrNameLst>
                                          <p:attrName>ppt_x</p:attrName>
                                        </p:attrNameLst>
                                      </p:cBhvr>
                                      <p:tavLst>
                                        <p:tav tm="0">
                                          <p:val>
                                            <p:strVal val="#ppt_x"/>
                                          </p:val>
                                        </p:tav>
                                        <p:tav tm="100000">
                                          <p:val>
                                            <p:strVal val="#ppt_x"/>
                                          </p:val>
                                        </p:tav>
                                      </p:tavLst>
                                    </p:anim>
                                    <p:anim calcmode="lin" valueType="num">
                                      <p:cBhvr additive="base">
                                        <p:cTn id="73" dur="500" fill="hold"/>
                                        <p:tgtEl>
                                          <p:spTgt spid="631837"/>
                                        </p:tgtEl>
                                        <p:attrNameLst>
                                          <p:attrName>ppt_y</p:attrName>
                                        </p:attrNameLst>
                                      </p:cBhvr>
                                      <p:tavLst>
                                        <p:tav tm="0">
                                          <p:val>
                                            <p:strVal val="0-#ppt_h/2"/>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631836"/>
                                        </p:tgtEl>
                                        <p:attrNameLst>
                                          <p:attrName>style.visibility</p:attrName>
                                        </p:attrNameLst>
                                      </p:cBhvr>
                                      <p:to>
                                        <p:strVal val="visible"/>
                                      </p:to>
                                    </p:set>
                                    <p:anim calcmode="lin" valueType="num">
                                      <p:cBhvr additive="base">
                                        <p:cTn id="78" dur="500" fill="hold"/>
                                        <p:tgtEl>
                                          <p:spTgt spid="631836"/>
                                        </p:tgtEl>
                                        <p:attrNameLst>
                                          <p:attrName>ppt_x</p:attrName>
                                        </p:attrNameLst>
                                      </p:cBhvr>
                                      <p:tavLst>
                                        <p:tav tm="0">
                                          <p:val>
                                            <p:strVal val="#ppt_x"/>
                                          </p:val>
                                        </p:tav>
                                        <p:tav tm="100000">
                                          <p:val>
                                            <p:strVal val="#ppt_x"/>
                                          </p:val>
                                        </p:tav>
                                      </p:tavLst>
                                    </p:anim>
                                    <p:anim calcmode="lin" valueType="num">
                                      <p:cBhvr additive="base">
                                        <p:cTn id="79" dur="500" fill="hold"/>
                                        <p:tgtEl>
                                          <p:spTgt spid="631836"/>
                                        </p:tgtEl>
                                        <p:attrNameLst>
                                          <p:attrName>ppt_y</p:attrName>
                                        </p:attrNameLst>
                                      </p:cBhvr>
                                      <p:tavLst>
                                        <p:tav tm="0">
                                          <p:val>
                                            <p:strVal val="1+#ppt_h/2"/>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499"/>
                                          </p:stCondLst>
                                        </p:cTn>
                                        <p:tgtEl>
                                          <p:spTgt spid="6318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810" grpId="0" autoUpdateAnimBg="0"/>
      <p:bldP spid="631811" grpId="0" autoUpdateAnimBg="0"/>
      <p:bldP spid="631829" grpId="0" autoUpdateAnimBg="0"/>
      <p:bldP spid="631830" grpId="0" autoUpdateAnimBg="0"/>
      <p:bldP spid="631831" grpId="0" autoUpdateAnimBg="0"/>
      <p:bldP spid="631832" grpId="0" autoUpdateAnimBg="0"/>
      <p:bldP spid="631833" grpId="0" autoUpdateAnimBg="0"/>
      <p:bldP spid="631834" grpId="0" autoUpdateAnimBg="0"/>
      <p:bldP spid="631835" grpId="0" autoUpdateAnimBg="0"/>
      <p:bldP spid="631836" grpId="0" autoUpdateAnimBg="0"/>
      <p:bldP spid="631837" grpId="0" autoUpdateAnimBg="0"/>
      <p:bldP spid="631838"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32834" name="Group 2"/>
          <p:cNvGrpSpPr>
            <a:grpSpLocks/>
          </p:cNvGrpSpPr>
          <p:nvPr/>
        </p:nvGrpSpPr>
        <p:grpSpPr bwMode="auto">
          <a:xfrm>
            <a:off x="1725612" y="2679700"/>
            <a:ext cx="8102600" cy="2578100"/>
            <a:chOff x="128" y="1688"/>
            <a:chExt cx="5104" cy="1624"/>
          </a:xfrm>
        </p:grpSpPr>
        <p:sp>
          <p:nvSpPr>
            <p:cNvPr id="632835" name="AutoShape 3"/>
            <p:cNvSpPr>
              <a:spLocks noChangeArrowheads="1"/>
            </p:cNvSpPr>
            <p:nvPr/>
          </p:nvSpPr>
          <p:spPr bwMode="auto">
            <a:xfrm rot="-5400000">
              <a:off x="4048" y="2640"/>
              <a:ext cx="912" cy="432"/>
            </a:xfrm>
            <a:custGeom>
              <a:avLst/>
              <a:gdLst>
                <a:gd name="G0" fmla="+- 5660 0 0"/>
                <a:gd name="G1" fmla="+- 21600 0 5660"/>
                <a:gd name="G2" fmla="*/ 5660 1 2"/>
                <a:gd name="G3" fmla="+- 21600 0 G2"/>
                <a:gd name="G4" fmla="+/ 5660 21600 2"/>
                <a:gd name="G5" fmla="+/ G1 0 2"/>
                <a:gd name="G6" fmla="*/ 21600 21600 5660"/>
                <a:gd name="G7" fmla="*/ G6 1 2"/>
                <a:gd name="G8" fmla="+- 21600 0 G7"/>
                <a:gd name="G9" fmla="*/ 21600 1 2"/>
                <a:gd name="G10" fmla="+- 5660 0 G9"/>
                <a:gd name="G11" fmla="?: G10 G8 0"/>
                <a:gd name="G12" fmla="?: G10 G7 21600"/>
                <a:gd name="T0" fmla="*/ 18770 w 21600"/>
                <a:gd name="T1" fmla="*/ 10800 h 21600"/>
                <a:gd name="T2" fmla="*/ 10800 w 21600"/>
                <a:gd name="T3" fmla="*/ 21600 h 21600"/>
                <a:gd name="T4" fmla="*/ 2830 w 21600"/>
                <a:gd name="T5" fmla="*/ 10800 h 21600"/>
                <a:gd name="T6" fmla="*/ 10800 w 21600"/>
                <a:gd name="T7" fmla="*/ 0 h 21600"/>
                <a:gd name="T8" fmla="*/ 4630 w 21600"/>
                <a:gd name="T9" fmla="*/ 4630 h 21600"/>
                <a:gd name="T10" fmla="*/ 16970 w 21600"/>
                <a:gd name="T11" fmla="*/ 16970 h 21600"/>
              </a:gdLst>
              <a:ahLst/>
              <a:cxnLst>
                <a:cxn ang="0">
                  <a:pos x="T0" y="T1"/>
                </a:cxn>
                <a:cxn ang="0">
                  <a:pos x="T2" y="T3"/>
                </a:cxn>
                <a:cxn ang="0">
                  <a:pos x="T4" y="T5"/>
                </a:cxn>
                <a:cxn ang="0">
                  <a:pos x="T6" y="T7"/>
                </a:cxn>
              </a:cxnLst>
              <a:rect l="T8" t="T9" r="T10" b="T11"/>
              <a:pathLst>
                <a:path w="21600" h="21600">
                  <a:moveTo>
                    <a:pt x="0" y="0"/>
                  </a:moveTo>
                  <a:lnTo>
                    <a:pt x="5660" y="21600"/>
                  </a:lnTo>
                  <a:lnTo>
                    <a:pt x="15940" y="21600"/>
                  </a:lnTo>
                  <a:lnTo>
                    <a:pt x="21600" y="0"/>
                  </a:lnTo>
                  <a:close/>
                </a:path>
              </a:pathLst>
            </a:cu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2836" name="Rectangle 4"/>
            <p:cNvSpPr>
              <a:spLocks noChangeArrowheads="1"/>
            </p:cNvSpPr>
            <p:nvPr/>
          </p:nvSpPr>
          <p:spPr bwMode="auto">
            <a:xfrm>
              <a:off x="4224" y="3048"/>
              <a:ext cx="144" cy="1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2837" name="Rectangle 5"/>
            <p:cNvSpPr>
              <a:spLocks noChangeArrowheads="1"/>
            </p:cNvSpPr>
            <p:nvPr/>
          </p:nvSpPr>
          <p:spPr bwMode="auto">
            <a:xfrm>
              <a:off x="4224" y="2560"/>
              <a:ext cx="128" cy="128"/>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2838" name="Rectangle 6"/>
            <p:cNvSpPr>
              <a:spLocks noChangeArrowheads="1"/>
            </p:cNvSpPr>
            <p:nvPr/>
          </p:nvSpPr>
          <p:spPr bwMode="auto">
            <a:xfrm>
              <a:off x="4656" y="2832"/>
              <a:ext cx="336"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2839" name="Rectangle 7"/>
            <p:cNvSpPr>
              <a:spLocks noChangeArrowheads="1"/>
            </p:cNvSpPr>
            <p:nvPr/>
          </p:nvSpPr>
          <p:spPr bwMode="auto">
            <a:xfrm>
              <a:off x="4944" y="2592"/>
              <a:ext cx="288" cy="57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2840" name="Rectangle 8"/>
            <p:cNvSpPr>
              <a:spLocks noChangeArrowheads="1"/>
            </p:cNvSpPr>
            <p:nvPr/>
          </p:nvSpPr>
          <p:spPr bwMode="auto">
            <a:xfrm>
              <a:off x="3736" y="2904"/>
              <a:ext cx="336"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2841" name="Rectangle 9"/>
            <p:cNvSpPr>
              <a:spLocks noChangeArrowheads="1"/>
            </p:cNvSpPr>
            <p:nvPr/>
          </p:nvSpPr>
          <p:spPr bwMode="auto">
            <a:xfrm>
              <a:off x="3744" y="2648"/>
              <a:ext cx="336"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2842" name="Rectangle 10"/>
            <p:cNvSpPr>
              <a:spLocks noChangeArrowheads="1"/>
            </p:cNvSpPr>
            <p:nvPr/>
          </p:nvSpPr>
          <p:spPr bwMode="auto">
            <a:xfrm>
              <a:off x="3512" y="2528"/>
              <a:ext cx="288" cy="624"/>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2843" name="Rectangle 11"/>
            <p:cNvSpPr>
              <a:spLocks noChangeArrowheads="1"/>
            </p:cNvSpPr>
            <p:nvPr/>
          </p:nvSpPr>
          <p:spPr bwMode="auto">
            <a:xfrm>
              <a:off x="128" y="2248"/>
              <a:ext cx="288" cy="52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2844" name="Rectangle 12"/>
            <p:cNvSpPr>
              <a:spLocks noChangeArrowheads="1"/>
            </p:cNvSpPr>
            <p:nvPr/>
          </p:nvSpPr>
          <p:spPr bwMode="auto">
            <a:xfrm>
              <a:off x="1744" y="1688"/>
              <a:ext cx="288" cy="57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632845" name="Rectangle 13"/>
          <p:cNvSpPr>
            <a:spLocks noGrp="1" noChangeArrowheads="1"/>
          </p:cNvSpPr>
          <p:nvPr>
            <p:ph type="title"/>
          </p:nvPr>
        </p:nvSpPr>
        <p:spPr/>
        <p:txBody>
          <a:bodyPr>
            <a:normAutofit fontScale="90000"/>
          </a:bodyPr>
          <a:lstStyle/>
          <a:p>
            <a:r>
              <a:rPr lang="en-US" altLang="en-US"/>
              <a:t>Multicycle Control Step (3):</a:t>
            </a:r>
            <a:br>
              <a:rPr lang="en-US" altLang="en-US"/>
            </a:br>
            <a:r>
              <a:rPr lang="en-US" altLang="en-US"/>
              <a:t>ALU Instruction (R-Type)</a:t>
            </a:r>
          </a:p>
        </p:txBody>
      </p:sp>
      <p:sp>
        <p:nvSpPr>
          <p:cNvPr id="632846" name="Rectangle 14"/>
          <p:cNvSpPr>
            <a:spLocks noGrp="1" noChangeArrowheads="1"/>
          </p:cNvSpPr>
          <p:nvPr>
            <p:ph type="body" idx="1"/>
          </p:nvPr>
        </p:nvSpPr>
        <p:spPr>
          <a:xfrm>
            <a:off x="2705100" y="1752600"/>
            <a:ext cx="7772400" cy="4114800"/>
          </a:xfrm>
        </p:spPr>
        <p:txBody>
          <a:bodyPr/>
          <a:lstStyle/>
          <a:p>
            <a:pPr>
              <a:spcBef>
                <a:spcPct val="0"/>
              </a:spcBef>
              <a:buFont typeface="Wingdings" panose="05000000000000000000" pitchFamily="2" charset="2"/>
              <a:buNone/>
            </a:pPr>
            <a:r>
              <a:rPr lang="en-US" altLang="en-US" sz="2000">
                <a:latin typeface="Courier" pitchFamily="49" charset="0"/>
              </a:rPr>
              <a:t>ALUOut = A op B;</a:t>
            </a:r>
            <a:endParaRPr lang="en-US" altLang="en-US" sz="2000"/>
          </a:p>
        </p:txBody>
      </p:sp>
      <p:sp>
        <p:nvSpPr>
          <p:cNvPr id="632847" name="Text Box 15"/>
          <p:cNvSpPr txBox="1">
            <a:spLocks noChangeArrowheads="1"/>
          </p:cNvSpPr>
          <p:nvPr/>
        </p:nvSpPr>
        <p:spPr bwMode="auto">
          <a:xfrm>
            <a:off x="5991225" y="51768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32848" name="Text Box 16"/>
          <p:cNvSpPr txBox="1">
            <a:spLocks noChangeArrowheads="1"/>
          </p:cNvSpPr>
          <p:nvPr/>
        </p:nvSpPr>
        <p:spPr bwMode="auto">
          <a:xfrm>
            <a:off x="5129212" y="48593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32849" name="Text Box 17"/>
          <p:cNvSpPr txBox="1">
            <a:spLocks noChangeArrowheads="1"/>
          </p:cNvSpPr>
          <p:nvPr/>
        </p:nvSpPr>
        <p:spPr bwMode="auto">
          <a:xfrm>
            <a:off x="7223125" y="34750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32850" name="Text Box 18"/>
          <p:cNvSpPr txBox="1">
            <a:spLocks noChangeArrowheads="1"/>
          </p:cNvSpPr>
          <p:nvPr/>
        </p:nvSpPr>
        <p:spPr bwMode="auto">
          <a:xfrm>
            <a:off x="7969250" y="54689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32851" name="Text Box 19"/>
          <p:cNvSpPr txBox="1">
            <a:spLocks noChangeArrowheads="1"/>
          </p:cNvSpPr>
          <p:nvPr/>
        </p:nvSpPr>
        <p:spPr bwMode="auto">
          <a:xfrm>
            <a:off x="3335337" y="51006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32852" name="Text Box 20"/>
          <p:cNvSpPr txBox="1">
            <a:spLocks noChangeArrowheads="1"/>
          </p:cNvSpPr>
          <p:nvPr/>
        </p:nvSpPr>
        <p:spPr bwMode="auto">
          <a:xfrm>
            <a:off x="1812925" y="29416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32853" name="Text Box 21"/>
          <p:cNvSpPr txBox="1">
            <a:spLocks noChangeArrowheads="1"/>
          </p:cNvSpPr>
          <p:nvPr/>
        </p:nvSpPr>
        <p:spPr bwMode="auto">
          <a:xfrm>
            <a:off x="2360612" y="32464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32854" name="Text Box 22"/>
          <p:cNvSpPr txBox="1">
            <a:spLocks noChangeArrowheads="1"/>
          </p:cNvSpPr>
          <p:nvPr/>
        </p:nvSpPr>
        <p:spPr bwMode="auto">
          <a:xfrm>
            <a:off x="3333750" y="33988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32855" name="Text Box 23"/>
          <p:cNvSpPr txBox="1">
            <a:spLocks noChangeArrowheads="1"/>
          </p:cNvSpPr>
          <p:nvPr/>
        </p:nvSpPr>
        <p:spPr bwMode="auto">
          <a:xfrm>
            <a:off x="7997825" y="33226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1</a:t>
            </a:r>
            <a:endParaRPr lang="en-US" altLang="en-US" b="1">
              <a:latin typeface="Helvetica" panose="020B0604020202020204" pitchFamily="34" charset="0"/>
            </a:endParaRPr>
          </a:p>
        </p:txBody>
      </p:sp>
      <p:sp>
        <p:nvSpPr>
          <p:cNvPr id="632856" name="Text Box 24"/>
          <p:cNvSpPr txBox="1">
            <a:spLocks noChangeArrowheads="1"/>
          </p:cNvSpPr>
          <p:nvPr/>
        </p:nvSpPr>
        <p:spPr bwMode="auto">
          <a:xfrm>
            <a:off x="10194925" y="41608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32857" name="Text Box 25"/>
          <p:cNvSpPr txBox="1">
            <a:spLocks noChangeArrowheads="1"/>
          </p:cNvSpPr>
          <p:nvPr/>
        </p:nvSpPr>
        <p:spPr bwMode="auto">
          <a:xfrm>
            <a:off x="8356600" y="3475038"/>
            <a:ext cx="6032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a:t>
            </a:r>
            <a:endParaRPr lang="en-US" altLang="en-US" b="1">
              <a:latin typeface="Helvetica" panose="020B0604020202020204" pitchFamily="34" charset="0"/>
            </a:endParaRPr>
          </a:p>
        </p:txBody>
      </p:sp>
      <p:sp>
        <p:nvSpPr>
          <p:cNvPr id="632858" name="Text Box 26"/>
          <p:cNvSpPr txBox="1">
            <a:spLocks noChangeArrowheads="1"/>
          </p:cNvSpPr>
          <p:nvPr/>
        </p:nvSpPr>
        <p:spPr bwMode="auto">
          <a:xfrm>
            <a:off x="4362450" y="19510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pic>
        <p:nvPicPr>
          <p:cNvPr id="632859"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2" y="2265364"/>
            <a:ext cx="9113838" cy="405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2860" name="Group 28"/>
          <p:cNvGrpSpPr>
            <a:grpSpLocks/>
          </p:cNvGrpSpPr>
          <p:nvPr/>
        </p:nvGrpSpPr>
        <p:grpSpPr bwMode="auto">
          <a:xfrm>
            <a:off x="1751013" y="1905001"/>
            <a:ext cx="8709025" cy="3940175"/>
            <a:chOff x="144" y="1200"/>
            <a:chExt cx="5486" cy="2482"/>
          </a:xfrm>
        </p:grpSpPr>
        <p:sp>
          <p:nvSpPr>
            <p:cNvPr id="632861" name="Rectangle 29"/>
            <p:cNvSpPr>
              <a:spLocks noChangeArrowheads="1"/>
            </p:cNvSpPr>
            <p:nvPr/>
          </p:nvSpPr>
          <p:spPr bwMode="auto">
            <a:xfrm>
              <a:off x="2777" y="3299"/>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2862" name="Rectangle 30"/>
            <p:cNvSpPr>
              <a:spLocks noChangeArrowheads="1"/>
            </p:cNvSpPr>
            <p:nvPr/>
          </p:nvSpPr>
          <p:spPr bwMode="auto">
            <a:xfrm>
              <a:off x="144" y="1824"/>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2863" name="Rectangle 31"/>
            <p:cNvSpPr>
              <a:spLocks noChangeArrowheads="1"/>
            </p:cNvSpPr>
            <p:nvPr/>
          </p:nvSpPr>
          <p:spPr bwMode="auto">
            <a:xfrm>
              <a:off x="528" y="2016"/>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2864" name="Rectangle 32"/>
            <p:cNvSpPr>
              <a:spLocks noChangeArrowheads="1"/>
            </p:cNvSpPr>
            <p:nvPr/>
          </p:nvSpPr>
          <p:spPr bwMode="auto">
            <a:xfrm>
              <a:off x="1125" y="2112"/>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2865" name="Rectangle 33"/>
            <p:cNvSpPr>
              <a:spLocks noChangeArrowheads="1"/>
            </p:cNvSpPr>
            <p:nvPr/>
          </p:nvSpPr>
          <p:spPr bwMode="auto">
            <a:xfrm>
              <a:off x="1138" y="3264"/>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2866" name="Rectangle 34"/>
            <p:cNvSpPr>
              <a:spLocks noChangeArrowheads="1"/>
            </p:cNvSpPr>
            <p:nvPr/>
          </p:nvSpPr>
          <p:spPr bwMode="auto">
            <a:xfrm>
              <a:off x="1776" y="120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2867" name="Rectangle 35"/>
            <p:cNvSpPr>
              <a:spLocks noChangeArrowheads="1"/>
            </p:cNvSpPr>
            <p:nvPr/>
          </p:nvSpPr>
          <p:spPr bwMode="auto">
            <a:xfrm>
              <a:off x="2256" y="3113"/>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2868" name="Rectangle 36"/>
            <p:cNvSpPr>
              <a:spLocks noChangeArrowheads="1"/>
            </p:cNvSpPr>
            <p:nvPr/>
          </p:nvSpPr>
          <p:spPr bwMode="auto">
            <a:xfrm>
              <a:off x="3600" y="2242"/>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2869" name="Rectangle 37"/>
            <p:cNvSpPr>
              <a:spLocks noChangeArrowheads="1"/>
            </p:cNvSpPr>
            <p:nvPr/>
          </p:nvSpPr>
          <p:spPr bwMode="auto">
            <a:xfrm>
              <a:off x="4073" y="349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2870" name="Rectangle 38"/>
            <p:cNvSpPr>
              <a:spLocks noChangeArrowheads="1"/>
            </p:cNvSpPr>
            <p:nvPr/>
          </p:nvSpPr>
          <p:spPr bwMode="auto">
            <a:xfrm>
              <a:off x="4080" y="2119"/>
              <a:ext cx="192"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2871" name="Rectangle 39"/>
            <p:cNvSpPr>
              <a:spLocks noChangeArrowheads="1"/>
            </p:cNvSpPr>
            <p:nvPr/>
          </p:nvSpPr>
          <p:spPr bwMode="auto">
            <a:xfrm>
              <a:off x="4368" y="2159"/>
              <a:ext cx="288"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2872" name="Rectangle 40"/>
            <p:cNvSpPr>
              <a:spLocks noChangeArrowheads="1"/>
            </p:cNvSpPr>
            <p:nvPr/>
          </p:nvSpPr>
          <p:spPr bwMode="auto">
            <a:xfrm>
              <a:off x="5438" y="264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Tree>
    <p:extLst>
      <p:ext uri="{BB962C8B-B14F-4D97-AF65-F5344CB8AC3E}">
        <p14:creationId xmlns:p14="http://schemas.microsoft.com/office/powerpoint/2010/main" val="14961330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2834"/>
                                        </p:tgtEl>
                                        <p:attrNameLst>
                                          <p:attrName>style.visibility</p:attrName>
                                        </p:attrNameLst>
                                      </p:cBhvr>
                                      <p:to>
                                        <p:strVal val="visible"/>
                                      </p:to>
                                    </p:set>
                                    <p:animEffect transition="in" filter="wipe(left)">
                                      <p:cBhvr>
                                        <p:cTn id="7" dur="500"/>
                                        <p:tgtEl>
                                          <p:spTgt spid="632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632852"/>
                                        </p:tgtEl>
                                        <p:attrNameLst>
                                          <p:attrName>style.visibility</p:attrName>
                                        </p:attrNameLst>
                                      </p:cBhvr>
                                      <p:to>
                                        <p:strVal val="visible"/>
                                      </p:to>
                                    </p:set>
                                    <p:anim calcmode="lin" valueType="num">
                                      <p:cBhvr additive="base">
                                        <p:cTn id="12" dur="500" fill="hold"/>
                                        <p:tgtEl>
                                          <p:spTgt spid="632852"/>
                                        </p:tgtEl>
                                        <p:attrNameLst>
                                          <p:attrName>ppt_x</p:attrName>
                                        </p:attrNameLst>
                                      </p:cBhvr>
                                      <p:tavLst>
                                        <p:tav tm="0">
                                          <p:val>
                                            <p:strVal val="#ppt_x"/>
                                          </p:val>
                                        </p:tav>
                                        <p:tav tm="100000">
                                          <p:val>
                                            <p:strVal val="#ppt_x"/>
                                          </p:val>
                                        </p:tav>
                                      </p:tavLst>
                                    </p:anim>
                                    <p:anim calcmode="lin" valueType="num">
                                      <p:cBhvr additive="base">
                                        <p:cTn id="13" dur="500" fill="hold"/>
                                        <p:tgtEl>
                                          <p:spTgt spid="632852"/>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632853"/>
                                        </p:tgtEl>
                                        <p:attrNameLst>
                                          <p:attrName>style.visibility</p:attrName>
                                        </p:attrNameLst>
                                      </p:cBhvr>
                                      <p:to>
                                        <p:strVal val="visible"/>
                                      </p:to>
                                    </p:set>
                                    <p:anim calcmode="lin" valueType="num">
                                      <p:cBhvr additive="base">
                                        <p:cTn id="18" dur="500" fill="hold"/>
                                        <p:tgtEl>
                                          <p:spTgt spid="632853"/>
                                        </p:tgtEl>
                                        <p:attrNameLst>
                                          <p:attrName>ppt_x</p:attrName>
                                        </p:attrNameLst>
                                      </p:cBhvr>
                                      <p:tavLst>
                                        <p:tav tm="0">
                                          <p:val>
                                            <p:strVal val="#ppt_x"/>
                                          </p:val>
                                        </p:tav>
                                        <p:tav tm="100000">
                                          <p:val>
                                            <p:strVal val="#ppt_x"/>
                                          </p:val>
                                        </p:tav>
                                      </p:tavLst>
                                    </p:anim>
                                    <p:anim calcmode="lin" valueType="num">
                                      <p:cBhvr additive="base">
                                        <p:cTn id="19" dur="500" fill="hold"/>
                                        <p:tgtEl>
                                          <p:spTgt spid="632853"/>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632854"/>
                                        </p:tgtEl>
                                        <p:attrNameLst>
                                          <p:attrName>style.visibility</p:attrName>
                                        </p:attrNameLst>
                                      </p:cBhvr>
                                      <p:to>
                                        <p:strVal val="visible"/>
                                      </p:to>
                                    </p:set>
                                    <p:anim calcmode="lin" valueType="num">
                                      <p:cBhvr additive="base">
                                        <p:cTn id="24" dur="500" fill="hold"/>
                                        <p:tgtEl>
                                          <p:spTgt spid="632854"/>
                                        </p:tgtEl>
                                        <p:attrNameLst>
                                          <p:attrName>ppt_x</p:attrName>
                                        </p:attrNameLst>
                                      </p:cBhvr>
                                      <p:tavLst>
                                        <p:tav tm="0">
                                          <p:val>
                                            <p:strVal val="#ppt_x"/>
                                          </p:val>
                                        </p:tav>
                                        <p:tav tm="100000">
                                          <p:val>
                                            <p:strVal val="#ppt_x"/>
                                          </p:val>
                                        </p:tav>
                                      </p:tavLst>
                                    </p:anim>
                                    <p:anim calcmode="lin" valueType="num">
                                      <p:cBhvr additive="base">
                                        <p:cTn id="25" dur="500" fill="hold"/>
                                        <p:tgtEl>
                                          <p:spTgt spid="632854"/>
                                        </p:tgtEl>
                                        <p:attrNameLst>
                                          <p:attrName>ppt_y</p:attrName>
                                        </p:attrNameLst>
                                      </p:cBhvr>
                                      <p:tavLst>
                                        <p:tav tm="0">
                                          <p:val>
                                            <p:strVal val="0-#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32851"/>
                                        </p:tgtEl>
                                        <p:attrNameLst>
                                          <p:attrName>style.visibility</p:attrName>
                                        </p:attrNameLst>
                                      </p:cBhvr>
                                      <p:to>
                                        <p:strVal val="visible"/>
                                      </p:to>
                                    </p:set>
                                    <p:anim calcmode="lin" valueType="num">
                                      <p:cBhvr additive="base">
                                        <p:cTn id="30" dur="500" fill="hold"/>
                                        <p:tgtEl>
                                          <p:spTgt spid="632851"/>
                                        </p:tgtEl>
                                        <p:attrNameLst>
                                          <p:attrName>ppt_x</p:attrName>
                                        </p:attrNameLst>
                                      </p:cBhvr>
                                      <p:tavLst>
                                        <p:tav tm="0">
                                          <p:val>
                                            <p:strVal val="#ppt_x"/>
                                          </p:val>
                                        </p:tav>
                                        <p:tav tm="100000">
                                          <p:val>
                                            <p:strVal val="#ppt_x"/>
                                          </p:val>
                                        </p:tav>
                                      </p:tavLst>
                                    </p:anim>
                                    <p:anim calcmode="lin" valueType="num">
                                      <p:cBhvr additive="base">
                                        <p:cTn id="31" dur="500" fill="hold"/>
                                        <p:tgtEl>
                                          <p:spTgt spid="632851"/>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1" fill="hold" grpId="0" nodeType="clickEffect">
                                  <p:stCondLst>
                                    <p:cond delay="0"/>
                                  </p:stCondLst>
                                  <p:childTnLst>
                                    <p:set>
                                      <p:cBhvr>
                                        <p:cTn id="35" dur="1" fill="hold">
                                          <p:stCondLst>
                                            <p:cond delay="0"/>
                                          </p:stCondLst>
                                        </p:cTn>
                                        <p:tgtEl>
                                          <p:spTgt spid="632858"/>
                                        </p:tgtEl>
                                        <p:attrNameLst>
                                          <p:attrName>style.visibility</p:attrName>
                                        </p:attrNameLst>
                                      </p:cBhvr>
                                      <p:to>
                                        <p:strVal val="visible"/>
                                      </p:to>
                                    </p:set>
                                    <p:anim calcmode="lin" valueType="num">
                                      <p:cBhvr additive="base">
                                        <p:cTn id="36" dur="500" fill="hold"/>
                                        <p:tgtEl>
                                          <p:spTgt spid="632858"/>
                                        </p:tgtEl>
                                        <p:attrNameLst>
                                          <p:attrName>ppt_x</p:attrName>
                                        </p:attrNameLst>
                                      </p:cBhvr>
                                      <p:tavLst>
                                        <p:tav tm="0">
                                          <p:val>
                                            <p:strVal val="#ppt_x"/>
                                          </p:val>
                                        </p:tav>
                                        <p:tav tm="100000">
                                          <p:val>
                                            <p:strVal val="#ppt_x"/>
                                          </p:val>
                                        </p:tav>
                                      </p:tavLst>
                                    </p:anim>
                                    <p:anim calcmode="lin" valueType="num">
                                      <p:cBhvr additive="base">
                                        <p:cTn id="37" dur="500" fill="hold"/>
                                        <p:tgtEl>
                                          <p:spTgt spid="632858"/>
                                        </p:tgtEl>
                                        <p:attrNameLst>
                                          <p:attrName>ppt_y</p:attrName>
                                        </p:attrNameLst>
                                      </p:cBhvr>
                                      <p:tavLst>
                                        <p:tav tm="0">
                                          <p:val>
                                            <p:strVal val="0-#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32848"/>
                                        </p:tgtEl>
                                        <p:attrNameLst>
                                          <p:attrName>style.visibility</p:attrName>
                                        </p:attrNameLst>
                                      </p:cBhvr>
                                      <p:to>
                                        <p:strVal val="visible"/>
                                      </p:to>
                                    </p:set>
                                    <p:anim calcmode="lin" valueType="num">
                                      <p:cBhvr additive="base">
                                        <p:cTn id="42" dur="500" fill="hold"/>
                                        <p:tgtEl>
                                          <p:spTgt spid="632848"/>
                                        </p:tgtEl>
                                        <p:attrNameLst>
                                          <p:attrName>ppt_x</p:attrName>
                                        </p:attrNameLst>
                                      </p:cBhvr>
                                      <p:tavLst>
                                        <p:tav tm="0">
                                          <p:val>
                                            <p:strVal val="#ppt_x"/>
                                          </p:val>
                                        </p:tav>
                                        <p:tav tm="100000">
                                          <p:val>
                                            <p:strVal val="#ppt_x"/>
                                          </p:val>
                                        </p:tav>
                                      </p:tavLst>
                                    </p:anim>
                                    <p:anim calcmode="lin" valueType="num">
                                      <p:cBhvr additive="base">
                                        <p:cTn id="43" dur="500" fill="hold"/>
                                        <p:tgtEl>
                                          <p:spTgt spid="632848"/>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632847"/>
                                        </p:tgtEl>
                                        <p:attrNameLst>
                                          <p:attrName>style.visibility</p:attrName>
                                        </p:attrNameLst>
                                      </p:cBhvr>
                                      <p:to>
                                        <p:strVal val="visible"/>
                                      </p:to>
                                    </p:set>
                                    <p:anim calcmode="lin" valueType="num">
                                      <p:cBhvr additive="base">
                                        <p:cTn id="48" dur="500" fill="hold"/>
                                        <p:tgtEl>
                                          <p:spTgt spid="632847"/>
                                        </p:tgtEl>
                                        <p:attrNameLst>
                                          <p:attrName>ppt_x</p:attrName>
                                        </p:attrNameLst>
                                      </p:cBhvr>
                                      <p:tavLst>
                                        <p:tav tm="0">
                                          <p:val>
                                            <p:strVal val="#ppt_x"/>
                                          </p:val>
                                        </p:tav>
                                        <p:tav tm="100000">
                                          <p:val>
                                            <p:strVal val="#ppt_x"/>
                                          </p:val>
                                        </p:tav>
                                      </p:tavLst>
                                    </p:anim>
                                    <p:anim calcmode="lin" valueType="num">
                                      <p:cBhvr additive="base">
                                        <p:cTn id="49" dur="500" fill="hold"/>
                                        <p:tgtEl>
                                          <p:spTgt spid="632847"/>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1" fill="hold" grpId="0" nodeType="clickEffect">
                                  <p:stCondLst>
                                    <p:cond delay="0"/>
                                  </p:stCondLst>
                                  <p:childTnLst>
                                    <p:set>
                                      <p:cBhvr>
                                        <p:cTn id="53" dur="1" fill="hold">
                                          <p:stCondLst>
                                            <p:cond delay="0"/>
                                          </p:stCondLst>
                                        </p:cTn>
                                        <p:tgtEl>
                                          <p:spTgt spid="632849"/>
                                        </p:tgtEl>
                                        <p:attrNameLst>
                                          <p:attrName>style.visibility</p:attrName>
                                        </p:attrNameLst>
                                      </p:cBhvr>
                                      <p:to>
                                        <p:strVal val="visible"/>
                                      </p:to>
                                    </p:set>
                                    <p:anim calcmode="lin" valueType="num">
                                      <p:cBhvr additive="base">
                                        <p:cTn id="54" dur="500" fill="hold"/>
                                        <p:tgtEl>
                                          <p:spTgt spid="632849"/>
                                        </p:tgtEl>
                                        <p:attrNameLst>
                                          <p:attrName>ppt_x</p:attrName>
                                        </p:attrNameLst>
                                      </p:cBhvr>
                                      <p:tavLst>
                                        <p:tav tm="0">
                                          <p:val>
                                            <p:strVal val="#ppt_x"/>
                                          </p:val>
                                        </p:tav>
                                        <p:tav tm="100000">
                                          <p:val>
                                            <p:strVal val="#ppt_x"/>
                                          </p:val>
                                        </p:tav>
                                      </p:tavLst>
                                    </p:anim>
                                    <p:anim calcmode="lin" valueType="num">
                                      <p:cBhvr additive="base">
                                        <p:cTn id="55" dur="500" fill="hold"/>
                                        <p:tgtEl>
                                          <p:spTgt spid="632849"/>
                                        </p:tgtEl>
                                        <p:attrNameLst>
                                          <p:attrName>ppt_y</p:attrName>
                                        </p:attrNameLst>
                                      </p:cBhvr>
                                      <p:tavLst>
                                        <p:tav tm="0">
                                          <p:val>
                                            <p:strVal val="0-#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1" fill="hold" grpId="0" nodeType="clickEffect">
                                  <p:stCondLst>
                                    <p:cond delay="0"/>
                                  </p:stCondLst>
                                  <p:childTnLst>
                                    <p:set>
                                      <p:cBhvr>
                                        <p:cTn id="59" dur="1" fill="hold">
                                          <p:stCondLst>
                                            <p:cond delay="0"/>
                                          </p:stCondLst>
                                        </p:cTn>
                                        <p:tgtEl>
                                          <p:spTgt spid="632855"/>
                                        </p:tgtEl>
                                        <p:attrNameLst>
                                          <p:attrName>style.visibility</p:attrName>
                                        </p:attrNameLst>
                                      </p:cBhvr>
                                      <p:to>
                                        <p:strVal val="visible"/>
                                      </p:to>
                                    </p:set>
                                    <p:anim calcmode="lin" valueType="num">
                                      <p:cBhvr additive="base">
                                        <p:cTn id="60" dur="500" fill="hold"/>
                                        <p:tgtEl>
                                          <p:spTgt spid="632855"/>
                                        </p:tgtEl>
                                        <p:attrNameLst>
                                          <p:attrName>ppt_x</p:attrName>
                                        </p:attrNameLst>
                                      </p:cBhvr>
                                      <p:tavLst>
                                        <p:tav tm="0">
                                          <p:val>
                                            <p:strVal val="#ppt_x"/>
                                          </p:val>
                                        </p:tav>
                                        <p:tav tm="100000">
                                          <p:val>
                                            <p:strVal val="#ppt_x"/>
                                          </p:val>
                                        </p:tav>
                                      </p:tavLst>
                                    </p:anim>
                                    <p:anim calcmode="lin" valueType="num">
                                      <p:cBhvr additive="base">
                                        <p:cTn id="61" dur="500" fill="hold"/>
                                        <p:tgtEl>
                                          <p:spTgt spid="632855"/>
                                        </p:tgtEl>
                                        <p:attrNameLst>
                                          <p:attrName>ppt_y</p:attrName>
                                        </p:attrNameLst>
                                      </p:cBhvr>
                                      <p:tavLst>
                                        <p:tav tm="0">
                                          <p:val>
                                            <p:strVal val="0-#ppt_h/2"/>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632850"/>
                                        </p:tgtEl>
                                        <p:attrNameLst>
                                          <p:attrName>style.visibility</p:attrName>
                                        </p:attrNameLst>
                                      </p:cBhvr>
                                      <p:to>
                                        <p:strVal val="visible"/>
                                      </p:to>
                                    </p:set>
                                    <p:anim calcmode="lin" valueType="num">
                                      <p:cBhvr additive="base">
                                        <p:cTn id="66" dur="500" fill="hold"/>
                                        <p:tgtEl>
                                          <p:spTgt spid="632850"/>
                                        </p:tgtEl>
                                        <p:attrNameLst>
                                          <p:attrName>ppt_x</p:attrName>
                                        </p:attrNameLst>
                                      </p:cBhvr>
                                      <p:tavLst>
                                        <p:tav tm="0">
                                          <p:val>
                                            <p:strVal val="#ppt_x"/>
                                          </p:val>
                                        </p:tav>
                                        <p:tav tm="100000">
                                          <p:val>
                                            <p:strVal val="#ppt_x"/>
                                          </p:val>
                                        </p:tav>
                                      </p:tavLst>
                                    </p:anim>
                                    <p:anim calcmode="lin" valueType="num">
                                      <p:cBhvr additive="base">
                                        <p:cTn id="67" dur="500" fill="hold"/>
                                        <p:tgtEl>
                                          <p:spTgt spid="632850"/>
                                        </p:tgtEl>
                                        <p:attrNameLst>
                                          <p:attrName>ppt_y</p:attrName>
                                        </p:attrNameLst>
                                      </p:cBhvr>
                                      <p:tavLst>
                                        <p:tav tm="0">
                                          <p:val>
                                            <p:strVal val="1+#ppt_h/2"/>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1" fill="hold" grpId="0" nodeType="clickEffect">
                                  <p:stCondLst>
                                    <p:cond delay="0"/>
                                  </p:stCondLst>
                                  <p:childTnLst>
                                    <p:set>
                                      <p:cBhvr>
                                        <p:cTn id="71" dur="1" fill="hold">
                                          <p:stCondLst>
                                            <p:cond delay="0"/>
                                          </p:stCondLst>
                                        </p:cTn>
                                        <p:tgtEl>
                                          <p:spTgt spid="632857"/>
                                        </p:tgtEl>
                                        <p:attrNameLst>
                                          <p:attrName>style.visibility</p:attrName>
                                        </p:attrNameLst>
                                      </p:cBhvr>
                                      <p:to>
                                        <p:strVal val="visible"/>
                                      </p:to>
                                    </p:set>
                                    <p:anim calcmode="lin" valueType="num">
                                      <p:cBhvr additive="base">
                                        <p:cTn id="72" dur="500" fill="hold"/>
                                        <p:tgtEl>
                                          <p:spTgt spid="632857"/>
                                        </p:tgtEl>
                                        <p:attrNameLst>
                                          <p:attrName>ppt_x</p:attrName>
                                        </p:attrNameLst>
                                      </p:cBhvr>
                                      <p:tavLst>
                                        <p:tav tm="0">
                                          <p:val>
                                            <p:strVal val="#ppt_x"/>
                                          </p:val>
                                        </p:tav>
                                        <p:tav tm="100000">
                                          <p:val>
                                            <p:strVal val="#ppt_x"/>
                                          </p:val>
                                        </p:tav>
                                      </p:tavLst>
                                    </p:anim>
                                    <p:anim calcmode="lin" valueType="num">
                                      <p:cBhvr additive="base">
                                        <p:cTn id="73" dur="500" fill="hold"/>
                                        <p:tgtEl>
                                          <p:spTgt spid="632857"/>
                                        </p:tgtEl>
                                        <p:attrNameLst>
                                          <p:attrName>ppt_y</p:attrName>
                                        </p:attrNameLst>
                                      </p:cBhvr>
                                      <p:tavLst>
                                        <p:tav tm="0">
                                          <p:val>
                                            <p:strVal val="0-#ppt_h/2"/>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632856"/>
                                        </p:tgtEl>
                                        <p:attrNameLst>
                                          <p:attrName>style.visibility</p:attrName>
                                        </p:attrNameLst>
                                      </p:cBhvr>
                                      <p:to>
                                        <p:strVal val="visible"/>
                                      </p:to>
                                    </p:set>
                                    <p:anim calcmode="lin" valueType="num">
                                      <p:cBhvr additive="base">
                                        <p:cTn id="78" dur="500" fill="hold"/>
                                        <p:tgtEl>
                                          <p:spTgt spid="632856"/>
                                        </p:tgtEl>
                                        <p:attrNameLst>
                                          <p:attrName>ppt_x</p:attrName>
                                        </p:attrNameLst>
                                      </p:cBhvr>
                                      <p:tavLst>
                                        <p:tav tm="0">
                                          <p:val>
                                            <p:strVal val="#ppt_x"/>
                                          </p:val>
                                        </p:tav>
                                        <p:tav tm="100000">
                                          <p:val>
                                            <p:strVal val="#ppt_x"/>
                                          </p:val>
                                        </p:tav>
                                      </p:tavLst>
                                    </p:anim>
                                    <p:anim calcmode="lin" valueType="num">
                                      <p:cBhvr additive="base">
                                        <p:cTn id="79" dur="500" fill="hold"/>
                                        <p:tgtEl>
                                          <p:spTgt spid="632856"/>
                                        </p:tgtEl>
                                        <p:attrNameLst>
                                          <p:attrName>ppt_y</p:attrName>
                                        </p:attrNameLst>
                                      </p:cBhvr>
                                      <p:tavLst>
                                        <p:tav tm="0">
                                          <p:val>
                                            <p:strVal val="1+#ppt_h/2"/>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499"/>
                                          </p:stCondLst>
                                        </p:cTn>
                                        <p:tgtEl>
                                          <p:spTgt spid="6328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847" grpId="0" autoUpdateAnimBg="0"/>
      <p:bldP spid="632848" grpId="0" autoUpdateAnimBg="0"/>
      <p:bldP spid="632849" grpId="0" autoUpdateAnimBg="0"/>
      <p:bldP spid="632850" grpId="0" autoUpdateAnimBg="0"/>
      <p:bldP spid="632851" grpId="0" autoUpdateAnimBg="0"/>
      <p:bldP spid="632852" grpId="0" autoUpdateAnimBg="0"/>
      <p:bldP spid="632853" grpId="0" autoUpdateAnimBg="0"/>
      <p:bldP spid="632854" grpId="0" autoUpdateAnimBg="0"/>
      <p:bldP spid="632855" grpId="0" autoUpdateAnimBg="0"/>
      <p:bldP spid="632856" grpId="0" autoUpdateAnimBg="0"/>
      <p:bldP spid="632857" grpId="0" autoUpdateAnimBg="0"/>
      <p:bldP spid="632858"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3858" name="Text Box 2050"/>
          <p:cNvSpPr txBox="1">
            <a:spLocks noChangeArrowheads="1"/>
          </p:cNvSpPr>
          <p:nvPr/>
        </p:nvSpPr>
        <p:spPr bwMode="auto">
          <a:xfrm>
            <a:off x="1649412" y="2681288"/>
            <a:ext cx="939800" cy="6413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1 if </a:t>
            </a:r>
          </a:p>
          <a:p>
            <a:pPr algn="ctr" eaLnBrk="0" hangingPunct="0"/>
            <a:r>
              <a:rPr lang="en-US" altLang="en-US" b="1">
                <a:solidFill>
                  <a:srgbClr val="FF0000"/>
                </a:solidFill>
                <a:latin typeface="Helvetica" panose="020B0604020202020204" pitchFamily="34" charset="0"/>
              </a:rPr>
              <a:t>Zero=1</a:t>
            </a:r>
            <a:endParaRPr lang="en-US" altLang="en-US" b="1">
              <a:latin typeface="Helvetica" panose="020B0604020202020204" pitchFamily="34" charset="0"/>
            </a:endParaRPr>
          </a:p>
        </p:txBody>
      </p:sp>
      <p:grpSp>
        <p:nvGrpSpPr>
          <p:cNvPr id="633859" name="Group 2051"/>
          <p:cNvGrpSpPr>
            <a:grpSpLocks/>
          </p:cNvGrpSpPr>
          <p:nvPr/>
        </p:nvGrpSpPr>
        <p:grpSpPr bwMode="auto">
          <a:xfrm>
            <a:off x="1522412" y="2362200"/>
            <a:ext cx="9144000" cy="2895600"/>
            <a:chOff x="0" y="1488"/>
            <a:chExt cx="5760" cy="1824"/>
          </a:xfrm>
        </p:grpSpPr>
        <p:sp>
          <p:nvSpPr>
            <p:cNvPr id="633860" name="Rectangle 2052"/>
            <p:cNvSpPr>
              <a:spLocks noChangeArrowheads="1"/>
            </p:cNvSpPr>
            <p:nvPr/>
          </p:nvSpPr>
          <p:spPr bwMode="auto">
            <a:xfrm>
              <a:off x="3744" y="2648"/>
              <a:ext cx="336" cy="88"/>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b="1">
                <a:latin typeface="Helvetica" panose="020B0604020202020204" pitchFamily="34" charset="0"/>
              </a:endParaRPr>
            </a:p>
          </p:txBody>
        </p:sp>
        <p:sp>
          <p:nvSpPr>
            <p:cNvPr id="633861" name="Rectangle 2053"/>
            <p:cNvSpPr>
              <a:spLocks noChangeArrowheads="1"/>
            </p:cNvSpPr>
            <p:nvPr/>
          </p:nvSpPr>
          <p:spPr bwMode="auto">
            <a:xfrm>
              <a:off x="1744" y="1704"/>
              <a:ext cx="288" cy="552"/>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862" name="AutoShape 2054"/>
            <p:cNvSpPr>
              <a:spLocks noChangeArrowheads="1"/>
            </p:cNvSpPr>
            <p:nvPr/>
          </p:nvSpPr>
          <p:spPr bwMode="auto">
            <a:xfrm rot="-5400000">
              <a:off x="4048" y="2640"/>
              <a:ext cx="912" cy="432"/>
            </a:xfrm>
            <a:custGeom>
              <a:avLst/>
              <a:gdLst>
                <a:gd name="G0" fmla="+- 5660 0 0"/>
                <a:gd name="G1" fmla="+- 21600 0 5660"/>
                <a:gd name="G2" fmla="*/ 5660 1 2"/>
                <a:gd name="G3" fmla="+- 21600 0 G2"/>
                <a:gd name="G4" fmla="+/ 5660 21600 2"/>
                <a:gd name="G5" fmla="+/ G1 0 2"/>
                <a:gd name="G6" fmla="*/ 21600 21600 5660"/>
                <a:gd name="G7" fmla="*/ G6 1 2"/>
                <a:gd name="G8" fmla="+- 21600 0 G7"/>
                <a:gd name="G9" fmla="*/ 21600 1 2"/>
                <a:gd name="G10" fmla="+- 5660 0 G9"/>
                <a:gd name="G11" fmla="?: G10 G8 0"/>
                <a:gd name="G12" fmla="?: G10 G7 21600"/>
                <a:gd name="T0" fmla="*/ 18770 w 21600"/>
                <a:gd name="T1" fmla="*/ 10800 h 21600"/>
                <a:gd name="T2" fmla="*/ 10800 w 21600"/>
                <a:gd name="T3" fmla="*/ 21600 h 21600"/>
                <a:gd name="T4" fmla="*/ 2830 w 21600"/>
                <a:gd name="T5" fmla="*/ 10800 h 21600"/>
                <a:gd name="T6" fmla="*/ 10800 w 21600"/>
                <a:gd name="T7" fmla="*/ 0 h 21600"/>
                <a:gd name="T8" fmla="*/ 4630 w 21600"/>
                <a:gd name="T9" fmla="*/ 4630 h 21600"/>
                <a:gd name="T10" fmla="*/ 16970 w 21600"/>
                <a:gd name="T11" fmla="*/ 16970 h 21600"/>
              </a:gdLst>
              <a:ahLst/>
              <a:cxnLst>
                <a:cxn ang="0">
                  <a:pos x="T0" y="T1"/>
                </a:cxn>
                <a:cxn ang="0">
                  <a:pos x="T2" y="T3"/>
                </a:cxn>
                <a:cxn ang="0">
                  <a:pos x="T4" y="T5"/>
                </a:cxn>
                <a:cxn ang="0">
                  <a:pos x="T6" y="T7"/>
                </a:cxn>
              </a:cxnLst>
              <a:rect l="T8" t="T9" r="T10" b="T11"/>
              <a:pathLst>
                <a:path w="21600" h="21600">
                  <a:moveTo>
                    <a:pt x="0" y="0"/>
                  </a:moveTo>
                  <a:lnTo>
                    <a:pt x="5660" y="21600"/>
                  </a:lnTo>
                  <a:lnTo>
                    <a:pt x="15940" y="21600"/>
                  </a:lnTo>
                  <a:lnTo>
                    <a:pt x="21600" y="0"/>
                  </a:lnTo>
                  <a:close/>
                </a:path>
              </a:pathLst>
            </a:cu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863" name="Rectangle 2055"/>
            <p:cNvSpPr>
              <a:spLocks noChangeArrowheads="1"/>
            </p:cNvSpPr>
            <p:nvPr/>
          </p:nvSpPr>
          <p:spPr bwMode="auto">
            <a:xfrm>
              <a:off x="3736" y="2904"/>
              <a:ext cx="336"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864" name="Rectangle 2056"/>
            <p:cNvSpPr>
              <a:spLocks noChangeArrowheads="1"/>
            </p:cNvSpPr>
            <p:nvPr/>
          </p:nvSpPr>
          <p:spPr bwMode="auto">
            <a:xfrm>
              <a:off x="4608" y="2688"/>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b="1">
                <a:latin typeface="Helvetica" panose="020B0604020202020204" pitchFamily="34" charset="0"/>
              </a:endParaRPr>
            </a:p>
          </p:txBody>
        </p:sp>
        <p:sp>
          <p:nvSpPr>
            <p:cNvPr id="633865" name="Rectangle 2057"/>
            <p:cNvSpPr>
              <a:spLocks noChangeArrowheads="1"/>
            </p:cNvSpPr>
            <p:nvPr/>
          </p:nvSpPr>
          <p:spPr bwMode="auto">
            <a:xfrm>
              <a:off x="4224" y="3056"/>
              <a:ext cx="152" cy="7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b="1">
                <a:latin typeface="Helvetica" panose="020B0604020202020204" pitchFamily="34" charset="0"/>
              </a:endParaRPr>
            </a:p>
          </p:txBody>
        </p:sp>
        <p:sp>
          <p:nvSpPr>
            <p:cNvPr id="633866" name="Rectangle 2058"/>
            <p:cNvSpPr>
              <a:spLocks noChangeArrowheads="1"/>
            </p:cNvSpPr>
            <p:nvPr/>
          </p:nvSpPr>
          <p:spPr bwMode="auto">
            <a:xfrm>
              <a:off x="4224" y="2584"/>
              <a:ext cx="152" cy="7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b="1">
                <a:latin typeface="Helvetica" panose="020B0604020202020204" pitchFamily="34" charset="0"/>
              </a:endParaRPr>
            </a:p>
          </p:txBody>
        </p:sp>
        <p:sp>
          <p:nvSpPr>
            <p:cNvPr id="633867" name="Rectangle 2059"/>
            <p:cNvSpPr>
              <a:spLocks noChangeArrowheads="1"/>
            </p:cNvSpPr>
            <p:nvPr/>
          </p:nvSpPr>
          <p:spPr bwMode="auto">
            <a:xfrm>
              <a:off x="3528" y="2512"/>
              <a:ext cx="240" cy="624"/>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868" name="Rectangle 2060"/>
            <p:cNvSpPr>
              <a:spLocks noChangeArrowheads="1"/>
            </p:cNvSpPr>
            <p:nvPr/>
          </p:nvSpPr>
          <p:spPr bwMode="auto">
            <a:xfrm>
              <a:off x="5328" y="2224"/>
              <a:ext cx="144" cy="104"/>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869" name="Rectangle 2061"/>
            <p:cNvSpPr>
              <a:spLocks noChangeArrowheads="1"/>
            </p:cNvSpPr>
            <p:nvPr/>
          </p:nvSpPr>
          <p:spPr bwMode="auto">
            <a:xfrm>
              <a:off x="5280" y="2232"/>
              <a:ext cx="96" cy="6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870" name="Rectangle 2062"/>
            <p:cNvSpPr>
              <a:spLocks noChangeArrowheads="1"/>
            </p:cNvSpPr>
            <p:nvPr/>
          </p:nvSpPr>
          <p:spPr bwMode="auto">
            <a:xfrm>
              <a:off x="5232" y="2832"/>
              <a:ext cx="144" cy="104"/>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871" name="Rectangle 2063"/>
            <p:cNvSpPr>
              <a:spLocks noChangeArrowheads="1"/>
            </p:cNvSpPr>
            <p:nvPr/>
          </p:nvSpPr>
          <p:spPr bwMode="auto">
            <a:xfrm>
              <a:off x="4952" y="2592"/>
              <a:ext cx="288" cy="57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872" name="Rectangle 2064"/>
            <p:cNvSpPr>
              <a:spLocks noChangeArrowheads="1"/>
            </p:cNvSpPr>
            <p:nvPr/>
          </p:nvSpPr>
          <p:spPr bwMode="auto">
            <a:xfrm>
              <a:off x="5640" y="2216"/>
              <a:ext cx="120" cy="112"/>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873" name="Rectangle 2065"/>
            <p:cNvSpPr>
              <a:spLocks noChangeArrowheads="1"/>
            </p:cNvSpPr>
            <p:nvPr/>
          </p:nvSpPr>
          <p:spPr bwMode="auto">
            <a:xfrm>
              <a:off x="5664" y="1488"/>
              <a:ext cx="96" cy="81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874" name="Rectangle 2066"/>
            <p:cNvSpPr>
              <a:spLocks noChangeArrowheads="1"/>
            </p:cNvSpPr>
            <p:nvPr/>
          </p:nvSpPr>
          <p:spPr bwMode="auto">
            <a:xfrm>
              <a:off x="0" y="1488"/>
              <a:ext cx="576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875" name="Rectangle 2067"/>
            <p:cNvSpPr>
              <a:spLocks noChangeArrowheads="1"/>
            </p:cNvSpPr>
            <p:nvPr/>
          </p:nvSpPr>
          <p:spPr bwMode="auto">
            <a:xfrm>
              <a:off x="16" y="2472"/>
              <a:ext cx="192"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876" name="Rectangle 2068"/>
            <p:cNvSpPr>
              <a:spLocks noChangeArrowheads="1"/>
            </p:cNvSpPr>
            <p:nvPr/>
          </p:nvSpPr>
          <p:spPr bwMode="auto">
            <a:xfrm>
              <a:off x="0" y="1488"/>
              <a:ext cx="96" cy="1104"/>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877" name="Rectangle 2069"/>
            <p:cNvSpPr>
              <a:spLocks noChangeArrowheads="1"/>
            </p:cNvSpPr>
            <p:nvPr/>
          </p:nvSpPr>
          <p:spPr bwMode="auto">
            <a:xfrm>
              <a:off x="128" y="2248"/>
              <a:ext cx="288" cy="52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633878" name="Rectangle 2070"/>
          <p:cNvSpPr>
            <a:spLocks noGrp="1" noChangeArrowheads="1"/>
          </p:cNvSpPr>
          <p:nvPr>
            <p:ph type="title"/>
          </p:nvPr>
        </p:nvSpPr>
        <p:spPr/>
        <p:txBody>
          <a:bodyPr>
            <a:normAutofit fontScale="90000"/>
          </a:bodyPr>
          <a:lstStyle/>
          <a:p>
            <a:r>
              <a:rPr lang="en-US" altLang="en-US"/>
              <a:t>Multicycle Control Step (3):</a:t>
            </a:r>
            <a:br>
              <a:rPr lang="en-US" altLang="en-US"/>
            </a:br>
            <a:r>
              <a:rPr lang="en-US" altLang="en-US"/>
              <a:t>Branch Instructions</a:t>
            </a:r>
          </a:p>
        </p:txBody>
      </p:sp>
      <p:sp>
        <p:nvSpPr>
          <p:cNvPr id="633879" name="Rectangle 2071"/>
          <p:cNvSpPr>
            <a:spLocks noGrp="1" noChangeArrowheads="1"/>
          </p:cNvSpPr>
          <p:nvPr>
            <p:ph type="body" idx="1"/>
          </p:nvPr>
        </p:nvSpPr>
        <p:spPr>
          <a:xfrm>
            <a:off x="2705100" y="1752600"/>
            <a:ext cx="7772400" cy="4114800"/>
          </a:xfrm>
        </p:spPr>
        <p:txBody>
          <a:bodyPr/>
          <a:lstStyle/>
          <a:p>
            <a:pPr>
              <a:spcBef>
                <a:spcPct val="0"/>
              </a:spcBef>
              <a:buFont typeface="Wingdings" panose="05000000000000000000" pitchFamily="2" charset="2"/>
              <a:buNone/>
            </a:pPr>
            <a:r>
              <a:rPr lang="en-US" altLang="en-US" sz="2000">
                <a:latin typeface="Courier" pitchFamily="49" charset="0"/>
              </a:rPr>
              <a:t>if (A == B) PC = ALUOut;</a:t>
            </a:r>
            <a:endParaRPr lang="en-US" altLang="en-US" sz="2000"/>
          </a:p>
        </p:txBody>
      </p:sp>
      <p:sp>
        <p:nvSpPr>
          <p:cNvPr id="633880" name="Text Box 2072"/>
          <p:cNvSpPr txBox="1">
            <a:spLocks noChangeArrowheads="1"/>
          </p:cNvSpPr>
          <p:nvPr/>
        </p:nvSpPr>
        <p:spPr bwMode="auto">
          <a:xfrm>
            <a:off x="5991225" y="51768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33881" name="Text Box 2073"/>
          <p:cNvSpPr txBox="1">
            <a:spLocks noChangeArrowheads="1"/>
          </p:cNvSpPr>
          <p:nvPr/>
        </p:nvSpPr>
        <p:spPr bwMode="auto">
          <a:xfrm>
            <a:off x="5129212" y="48593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33882" name="Text Box 2074"/>
          <p:cNvSpPr txBox="1">
            <a:spLocks noChangeArrowheads="1"/>
          </p:cNvSpPr>
          <p:nvPr/>
        </p:nvSpPr>
        <p:spPr bwMode="auto">
          <a:xfrm>
            <a:off x="7223125" y="34750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33883" name="Text Box 2075"/>
          <p:cNvSpPr txBox="1">
            <a:spLocks noChangeArrowheads="1"/>
          </p:cNvSpPr>
          <p:nvPr/>
        </p:nvSpPr>
        <p:spPr bwMode="auto">
          <a:xfrm>
            <a:off x="7969250" y="54689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33884" name="Text Box 2076"/>
          <p:cNvSpPr txBox="1">
            <a:spLocks noChangeArrowheads="1"/>
          </p:cNvSpPr>
          <p:nvPr/>
        </p:nvSpPr>
        <p:spPr bwMode="auto">
          <a:xfrm>
            <a:off x="3335337" y="51006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33885" name="Text Box 2077"/>
          <p:cNvSpPr txBox="1">
            <a:spLocks noChangeArrowheads="1"/>
          </p:cNvSpPr>
          <p:nvPr/>
        </p:nvSpPr>
        <p:spPr bwMode="auto">
          <a:xfrm>
            <a:off x="2360612" y="32464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33886" name="Text Box 2078"/>
          <p:cNvSpPr txBox="1">
            <a:spLocks noChangeArrowheads="1"/>
          </p:cNvSpPr>
          <p:nvPr/>
        </p:nvSpPr>
        <p:spPr bwMode="auto">
          <a:xfrm>
            <a:off x="3333750" y="33988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33887" name="Text Box 2079"/>
          <p:cNvSpPr txBox="1">
            <a:spLocks noChangeArrowheads="1"/>
          </p:cNvSpPr>
          <p:nvPr/>
        </p:nvSpPr>
        <p:spPr bwMode="auto">
          <a:xfrm>
            <a:off x="7997825" y="33226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1</a:t>
            </a:r>
            <a:endParaRPr lang="en-US" altLang="en-US" b="1">
              <a:latin typeface="Helvetica" panose="020B0604020202020204" pitchFamily="34" charset="0"/>
            </a:endParaRPr>
          </a:p>
        </p:txBody>
      </p:sp>
      <p:sp>
        <p:nvSpPr>
          <p:cNvPr id="633888" name="Text Box 2080"/>
          <p:cNvSpPr txBox="1">
            <a:spLocks noChangeArrowheads="1"/>
          </p:cNvSpPr>
          <p:nvPr/>
        </p:nvSpPr>
        <p:spPr bwMode="auto">
          <a:xfrm>
            <a:off x="10206037" y="41608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1</a:t>
            </a:r>
            <a:endParaRPr lang="en-US" altLang="en-US" b="1">
              <a:latin typeface="Helvetica" panose="020B0604020202020204" pitchFamily="34" charset="0"/>
            </a:endParaRPr>
          </a:p>
        </p:txBody>
      </p:sp>
      <p:sp>
        <p:nvSpPr>
          <p:cNvPr id="633889" name="Text Box 2081"/>
          <p:cNvSpPr txBox="1">
            <a:spLocks noChangeArrowheads="1"/>
          </p:cNvSpPr>
          <p:nvPr/>
        </p:nvSpPr>
        <p:spPr bwMode="auto">
          <a:xfrm>
            <a:off x="8375650" y="3475038"/>
            <a:ext cx="565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011</a:t>
            </a:r>
            <a:endParaRPr lang="en-US" altLang="en-US" b="1">
              <a:latin typeface="Helvetica" panose="020B0604020202020204" pitchFamily="34" charset="0"/>
            </a:endParaRPr>
          </a:p>
        </p:txBody>
      </p:sp>
      <p:sp>
        <p:nvSpPr>
          <p:cNvPr id="633890" name="Text Box 2082"/>
          <p:cNvSpPr txBox="1">
            <a:spLocks noChangeArrowheads="1"/>
          </p:cNvSpPr>
          <p:nvPr/>
        </p:nvSpPr>
        <p:spPr bwMode="auto">
          <a:xfrm>
            <a:off x="4349750" y="19510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grpSp>
        <p:nvGrpSpPr>
          <p:cNvPr id="633891" name="Group 2083"/>
          <p:cNvGrpSpPr>
            <a:grpSpLocks/>
          </p:cNvGrpSpPr>
          <p:nvPr/>
        </p:nvGrpSpPr>
        <p:grpSpPr bwMode="auto">
          <a:xfrm>
            <a:off x="1751013" y="1905001"/>
            <a:ext cx="8709025" cy="3940175"/>
            <a:chOff x="144" y="1200"/>
            <a:chExt cx="5486" cy="2482"/>
          </a:xfrm>
        </p:grpSpPr>
        <p:sp>
          <p:nvSpPr>
            <p:cNvPr id="633892" name="Rectangle 2084"/>
            <p:cNvSpPr>
              <a:spLocks noChangeArrowheads="1"/>
            </p:cNvSpPr>
            <p:nvPr/>
          </p:nvSpPr>
          <p:spPr bwMode="auto">
            <a:xfrm>
              <a:off x="144" y="1728"/>
              <a:ext cx="480" cy="30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893" name="Rectangle 2085"/>
            <p:cNvSpPr>
              <a:spLocks noChangeArrowheads="1"/>
            </p:cNvSpPr>
            <p:nvPr/>
          </p:nvSpPr>
          <p:spPr bwMode="auto">
            <a:xfrm>
              <a:off x="2777" y="3299"/>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894" name="Rectangle 2086"/>
            <p:cNvSpPr>
              <a:spLocks noChangeArrowheads="1"/>
            </p:cNvSpPr>
            <p:nvPr/>
          </p:nvSpPr>
          <p:spPr bwMode="auto">
            <a:xfrm>
              <a:off x="528" y="2016"/>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895" name="Rectangle 2087"/>
            <p:cNvSpPr>
              <a:spLocks noChangeArrowheads="1"/>
            </p:cNvSpPr>
            <p:nvPr/>
          </p:nvSpPr>
          <p:spPr bwMode="auto">
            <a:xfrm>
              <a:off x="1125" y="2112"/>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896" name="Rectangle 2088"/>
            <p:cNvSpPr>
              <a:spLocks noChangeArrowheads="1"/>
            </p:cNvSpPr>
            <p:nvPr/>
          </p:nvSpPr>
          <p:spPr bwMode="auto">
            <a:xfrm>
              <a:off x="1138" y="3264"/>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897" name="Rectangle 2089"/>
            <p:cNvSpPr>
              <a:spLocks noChangeArrowheads="1"/>
            </p:cNvSpPr>
            <p:nvPr/>
          </p:nvSpPr>
          <p:spPr bwMode="auto">
            <a:xfrm>
              <a:off x="1776" y="120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898" name="Rectangle 2090"/>
            <p:cNvSpPr>
              <a:spLocks noChangeArrowheads="1"/>
            </p:cNvSpPr>
            <p:nvPr/>
          </p:nvSpPr>
          <p:spPr bwMode="auto">
            <a:xfrm>
              <a:off x="2256" y="3113"/>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899" name="Rectangle 2091"/>
            <p:cNvSpPr>
              <a:spLocks noChangeArrowheads="1"/>
            </p:cNvSpPr>
            <p:nvPr/>
          </p:nvSpPr>
          <p:spPr bwMode="auto">
            <a:xfrm>
              <a:off x="3600" y="2242"/>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900" name="Rectangle 2092"/>
            <p:cNvSpPr>
              <a:spLocks noChangeArrowheads="1"/>
            </p:cNvSpPr>
            <p:nvPr/>
          </p:nvSpPr>
          <p:spPr bwMode="auto">
            <a:xfrm>
              <a:off x="4073" y="349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901" name="Rectangle 2093"/>
            <p:cNvSpPr>
              <a:spLocks noChangeArrowheads="1"/>
            </p:cNvSpPr>
            <p:nvPr/>
          </p:nvSpPr>
          <p:spPr bwMode="auto">
            <a:xfrm>
              <a:off x="4080" y="2119"/>
              <a:ext cx="192"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902" name="Rectangle 2094"/>
            <p:cNvSpPr>
              <a:spLocks noChangeArrowheads="1"/>
            </p:cNvSpPr>
            <p:nvPr/>
          </p:nvSpPr>
          <p:spPr bwMode="auto">
            <a:xfrm>
              <a:off x="4368" y="2159"/>
              <a:ext cx="288"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3903" name="Rectangle 2095"/>
            <p:cNvSpPr>
              <a:spLocks noChangeArrowheads="1"/>
            </p:cNvSpPr>
            <p:nvPr/>
          </p:nvSpPr>
          <p:spPr bwMode="auto">
            <a:xfrm>
              <a:off x="5438" y="264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pic>
        <p:nvPicPr>
          <p:cNvPr id="633904" name="Picture 20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2" y="2265364"/>
            <a:ext cx="9113838" cy="405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76061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3859"/>
                                        </p:tgtEl>
                                        <p:attrNameLst>
                                          <p:attrName>style.visibility</p:attrName>
                                        </p:attrNameLst>
                                      </p:cBhvr>
                                      <p:to>
                                        <p:strVal val="visible"/>
                                      </p:to>
                                    </p:set>
                                    <p:animEffect transition="in" filter="wipe(left)">
                                      <p:cBhvr>
                                        <p:cTn id="7" dur="500"/>
                                        <p:tgtEl>
                                          <p:spTgt spid="6338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633858"/>
                                        </p:tgtEl>
                                        <p:attrNameLst>
                                          <p:attrName>style.visibility</p:attrName>
                                        </p:attrNameLst>
                                      </p:cBhvr>
                                      <p:to>
                                        <p:strVal val="visible"/>
                                      </p:to>
                                    </p:set>
                                    <p:anim calcmode="lin" valueType="num">
                                      <p:cBhvr additive="base">
                                        <p:cTn id="12" dur="500" fill="hold"/>
                                        <p:tgtEl>
                                          <p:spTgt spid="633858"/>
                                        </p:tgtEl>
                                        <p:attrNameLst>
                                          <p:attrName>ppt_x</p:attrName>
                                        </p:attrNameLst>
                                      </p:cBhvr>
                                      <p:tavLst>
                                        <p:tav tm="0">
                                          <p:val>
                                            <p:strVal val="#ppt_x"/>
                                          </p:val>
                                        </p:tav>
                                        <p:tav tm="100000">
                                          <p:val>
                                            <p:strVal val="#ppt_x"/>
                                          </p:val>
                                        </p:tav>
                                      </p:tavLst>
                                    </p:anim>
                                    <p:anim calcmode="lin" valueType="num">
                                      <p:cBhvr additive="base">
                                        <p:cTn id="13" dur="500" fill="hold"/>
                                        <p:tgtEl>
                                          <p:spTgt spid="633858"/>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633885"/>
                                        </p:tgtEl>
                                        <p:attrNameLst>
                                          <p:attrName>style.visibility</p:attrName>
                                        </p:attrNameLst>
                                      </p:cBhvr>
                                      <p:to>
                                        <p:strVal val="visible"/>
                                      </p:to>
                                    </p:set>
                                    <p:anim calcmode="lin" valueType="num">
                                      <p:cBhvr additive="base">
                                        <p:cTn id="18" dur="500" fill="hold"/>
                                        <p:tgtEl>
                                          <p:spTgt spid="633885"/>
                                        </p:tgtEl>
                                        <p:attrNameLst>
                                          <p:attrName>ppt_x</p:attrName>
                                        </p:attrNameLst>
                                      </p:cBhvr>
                                      <p:tavLst>
                                        <p:tav tm="0">
                                          <p:val>
                                            <p:strVal val="#ppt_x"/>
                                          </p:val>
                                        </p:tav>
                                        <p:tav tm="100000">
                                          <p:val>
                                            <p:strVal val="#ppt_x"/>
                                          </p:val>
                                        </p:tav>
                                      </p:tavLst>
                                    </p:anim>
                                    <p:anim calcmode="lin" valueType="num">
                                      <p:cBhvr additive="base">
                                        <p:cTn id="19" dur="500" fill="hold"/>
                                        <p:tgtEl>
                                          <p:spTgt spid="633885"/>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633886"/>
                                        </p:tgtEl>
                                        <p:attrNameLst>
                                          <p:attrName>style.visibility</p:attrName>
                                        </p:attrNameLst>
                                      </p:cBhvr>
                                      <p:to>
                                        <p:strVal val="visible"/>
                                      </p:to>
                                    </p:set>
                                    <p:anim calcmode="lin" valueType="num">
                                      <p:cBhvr additive="base">
                                        <p:cTn id="24" dur="500" fill="hold"/>
                                        <p:tgtEl>
                                          <p:spTgt spid="633886"/>
                                        </p:tgtEl>
                                        <p:attrNameLst>
                                          <p:attrName>ppt_x</p:attrName>
                                        </p:attrNameLst>
                                      </p:cBhvr>
                                      <p:tavLst>
                                        <p:tav tm="0">
                                          <p:val>
                                            <p:strVal val="#ppt_x"/>
                                          </p:val>
                                        </p:tav>
                                        <p:tav tm="100000">
                                          <p:val>
                                            <p:strVal val="#ppt_x"/>
                                          </p:val>
                                        </p:tav>
                                      </p:tavLst>
                                    </p:anim>
                                    <p:anim calcmode="lin" valueType="num">
                                      <p:cBhvr additive="base">
                                        <p:cTn id="25" dur="500" fill="hold"/>
                                        <p:tgtEl>
                                          <p:spTgt spid="633886"/>
                                        </p:tgtEl>
                                        <p:attrNameLst>
                                          <p:attrName>ppt_y</p:attrName>
                                        </p:attrNameLst>
                                      </p:cBhvr>
                                      <p:tavLst>
                                        <p:tav tm="0">
                                          <p:val>
                                            <p:strVal val="0-#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33884"/>
                                        </p:tgtEl>
                                        <p:attrNameLst>
                                          <p:attrName>style.visibility</p:attrName>
                                        </p:attrNameLst>
                                      </p:cBhvr>
                                      <p:to>
                                        <p:strVal val="visible"/>
                                      </p:to>
                                    </p:set>
                                    <p:anim calcmode="lin" valueType="num">
                                      <p:cBhvr additive="base">
                                        <p:cTn id="30" dur="500" fill="hold"/>
                                        <p:tgtEl>
                                          <p:spTgt spid="633884"/>
                                        </p:tgtEl>
                                        <p:attrNameLst>
                                          <p:attrName>ppt_x</p:attrName>
                                        </p:attrNameLst>
                                      </p:cBhvr>
                                      <p:tavLst>
                                        <p:tav tm="0">
                                          <p:val>
                                            <p:strVal val="#ppt_x"/>
                                          </p:val>
                                        </p:tav>
                                        <p:tav tm="100000">
                                          <p:val>
                                            <p:strVal val="#ppt_x"/>
                                          </p:val>
                                        </p:tav>
                                      </p:tavLst>
                                    </p:anim>
                                    <p:anim calcmode="lin" valueType="num">
                                      <p:cBhvr additive="base">
                                        <p:cTn id="31" dur="500" fill="hold"/>
                                        <p:tgtEl>
                                          <p:spTgt spid="633884"/>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1" fill="hold" grpId="0" nodeType="clickEffect">
                                  <p:stCondLst>
                                    <p:cond delay="0"/>
                                  </p:stCondLst>
                                  <p:childTnLst>
                                    <p:set>
                                      <p:cBhvr>
                                        <p:cTn id="35" dur="1" fill="hold">
                                          <p:stCondLst>
                                            <p:cond delay="0"/>
                                          </p:stCondLst>
                                        </p:cTn>
                                        <p:tgtEl>
                                          <p:spTgt spid="633890"/>
                                        </p:tgtEl>
                                        <p:attrNameLst>
                                          <p:attrName>style.visibility</p:attrName>
                                        </p:attrNameLst>
                                      </p:cBhvr>
                                      <p:to>
                                        <p:strVal val="visible"/>
                                      </p:to>
                                    </p:set>
                                    <p:anim calcmode="lin" valueType="num">
                                      <p:cBhvr additive="base">
                                        <p:cTn id="36" dur="500" fill="hold"/>
                                        <p:tgtEl>
                                          <p:spTgt spid="633890"/>
                                        </p:tgtEl>
                                        <p:attrNameLst>
                                          <p:attrName>ppt_x</p:attrName>
                                        </p:attrNameLst>
                                      </p:cBhvr>
                                      <p:tavLst>
                                        <p:tav tm="0">
                                          <p:val>
                                            <p:strVal val="#ppt_x"/>
                                          </p:val>
                                        </p:tav>
                                        <p:tav tm="100000">
                                          <p:val>
                                            <p:strVal val="#ppt_x"/>
                                          </p:val>
                                        </p:tav>
                                      </p:tavLst>
                                    </p:anim>
                                    <p:anim calcmode="lin" valueType="num">
                                      <p:cBhvr additive="base">
                                        <p:cTn id="37" dur="500" fill="hold"/>
                                        <p:tgtEl>
                                          <p:spTgt spid="633890"/>
                                        </p:tgtEl>
                                        <p:attrNameLst>
                                          <p:attrName>ppt_y</p:attrName>
                                        </p:attrNameLst>
                                      </p:cBhvr>
                                      <p:tavLst>
                                        <p:tav tm="0">
                                          <p:val>
                                            <p:strVal val="0-#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33881"/>
                                        </p:tgtEl>
                                        <p:attrNameLst>
                                          <p:attrName>style.visibility</p:attrName>
                                        </p:attrNameLst>
                                      </p:cBhvr>
                                      <p:to>
                                        <p:strVal val="visible"/>
                                      </p:to>
                                    </p:set>
                                    <p:anim calcmode="lin" valueType="num">
                                      <p:cBhvr additive="base">
                                        <p:cTn id="42" dur="500" fill="hold"/>
                                        <p:tgtEl>
                                          <p:spTgt spid="633881"/>
                                        </p:tgtEl>
                                        <p:attrNameLst>
                                          <p:attrName>ppt_x</p:attrName>
                                        </p:attrNameLst>
                                      </p:cBhvr>
                                      <p:tavLst>
                                        <p:tav tm="0">
                                          <p:val>
                                            <p:strVal val="#ppt_x"/>
                                          </p:val>
                                        </p:tav>
                                        <p:tav tm="100000">
                                          <p:val>
                                            <p:strVal val="#ppt_x"/>
                                          </p:val>
                                        </p:tav>
                                      </p:tavLst>
                                    </p:anim>
                                    <p:anim calcmode="lin" valueType="num">
                                      <p:cBhvr additive="base">
                                        <p:cTn id="43" dur="500" fill="hold"/>
                                        <p:tgtEl>
                                          <p:spTgt spid="633881"/>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633880"/>
                                        </p:tgtEl>
                                        <p:attrNameLst>
                                          <p:attrName>style.visibility</p:attrName>
                                        </p:attrNameLst>
                                      </p:cBhvr>
                                      <p:to>
                                        <p:strVal val="visible"/>
                                      </p:to>
                                    </p:set>
                                    <p:anim calcmode="lin" valueType="num">
                                      <p:cBhvr additive="base">
                                        <p:cTn id="48" dur="500" fill="hold"/>
                                        <p:tgtEl>
                                          <p:spTgt spid="633880"/>
                                        </p:tgtEl>
                                        <p:attrNameLst>
                                          <p:attrName>ppt_x</p:attrName>
                                        </p:attrNameLst>
                                      </p:cBhvr>
                                      <p:tavLst>
                                        <p:tav tm="0">
                                          <p:val>
                                            <p:strVal val="#ppt_x"/>
                                          </p:val>
                                        </p:tav>
                                        <p:tav tm="100000">
                                          <p:val>
                                            <p:strVal val="#ppt_x"/>
                                          </p:val>
                                        </p:tav>
                                      </p:tavLst>
                                    </p:anim>
                                    <p:anim calcmode="lin" valueType="num">
                                      <p:cBhvr additive="base">
                                        <p:cTn id="49" dur="500" fill="hold"/>
                                        <p:tgtEl>
                                          <p:spTgt spid="633880"/>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1" fill="hold" grpId="0" nodeType="clickEffect">
                                  <p:stCondLst>
                                    <p:cond delay="0"/>
                                  </p:stCondLst>
                                  <p:childTnLst>
                                    <p:set>
                                      <p:cBhvr>
                                        <p:cTn id="53" dur="1" fill="hold">
                                          <p:stCondLst>
                                            <p:cond delay="0"/>
                                          </p:stCondLst>
                                        </p:cTn>
                                        <p:tgtEl>
                                          <p:spTgt spid="633882"/>
                                        </p:tgtEl>
                                        <p:attrNameLst>
                                          <p:attrName>style.visibility</p:attrName>
                                        </p:attrNameLst>
                                      </p:cBhvr>
                                      <p:to>
                                        <p:strVal val="visible"/>
                                      </p:to>
                                    </p:set>
                                    <p:anim calcmode="lin" valueType="num">
                                      <p:cBhvr additive="base">
                                        <p:cTn id="54" dur="500" fill="hold"/>
                                        <p:tgtEl>
                                          <p:spTgt spid="633882"/>
                                        </p:tgtEl>
                                        <p:attrNameLst>
                                          <p:attrName>ppt_x</p:attrName>
                                        </p:attrNameLst>
                                      </p:cBhvr>
                                      <p:tavLst>
                                        <p:tav tm="0">
                                          <p:val>
                                            <p:strVal val="#ppt_x"/>
                                          </p:val>
                                        </p:tav>
                                        <p:tav tm="100000">
                                          <p:val>
                                            <p:strVal val="#ppt_x"/>
                                          </p:val>
                                        </p:tav>
                                      </p:tavLst>
                                    </p:anim>
                                    <p:anim calcmode="lin" valueType="num">
                                      <p:cBhvr additive="base">
                                        <p:cTn id="55" dur="500" fill="hold"/>
                                        <p:tgtEl>
                                          <p:spTgt spid="633882"/>
                                        </p:tgtEl>
                                        <p:attrNameLst>
                                          <p:attrName>ppt_y</p:attrName>
                                        </p:attrNameLst>
                                      </p:cBhvr>
                                      <p:tavLst>
                                        <p:tav tm="0">
                                          <p:val>
                                            <p:strVal val="0-#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1" fill="hold" grpId="0" nodeType="clickEffect">
                                  <p:stCondLst>
                                    <p:cond delay="0"/>
                                  </p:stCondLst>
                                  <p:childTnLst>
                                    <p:set>
                                      <p:cBhvr>
                                        <p:cTn id="59" dur="1" fill="hold">
                                          <p:stCondLst>
                                            <p:cond delay="0"/>
                                          </p:stCondLst>
                                        </p:cTn>
                                        <p:tgtEl>
                                          <p:spTgt spid="633887"/>
                                        </p:tgtEl>
                                        <p:attrNameLst>
                                          <p:attrName>style.visibility</p:attrName>
                                        </p:attrNameLst>
                                      </p:cBhvr>
                                      <p:to>
                                        <p:strVal val="visible"/>
                                      </p:to>
                                    </p:set>
                                    <p:anim calcmode="lin" valueType="num">
                                      <p:cBhvr additive="base">
                                        <p:cTn id="60" dur="500" fill="hold"/>
                                        <p:tgtEl>
                                          <p:spTgt spid="633887"/>
                                        </p:tgtEl>
                                        <p:attrNameLst>
                                          <p:attrName>ppt_x</p:attrName>
                                        </p:attrNameLst>
                                      </p:cBhvr>
                                      <p:tavLst>
                                        <p:tav tm="0">
                                          <p:val>
                                            <p:strVal val="#ppt_x"/>
                                          </p:val>
                                        </p:tav>
                                        <p:tav tm="100000">
                                          <p:val>
                                            <p:strVal val="#ppt_x"/>
                                          </p:val>
                                        </p:tav>
                                      </p:tavLst>
                                    </p:anim>
                                    <p:anim calcmode="lin" valueType="num">
                                      <p:cBhvr additive="base">
                                        <p:cTn id="61" dur="500" fill="hold"/>
                                        <p:tgtEl>
                                          <p:spTgt spid="633887"/>
                                        </p:tgtEl>
                                        <p:attrNameLst>
                                          <p:attrName>ppt_y</p:attrName>
                                        </p:attrNameLst>
                                      </p:cBhvr>
                                      <p:tavLst>
                                        <p:tav tm="0">
                                          <p:val>
                                            <p:strVal val="0-#ppt_h/2"/>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633883"/>
                                        </p:tgtEl>
                                        <p:attrNameLst>
                                          <p:attrName>style.visibility</p:attrName>
                                        </p:attrNameLst>
                                      </p:cBhvr>
                                      <p:to>
                                        <p:strVal val="visible"/>
                                      </p:to>
                                    </p:set>
                                    <p:anim calcmode="lin" valueType="num">
                                      <p:cBhvr additive="base">
                                        <p:cTn id="66" dur="500" fill="hold"/>
                                        <p:tgtEl>
                                          <p:spTgt spid="633883"/>
                                        </p:tgtEl>
                                        <p:attrNameLst>
                                          <p:attrName>ppt_x</p:attrName>
                                        </p:attrNameLst>
                                      </p:cBhvr>
                                      <p:tavLst>
                                        <p:tav tm="0">
                                          <p:val>
                                            <p:strVal val="#ppt_x"/>
                                          </p:val>
                                        </p:tav>
                                        <p:tav tm="100000">
                                          <p:val>
                                            <p:strVal val="#ppt_x"/>
                                          </p:val>
                                        </p:tav>
                                      </p:tavLst>
                                    </p:anim>
                                    <p:anim calcmode="lin" valueType="num">
                                      <p:cBhvr additive="base">
                                        <p:cTn id="67" dur="500" fill="hold"/>
                                        <p:tgtEl>
                                          <p:spTgt spid="633883"/>
                                        </p:tgtEl>
                                        <p:attrNameLst>
                                          <p:attrName>ppt_y</p:attrName>
                                        </p:attrNameLst>
                                      </p:cBhvr>
                                      <p:tavLst>
                                        <p:tav tm="0">
                                          <p:val>
                                            <p:strVal val="1+#ppt_h/2"/>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1" fill="hold" grpId="0" nodeType="clickEffect">
                                  <p:stCondLst>
                                    <p:cond delay="0"/>
                                  </p:stCondLst>
                                  <p:childTnLst>
                                    <p:set>
                                      <p:cBhvr>
                                        <p:cTn id="71" dur="1" fill="hold">
                                          <p:stCondLst>
                                            <p:cond delay="0"/>
                                          </p:stCondLst>
                                        </p:cTn>
                                        <p:tgtEl>
                                          <p:spTgt spid="633889"/>
                                        </p:tgtEl>
                                        <p:attrNameLst>
                                          <p:attrName>style.visibility</p:attrName>
                                        </p:attrNameLst>
                                      </p:cBhvr>
                                      <p:to>
                                        <p:strVal val="visible"/>
                                      </p:to>
                                    </p:set>
                                    <p:anim calcmode="lin" valueType="num">
                                      <p:cBhvr additive="base">
                                        <p:cTn id="72" dur="500" fill="hold"/>
                                        <p:tgtEl>
                                          <p:spTgt spid="633889"/>
                                        </p:tgtEl>
                                        <p:attrNameLst>
                                          <p:attrName>ppt_x</p:attrName>
                                        </p:attrNameLst>
                                      </p:cBhvr>
                                      <p:tavLst>
                                        <p:tav tm="0">
                                          <p:val>
                                            <p:strVal val="#ppt_x"/>
                                          </p:val>
                                        </p:tav>
                                        <p:tav tm="100000">
                                          <p:val>
                                            <p:strVal val="#ppt_x"/>
                                          </p:val>
                                        </p:tav>
                                      </p:tavLst>
                                    </p:anim>
                                    <p:anim calcmode="lin" valueType="num">
                                      <p:cBhvr additive="base">
                                        <p:cTn id="73" dur="500" fill="hold"/>
                                        <p:tgtEl>
                                          <p:spTgt spid="633889"/>
                                        </p:tgtEl>
                                        <p:attrNameLst>
                                          <p:attrName>ppt_y</p:attrName>
                                        </p:attrNameLst>
                                      </p:cBhvr>
                                      <p:tavLst>
                                        <p:tav tm="0">
                                          <p:val>
                                            <p:strVal val="0-#ppt_h/2"/>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633888"/>
                                        </p:tgtEl>
                                        <p:attrNameLst>
                                          <p:attrName>style.visibility</p:attrName>
                                        </p:attrNameLst>
                                      </p:cBhvr>
                                      <p:to>
                                        <p:strVal val="visible"/>
                                      </p:to>
                                    </p:set>
                                    <p:anim calcmode="lin" valueType="num">
                                      <p:cBhvr additive="base">
                                        <p:cTn id="78" dur="500" fill="hold"/>
                                        <p:tgtEl>
                                          <p:spTgt spid="633888"/>
                                        </p:tgtEl>
                                        <p:attrNameLst>
                                          <p:attrName>ppt_x</p:attrName>
                                        </p:attrNameLst>
                                      </p:cBhvr>
                                      <p:tavLst>
                                        <p:tav tm="0">
                                          <p:val>
                                            <p:strVal val="#ppt_x"/>
                                          </p:val>
                                        </p:tav>
                                        <p:tav tm="100000">
                                          <p:val>
                                            <p:strVal val="#ppt_x"/>
                                          </p:val>
                                        </p:tav>
                                      </p:tavLst>
                                    </p:anim>
                                    <p:anim calcmode="lin" valueType="num">
                                      <p:cBhvr additive="base">
                                        <p:cTn id="79" dur="500" fill="hold"/>
                                        <p:tgtEl>
                                          <p:spTgt spid="633888"/>
                                        </p:tgtEl>
                                        <p:attrNameLst>
                                          <p:attrName>ppt_y</p:attrName>
                                        </p:attrNameLst>
                                      </p:cBhvr>
                                      <p:tavLst>
                                        <p:tav tm="0">
                                          <p:val>
                                            <p:strVal val="1+#ppt_h/2"/>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499"/>
                                          </p:stCondLst>
                                        </p:cTn>
                                        <p:tgtEl>
                                          <p:spTgt spid="633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858" grpId="0" autoUpdateAnimBg="0"/>
      <p:bldP spid="633880" grpId="0" autoUpdateAnimBg="0"/>
      <p:bldP spid="633881" grpId="0" autoUpdateAnimBg="0"/>
      <p:bldP spid="633882" grpId="0" autoUpdateAnimBg="0"/>
      <p:bldP spid="633883" grpId="0" autoUpdateAnimBg="0"/>
      <p:bldP spid="633884" grpId="0" autoUpdateAnimBg="0"/>
      <p:bldP spid="633885" grpId="0" autoUpdateAnimBg="0"/>
      <p:bldP spid="633886" grpId="0" autoUpdateAnimBg="0"/>
      <p:bldP spid="633887" grpId="0" autoUpdateAnimBg="0"/>
      <p:bldP spid="633888" grpId="0" autoUpdateAnimBg="0"/>
      <p:bldP spid="633889" grpId="0" autoUpdateAnimBg="0"/>
      <p:bldP spid="633890"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lide Number Placeholder 5"/>
          <p:cNvSpPr>
            <a:spLocks noGrp="1"/>
          </p:cNvSpPr>
          <p:nvPr>
            <p:ph type="sldNum" sz="quarter" idx="12"/>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a:latin typeface="Arial" panose="020B0604020202020204" pitchFamily="34" charset="0"/>
              </a:rPr>
              <a:t>Slide </a:t>
            </a:r>
            <a:fld id="{EA61E0FD-9AD6-4A3A-BDDB-B2A20DA03295}" type="slidenum">
              <a:rPr lang="en-US" altLang="en-US" sz="1200">
                <a:latin typeface="Arial" panose="020B0604020202020204" pitchFamily="34" charset="0"/>
              </a:rPr>
              <a:pPr eaLnBrk="1" hangingPunct="1"/>
              <a:t>4</a:t>
            </a:fld>
            <a:endParaRPr lang="en-US" altLang="en-US" sz="1200">
              <a:latin typeface="Arial" panose="020B0604020202020204" pitchFamily="34" charset="0"/>
            </a:endParaRPr>
          </a:p>
        </p:txBody>
      </p:sp>
      <p:sp>
        <p:nvSpPr>
          <p:cNvPr id="25605" name="Rectangle 2"/>
          <p:cNvSpPr>
            <a:spLocks noGrp="1" noChangeArrowheads="1"/>
          </p:cNvSpPr>
          <p:nvPr>
            <p:ph type="title"/>
          </p:nvPr>
        </p:nvSpPr>
        <p:spPr>
          <a:xfrm>
            <a:off x="2208212" y="228600"/>
            <a:ext cx="7772400" cy="685800"/>
          </a:xfrm>
        </p:spPr>
        <p:txBody>
          <a:bodyPr/>
          <a:lstStyle/>
          <a:p>
            <a:pPr eaLnBrk="1" hangingPunct="1"/>
            <a:r>
              <a:rPr lang="en-US" altLang="en-US" sz="3200"/>
              <a:t>14.1  A Multicycle Implementation</a:t>
            </a:r>
          </a:p>
        </p:txBody>
      </p:sp>
      <p:pic>
        <p:nvPicPr>
          <p:cNvPr id="25606" name="Picture 6" descr="25850"/>
          <p:cNvPicPr>
            <a:picLocks noGrp="1" noChangeAspect="1" noChangeArrowheads="1"/>
          </p:cNvPicPr>
          <p:nvPr>
            <p:ph idx="1"/>
          </p:nvPr>
        </p:nvPicPr>
        <p:blipFill>
          <a:blip r:embed="rId2">
            <a:lum bright="-14000" contrast="14000"/>
            <a:extLst>
              <a:ext uri="{28A0092B-C50C-407E-A947-70E740481C1C}">
                <a14:useLocalDpi xmlns:a14="http://schemas.microsoft.com/office/drawing/2010/main" val="0"/>
              </a:ext>
            </a:extLst>
          </a:blip>
          <a:srcRect l="6857" t="23558" r="51428" b="30331"/>
          <a:stretch>
            <a:fillRect/>
          </a:stretch>
        </p:blipFill>
        <p:spPr>
          <a:xfrm>
            <a:off x="3884612" y="1066800"/>
            <a:ext cx="4184650" cy="487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0652" name="Text Box 12"/>
          <p:cNvSpPr txBox="1">
            <a:spLocks noChangeArrowheads="1"/>
          </p:cNvSpPr>
          <p:nvPr/>
        </p:nvSpPr>
        <p:spPr bwMode="auto">
          <a:xfrm>
            <a:off x="1827212" y="1143001"/>
            <a:ext cx="1981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C0C0C0"/>
                  </a:outerShdw>
                </a:effectLst>
                <a:latin typeface="Arial" charset="0"/>
                <a:cs typeface="Arial" charset="0"/>
              </a:rPr>
              <a:t>Appointment book for a dentist</a:t>
            </a:r>
          </a:p>
        </p:txBody>
      </p:sp>
      <p:sp>
        <p:nvSpPr>
          <p:cNvPr id="240653" name="Text Box 13"/>
          <p:cNvSpPr txBox="1">
            <a:spLocks noChangeArrowheads="1"/>
          </p:cNvSpPr>
          <p:nvPr/>
        </p:nvSpPr>
        <p:spPr bwMode="auto">
          <a:xfrm>
            <a:off x="1827212" y="2438401"/>
            <a:ext cx="2133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000">
                <a:effectLst>
                  <a:outerShdw blurRad="38100" dist="38100" dir="2700000" algn="tl">
                    <a:srgbClr val="C0C0C0"/>
                  </a:outerShdw>
                </a:effectLst>
                <a:latin typeface="Arial" charset="0"/>
                <a:cs typeface="Arial" charset="0"/>
              </a:rPr>
              <a:t>Assume longest treatment takes one hour</a:t>
            </a:r>
          </a:p>
        </p:txBody>
      </p:sp>
      <p:sp>
        <p:nvSpPr>
          <p:cNvPr id="240654" name="Rectangle 14"/>
          <p:cNvSpPr>
            <a:spLocks noChangeArrowheads="1"/>
          </p:cNvSpPr>
          <p:nvPr/>
        </p:nvSpPr>
        <p:spPr bwMode="auto">
          <a:xfrm>
            <a:off x="8151812" y="4572000"/>
            <a:ext cx="990600" cy="685800"/>
          </a:xfrm>
          <a:prstGeom prst="rect">
            <a:avLst/>
          </a:prstGeom>
          <a:solidFill>
            <a:srgbClr val="99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58" name="Rectangle 18"/>
          <p:cNvSpPr>
            <a:spLocks noChangeArrowheads="1"/>
          </p:cNvSpPr>
          <p:nvPr/>
        </p:nvSpPr>
        <p:spPr bwMode="auto">
          <a:xfrm>
            <a:off x="8151812" y="1828800"/>
            <a:ext cx="990600" cy="1143000"/>
          </a:xfrm>
          <a:prstGeom prst="rect">
            <a:avLst/>
          </a:prstGeom>
          <a:solidFill>
            <a:srgbClr val="FF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60" name="Rectangle 20"/>
          <p:cNvSpPr>
            <a:spLocks noChangeArrowheads="1"/>
          </p:cNvSpPr>
          <p:nvPr/>
        </p:nvSpPr>
        <p:spPr bwMode="auto">
          <a:xfrm>
            <a:off x="8151812" y="3200400"/>
            <a:ext cx="990600" cy="2286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86" name="Rectangle 46"/>
          <p:cNvSpPr>
            <a:spLocks noChangeArrowheads="1"/>
          </p:cNvSpPr>
          <p:nvPr/>
        </p:nvSpPr>
        <p:spPr bwMode="auto">
          <a:xfrm>
            <a:off x="9294812" y="3200400"/>
            <a:ext cx="990600" cy="685800"/>
          </a:xfrm>
          <a:prstGeom prst="rect">
            <a:avLst/>
          </a:prstGeom>
          <a:solidFill>
            <a:srgbClr val="99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87" name="Rectangle 47"/>
          <p:cNvSpPr>
            <a:spLocks noChangeArrowheads="1"/>
          </p:cNvSpPr>
          <p:nvPr/>
        </p:nvSpPr>
        <p:spPr bwMode="auto">
          <a:xfrm>
            <a:off x="9294812" y="1828800"/>
            <a:ext cx="990600" cy="1143000"/>
          </a:xfrm>
          <a:prstGeom prst="rect">
            <a:avLst/>
          </a:prstGeom>
          <a:solidFill>
            <a:srgbClr val="FF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88" name="Rectangle 48"/>
          <p:cNvSpPr>
            <a:spLocks noChangeArrowheads="1"/>
          </p:cNvSpPr>
          <p:nvPr/>
        </p:nvSpPr>
        <p:spPr bwMode="auto">
          <a:xfrm>
            <a:off x="9294812" y="2971800"/>
            <a:ext cx="990600" cy="2286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nvGrpSpPr>
          <p:cNvPr id="240690" name="Group 50"/>
          <p:cNvGrpSpPr>
            <a:grpSpLocks/>
          </p:cNvGrpSpPr>
          <p:nvPr/>
        </p:nvGrpSpPr>
        <p:grpSpPr bwMode="auto">
          <a:xfrm>
            <a:off x="7999412" y="1447800"/>
            <a:ext cx="1295400" cy="4495800"/>
            <a:chOff x="4080" y="912"/>
            <a:chExt cx="816" cy="2832"/>
          </a:xfrm>
        </p:grpSpPr>
        <p:grpSp>
          <p:nvGrpSpPr>
            <p:cNvPr id="25637" name="Group 24"/>
            <p:cNvGrpSpPr>
              <a:grpSpLocks/>
            </p:cNvGrpSpPr>
            <p:nvPr/>
          </p:nvGrpSpPr>
          <p:grpSpPr bwMode="auto">
            <a:xfrm>
              <a:off x="4176" y="1152"/>
              <a:ext cx="624" cy="2592"/>
              <a:chOff x="2400" y="1680"/>
              <a:chExt cx="624" cy="2160"/>
            </a:xfrm>
          </p:grpSpPr>
          <p:sp>
            <p:nvSpPr>
              <p:cNvPr id="240657" name="Rectangle 17"/>
              <p:cNvSpPr>
                <a:spLocks noChangeArrowheads="1"/>
              </p:cNvSpPr>
              <p:nvPr/>
            </p:nvSpPr>
            <p:spPr bwMode="auto">
              <a:xfrm>
                <a:off x="2400" y="1680"/>
                <a:ext cx="624" cy="7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59" name="Rectangle 19"/>
              <p:cNvSpPr>
                <a:spLocks noChangeArrowheads="1"/>
              </p:cNvSpPr>
              <p:nvPr/>
            </p:nvSpPr>
            <p:spPr bwMode="auto">
              <a:xfrm>
                <a:off x="2400" y="2400"/>
                <a:ext cx="624" cy="7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61" name="Rectangle 21"/>
              <p:cNvSpPr>
                <a:spLocks noChangeArrowheads="1"/>
              </p:cNvSpPr>
              <p:nvPr/>
            </p:nvSpPr>
            <p:spPr bwMode="auto">
              <a:xfrm>
                <a:off x="2400" y="3120"/>
                <a:ext cx="624" cy="7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sp>
          <p:nvSpPr>
            <p:cNvPr id="240689" name="Text Box 49"/>
            <p:cNvSpPr txBox="1">
              <a:spLocks noChangeArrowheads="1"/>
            </p:cNvSpPr>
            <p:nvPr/>
          </p:nvSpPr>
          <p:spPr bwMode="auto">
            <a:xfrm>
              <a:off x="4080" y="912"/>
              <a:ext cx="81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en-US" sz="1600">
                  <a:effectLst>
                    <a:outerShdw blurRad="38100" dist="38100" dir="2700000" algn="tl">
                      <a:srgbClr val="C0C0C0"/>
                    </a:outerShdw>
                  </a:effectLst>
                  <a:latin typeface="Arial" charset="0"/>
                  <a:cs typeface="Arial" charset="0"/>
                </a:rPr>
                <a:t>Single-cycle</a:t>
              </a:r>
            </a:p>
          </p:txBody>
        </p:sp>
      </p:grpSp>
      <p:grpSp>
        <p:nvGrpSpPr>
          <p:cNvPr id="240697" name="Group 57"/>
          <p:cNvGrpSpPr>
            <a:grpSpLocks/>
          </p:cNvGrpSpPr>
          <p:nvPr/>
        </p:nvGrpSpPr>
        <p:grpSpPr bwMode="auto">
          <a:xfrm>
            <a:off x="9142412" y="1447800"/>
            <a:ext cx="1295400" cy="4495800"/>
            <a:chOff x="4800" y="912"/>
            <a:chExt cx="816" cy="2832"/>
          </a:xfrm>
        </p:grpSpPr>
        <p:grpSp>
          <p:nvGrpSpPr>
            <p:cNvPr id="25617" name="Group 45"/>
            <p:cNvGrpSpPr>
              <a:grpSpLocks/>
            </p:cNvGrpSpPr>
            <p:nvPr/>
          </p:nvGrpSpPr>
          <p:grpSpPr bwMode="auto">
            <a:xfrm>
              <a:off x="4896" y="1152"/>
              <a:ext cx="624" cy="2592"/>
              <a:chOff x="3024" y="1440"/>
              <a:chExt cx="624" cy="2592"/>
            </a:xfrm>
          </p:grpSpPr>
          <p:sp>
            <p:nvSpPr>
              <p:cNvPr id="240665" name="Rectangle 25"/>
              <p:cNvSpPr>
                <a:spLocks noChangeArrowheads="1"/>
              </p:cNvSpPr>
              <p:nvPr/>
            </p:nvSpPr>
            <p:spPr bwMode="auto">
              <a:xfrm>
                <a:off x="3024" y="1440"/>
                <a:ext cx="62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66" name="Rectangle 26"/>
              <p:cNvSpPr>
                <a:spLocks noChangeArrowheads="1"/>
              </p:cNvSpPr>
              <p:nvPr/>
            </p:nvSpPr>
            <p:spPr bwMode="auto">
              <a:xfrm>
                <a:off x="3024" y="1584"/>
                <a:ext cx="62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67" name="Rectangle 27"/>
              <p:cNvSpPr>
                <a:spLocks noChangeArrowheads="1"/>
              </p:cNvSpPr>
              <p:nvPr/>
            </p:nvSpPr>
            <p:spPr bwMode="auto">
              <a:xfrm>
                <a:off x="3024" y="1728"/>
                <a:ext cx="62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68" name="Rectangle 28"/>
              <p:cNvSpPr>
                <a:spLocks noChangeArrowheads="1"/>
              </p:cNvSpPr>
              <p:nvPr/>
            </p:nvSpPr>
            <p:spPr bwMode="auto">
              <a:xfrm>
                <a:off x="3024" y="1872"/>
                <a:ext cx="62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71" name="Rectangle 31"/>
              <p:cNvSpPr>
                <a:spLocks noChangeArrowheads="1"/>
              </p:cNvSpPr>
              <p:nvPr/>
            </p:nvSpPr>
            <p:spPr bwMode="auto">
              <a:xfrm>
                <a:off x="3024" y="2016"/>
                <a:ext cx="62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72" name="Rectangle 32"/>
              <p:cNvSpPr>
                <a:spLocks noChangeArrowheads="1"/>
              </p:cNvSpPr>
              <p:nvPr/>
            </p:nvSpPr>
            <p:spPr bwMode="auto">
              <a:xfrm>
                <a:off x="3024" y="2160"/>
                <a:ext cx="62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73" name="Rectangle 33"/>
              <p:cNvSpPr>
                <a:spLocks noChangeArrowheads="1"/>
              </p:cNvSpPr>
              <p:nvPr/>
            </p:nvSpPr>
            <p:spPr bwMode="auto">
              <a:xfrm>
                <a:off x="3024" y="2304"/>
                <a:ext cx="62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74" name="Rectangle 34"/>
              <p:cNvSpPr>
                <a:spLocks noChangeArrowheads="1"/>
              </p:cNvSpPr>
              <p:nvPr/>
            </p:nvSpPr>
            <p:spPr bwMode="auto">
              <a:xfrm>
                <a:off x="3024" y="2448"/>
                <a:ext cx="62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75" name="Rectangle 35"/>
              <p:cNvSpPr>
                <a:spLocks noChangeArrowheads="1"/>
              </p:cNvSpPr>
              <p:nvPr/>
            </p:nvSpPr>
            <p:spPr bwMode="auto">
              <a:xfrm>
                <a:off x="3024" y="2592"/>
                <a:ext cx="62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76" name="Rectangle 36"/>
              <p:cNvSpPr>
                <a:spLocks noChangeArrowheads="1"/>
              </p:cNvSpPr>
              <p:nvPr/>
            </p:nvSpPr>
            <p:spPr bwMode="auto">
              <a:xfrm>
                <a:off x="3024" y="2736"/>
                <a:ext cx="62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77" name="Rectangle 37"/>
              <p:cNvSpPr>
                <a:spLocks noChangeArrowheads="1"/>
              </p:cNvSpPr>
              <p:nvPr/>
            </p:nvSpPr>
            <p:spPr bwMode="auto">
              <a:xfrm>
                <a:off x="3024" y="2880"/>
                <a:ext cx="62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78" name="Rectangle 38"/>
              <p:cNvSpPr>
                <a:spLocks noChangeArrowheads="1"/>
              </p:cNvSpPr>
              <p:nvPr/>
            </p:nvSpPr>
            <p:spPr bwMode="auto">
              <a:xfrm>
                <a:off x="3024" y="3024"/>
                <a:ext cx="62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79" name="Rectangle 39"/>
              <p:cNvSpPr>
                <a:spLocks noChangeArrowheads="1"/>
              </p:cNvSpPr>
              <p:nvPr/>
            </p:nvSpPr>
            <p:spPr bwMode="auto">
              <a:xfrm>
                <a:off x="3024" y="3168"/>
                <a:ext cx="62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80" name="Rectangle 40"/>
              <p:cNvSpPr>
                <a:spLocks noChangeArrowheads="1"/>
              </p:cNvSpPr>
              <p:nvPr/>
            </p:nvSpPr>
            <p:spPr bwMode="auto">
              <a:xfrm>
                <a:off x="3024" y="3312"/>
                <a:ext cx="62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81" name="Rectangle 41"/>
              <p:cNvSpPr>
                <a:spLocks noChangeArrowheads="1"/>
              </p:cNvSpPr>
              <p:nvPr/>
            </p:nvSpPr>
            <p:spPr bwMode="auto">
              <a:xfrm>
                <a:off x="3024" y="3456"/>
                <a:ext cx="62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82" name="Rectangle 42"/>
              <p:cNvSpPr>
                <a:spLocks noChangeArrowheads="1"/>
              </p:cNvSpPr>
              <p:nvPr/>
            </p:nvSpPr>
            <p:spPr bwMode="auto">
              <a:xfrm>
                <a:off x="3024" y="3600"/>
                <a:ext cx="62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83" name="Rectangle 43"/>
              <p:cNvSpPr>
                <a:spLocks noChangeArrowheads="1"/>
              </p:cNvSpPr>
              <p:nvPr/>
            </p:nvSpPr>
            <p:spPr bwMode="auto">
              <a:xfrm>
                <a:off x="3024" y="3744"/>
                <a:ext cx="62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40684" name="Rectangle 44"/>
              <p:cNvSpPr>
                <a:spLocks noChangeArrowheads="1"/>
              </p:cNvSpPr>
              <p:nvPr/>
            </p:nvSpPr>
            <p:spPr bwMode="auto">
              <a:xfrm>
                <a:off x="3024" y="3888"/>
                <a:ext cx="62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sp>
          <p:nvSpPr>
            <p:cNvPr id="240696" name="Text Box 56"/>
            <p:cNvSpPr txBox="1">
              <a:spLocks noChangeArrowheads="1"/>
            </p:cNvSpPr>
            <p:nvPr/>
          </p:nvSpPr>
          <p:spPr bwMode="auto">
            <a:xfrm>
              <a:off x="4800" y="912"/>
              <a:ext cx="81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en-US" sz="1600">
                  <a:effectLst>
                    <a:outerShdw blurRad="38100" dist="38100" dir="2700000" algn="tl">
                      <a:srgbClr val="C0C0C0"/>
                    </a:outerShdw>
                  </a:effectLst>
                  <a:latin typeface="Arial" charset="0"/>
                  <a:cs typeface="Arial" charset="0"/>
                </a:rPr>
                <a:t>Multicycle</a:t>
              </a:r>
            </a:p>
          </p:txBody>
        </p:sp>
      </p:grpSp>
    </p:spTree>
    <p:extLst>
      <p:ext uri="{BB962C8B-B14F-4D97-AF65-F5344CB8AC3E}">
        <p14:creationId xmlns:p14="http://schemas.microsoft.com/office/powerpoint/2010/main" val="21938447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0653"/>
                                        </p:tgtEl>
                                        <p:attrNameLst>
                                          <p:attrName>style.visibility</p:attrName>
                                        </p:attrNameLst>
                                      </p:cBhvr>
                                      <p:to>
                                        <p:strVal val="visible"/>
                                      </p:to>
                                    </p:set>
                                    <p:animEffect transition="in" filter="dissolve">
                                      <p:cBhvr>
                                        <p:cTn id="7" dur="500"/>
                                        <p:tgtEl>
                                          <p:spTgt spid="2406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40690"/>
                                        </p:tgtEl>
                                        <p:attrNameLst>
                                          <p:attrName>style.visibility</p:attrName>
                                        </p:attrNameLst>
                                      </p:cBhvr>
                                      <p:to>
                                        <p:strVal val="visible"/>
                                      </p:to>
                                    </p:set>
                                    <p:animEffect transition="in" filter="wipe(up)">
                                      <p:cBhvr>
                                        <p:cTn id="12" dur="500"/>
                                        <p:tgtEl>
                                          <p:spTgt spid="2406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0658"/>
                                        </p:tgtEl>
                                        <p:attrNameLst>
                                          <p:attrName>style.visibility</p:attrName>
                                        </p:attrNameLst>
                                      </p:cBhvr>
                                      <p:to>
                                        <p:strVal val="visible"/>
                                      </p:to>
                                    </p:set>
                                    <p:animEffect transition="in" filter="dissolve">
                                      <p:cBhvr>
                                        <p:cTn id="17" dur="500"/>
                                        <p:tgtEl>
                                          <p:spTgt spid="2406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40660"/>
                                        </p:tgtEl>
                                        <p:attrNameLst>
                                          <p:attrName>style.visibility</p:attrName>
                                        </p:attrNameLst>
                                      </p:cBhvr>
                                      <p:to>
                                        <p:strVal val="visible"/>
                                      </p:to>
                                    </p:set>
                                    <p:animEffect transition="in" filter="dissolve">
                                      <p:cBhvr>
                                        <p:cTn id="22" dur="500"/>
                                        <p:tgtEl>
                                          <p:spTgt spid="24066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40654"/>
                                        </p:tgtEl>
                                        <p:attrNameLst>
                                          <p:attrName>style.visibility</p:attrName>
                                        </p:attrNameLst>
                                      </p:cBhvr>
                                      <p:to>
                                        <p:strVal val="visible"/>
                                      </p:to>
                                    </p:set>
                                    <p:animEffect transition="in" filter="dissolve">
                                      <p:cBhvr>
                                        <p:cTn id="27" dur="500"/>
                                        <p:tgtEl>
                                          <p:spTgt spid="24065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240697"/>
                                        </p:tgtEl>
                                        <p:attrNameLst>
                                          <p:attrName>style.visibility</p:attrName>
                                        </p:attrNameLst>
                                      </p:cBhvr>
                                      <p:to>
                                        <p:strVal val="visible"/>
                                      </p:to>
                                    </p:set>
                                    <p:animEffect transition="in" filter="wipe(up)">
                                      <p:cBhvr>
                                        <p:cTn id="32" dur="500"/>
                                        <p:tgtEl>
                                          <p:spTgt spid="24069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40687"/>
                                        </p:tgtEl>
                                        <p:attrNameLst>
                                          <p:attrName>style.visibility</p:attrName>
                                        </p:attrNameLst>
                                      </p:cBhvr>
                                      <p:to>
                                        <p:strVal val="visible"/>
                                      </p:to>
                                    </p:set>
                                    <p:animEffect transition="in" filter="dissolve">
                                      <p:cBhvr>
                                        <p:cTn id="37" dur="500"/>
                                        <p:tgtEl>
                                          <p:spTgt spid="24068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40688"/>
                                        </p:tgtEl>
                                        <p:attrNameLst>
                                          <p:attrName>style.visibility</p:attrName>
                                        </p:attrNameLst>
                                      </p:cBhvr>
                                      <p:to>
                                        <p:strVal val="visible"/>
                                      </p:to>
                                    </p:set>
                                    <p:animEffect transition="in" filter="dissolve">
                                      <p:cBhvr>
                                        <p:cTn id="42" dur="500"/>
                                        <p:tgtEl>
                                          <p:spTgt spid="24068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40686"/>
                                        </p:tgtEl>
                                        <p:attrNameLst>
                                          <p:attrName>style.visibility</p:attrName>
                                        </p:attrNameLst>
                                      </p:cBhvr>
                                      <p:to>
                                        <p:strVal val="visible"/>
                                      </p:to>
                                    </p:set>
                                    <p:animEffect transition="in" filter="dissolve">
                                      <p:cBhvr>
                                        <p:cTn id="47" dur="500"/>
                                        <p:tgtEl>
                                          <p:spTgt spid="240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53" grpId="0"/>
      <p:bldP spid="240654" grpId="0" animBg="1"/>
      <p:bldP spid="240658" grpId="0" animBg="1"/>
      <p:bldP spid="240660" grpId="0" animBg="1"/>
      <p:bldP spid="240686" grpId="0" animBg="1"/>
      <p:bldP spid="240687" grpId="0" animBg="1"/>
      <p:bldP spid="240688"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34882" name="Group 1026"/>
          <p:cNvGrpSpPr>
            <a:grpSpLocks/>
          </p:cNvGrpSpPr>
          <p:nvPr/>
        </p:nvGrpSpPr>
        <p:grpSpPr bwMode="auto">
          <a:xfrm>
            <a:off x="1522412" y="2511425"/>
            <a:ext cx="9144000" cy="2667000"/>
            <a:chOff x="0" y="1411"/>
            <a:chExt cx="5760" cy="1680"/>
          </a:xfrm>
        </p:grpSpPr>
        <p:sp>
          <p:nvSpPr>
            <p:cNvPr id="634883" name="Rectangle 1027" descr="50%"/>
            <p:cNvSpPr>
              <a:spLocks noChangeArrowheads="1"/>
            </p:cNvSpPr>
            <p:nvPr/>
          </p:nvSpPr>
          <p:spPr bwMode="auto">
            <a:xfrm>
              <a:off x="3512" y="2443"/>
              <a:ext cx="288" cy="624"/>
            </a:xfrm>
            <a:prstGeom prst="rect">
              <a:avLst/>
            </a:prstGeom>
            <a:pattFill prst="pct50">
              <a:fgClr>
                <a:srgbClr val="FF9900"/>
              </a:fgClr>
              <a:bgClr>
                <a:srgbClr val="FFFFFF"/>
              </a:bgClr>
            </a:patt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884" name="Rectangle 1028"/>
            <p:cNvSpPr>
              <a:spLocks noChangeArrowheads="1"/>
            </p:cNvSpPr>
            <p:nvPr/>
          </p:nvSpPr>
          <p:spPr bwMode="auto">
            <a:xfrm>
              <a:off x="4200" y="1867"/>
              <a:ext cx="336" cy="9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885" name="Rectangle 1029"/>
            <p:cNvSpPr>
              <a:spLocks noChangeArrowheads="1"/>
            </p:cNvSpPr>
            <p:nvPr/>
          </p:nvSpPr>
          <p:spPr bwMode="auto">
            <a:xfrm>
              <a:off x="5136" y="2035"/>
              <a:ext cx="336"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886" name="Rectangle 1030"/>
            <p:cNvSpPr>
              <a:spLocks noChangeArrowheads="1"/>
            </p:cNvSpPr>
            <p:nvPr/>
          </p:nvSpPr>
          <p:spPr bwMode="auto">
            <a:xfrm>
              <a:off x="5136" y="1843"/>
              <a:ext cx="96" cy="28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887" name="Rectangle 1031"/>
            <p:cNvSpPr>
              <a:spLocks noChangeArrowheads="1"/>
            </p:cNvSpPr>
            <p:nvPr/>
          </p:nvSpPr>
          <p:spPr bwMode="auto">
            <a:xfrm>
              <a:off x="4944" y="1859"/>
              <a:ext cx="24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888" name="Rectangle 1032" descr="50%"/>
            <p:cNvSpPr>
              <a:spLocks noChangeArrowheads="1"/>
            </p:cNvSpPr>
            <p:nvPr/>
          </p:nvSpPr>
          <p:spPr bwMode="auto">
            <a:xfrm>
              <a:off x="4944" y="2515"/>
              <a:ext cx="288" cy="576"/>
            </a:xfrm>
            <a:prstGeom prst="rect">
              <a:avLst/>
            </a:prstGeom>
            <a:pattFill prst="pct50">
              <a:fgClr>
                <a:srgbClr val="FF9900"/>
              </a:fgClr>
              <a:bgClr>
                <a:srgbClr val="FFFFFF"/>
              </a:bgClr>
            </a:patt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889" name="Rectangle 1033"/>
            <p:cNvSpPr>
              <a:spLocks noChangeArrowheads="1"/>
            </p:cNvSpPr>
            <p:nvPr/>
          </p:nvSpPr>
          <p:spPr bwMode="auto">
            <a:xfrm>
              <a:off x="2016" y="1851"/>
              <a:ext cx="1968" cy="120"/>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890" name="Rectangle 1034"/>
            <p:cNvSpPr>
              <a:spLocks noChangeArrowheads="1"/>
            </p:cNvSpPr>
            <p:nvPr/>
          </p:nvSpPr>
          <p:spPr bwMode="auto">
            <a:xfrm>
              <a:off x="1744" y="1643"/>
              <a:ext cx="288" cy="528"/>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891" name="Rectangle 1035"/>
            <p:cNvSpPr>
              <a:spLocks noChangeArrowheads="1"/>
            </p:cNvSpPr>
            <p:nvPr/>
          </p:nvSpPr>
          <p:spPr bwMode="auto">
            <a:xfrm>
              <a:off x="4704" y="1523"/>
              <a:ext cx="96" cy="28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892" name="Rectangle 1036"/>
            <p:cNvSpPr>
              <a:spLocks noChangeArrowheads="1"/>
            </p:cNvSpPr>
            <p:nvPr/>
          </p:nvSpPr>
          <p:spPr bwMode="auto">
            <a:xfrm>
              <a:off x="384" y="1531"/>
              <a:ext cx="4368"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893" name="Rectangle 1037"/>
            <p:cNvSpPr>
              <a:spLocks noChangeArrowheads="1"/>
            </p:cNvSpPr>
            <p:nvPr/>
          </p:nvSpPr>
          <p:spPr bwMode="auto">
            <a:xfrm>
              <a:off x="5664" y="1459"/>
              <a:ext cx="96" cy="76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894" name="Rectangle 1038"/>
            <p:cNvSpPr>
              <a:spLocks noChangeArrowheads="1"/>
            </p:cNvSpPr>
            <p:nvPr/>
          </p:nvSpPr>
          <p:spPr bwMode="auto">
            <a:xfrm>
              <a:off x="384" y="2419"/>
              <a:ext cx="96"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895" name="Rectangle 1039"/>
            <p:cNvSpPr>
              <a:spLocks noChangeArrowheads="1"/>
            </p:cNvSpPr>
            <p:nvPr/>
          </p:nvSpPr>
          <p:spPr bwMode="auto">
            <a:xfrm>
              <a:off x="384" y="1555"/>
              <a:ext cx="96" cy="960"/>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896" name="Rectangle 1040"/>
            <p:cNvSpPr>
              <a:spLocks noChangeArrowheads="1"/>
            </p:cNvSpPr>
            <p:nvPr/>
          </p:nvSpPr>
          <p:spPr bwMode="auto">
            <a:xfrm>
              <a:off x="120" y="2171"/>
              <a:ext cx="288" cy="52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897" name="Rectangle 1041"/>
            <p:cNvSpPr>
              <a:spLocks noChangeArrowheads="1"/>
            </p:cNvSpPr>
            <p:nvPr/>
          </p:nvSpPr>
          <p:spPr bwMode="auto">
            <a:xfrm>
              <a:off x="0" y="2395"/>
              <a:ext cx="192"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898" name="Rectangle 1042"/>
            <p:cNvSpPr>
              <a:spLocks noChangeArrowheads="1"/>
            </p:cNvSpPr>
            <p:nvPr/>
          </p:nvSpPr>
          <p:spPr bwMode="auto">
            <a:xfrm>
              <a:off x="0" y="1411"/>
              <a:ext cx="96" cy="105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899" name="Rectangle 1043"/>
            <p:cNvSpPr>
              <a:spLocks noChangeArrowheads="1"/>
            </p:cNvSpPr>
            <p:nvPr/>
          </p:nvSpPr>
          <p:spPr bwMode="auto">
            <a:xfrm>
              <a:off x="0" y="1411"/>
              <a:ext cx="5760" cy="96"/>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634900" name="Rectangle 1044"/>
          <p:cNvSpPr>
            <a:spLocks noGrp="1" noChangeArrowheads="1"/>
          </p:cNvSpPr>
          <p:nvPr>
            <p:ph type="title"/>
          </p:nvPr>
        </p:nvSpPr>
        <p:spPr/>
        <p:txBody>
          <a:bodyPr>
            <a:normAutofit fontScale="90000"/>
          </a:bodyPr>
          <a:lstStyle/>
          <a:p>
            <a:r>
              <a:rPr lang="en-US" altLang="en-US"/>
              <a:t>Multicycle Execution Step (3):</a:t>
            </a:r>
            <a:br>
              <a:rPr lang="en-US" altLang="en-US"/>
            </a:br>
            <a:r>
              <a:rPr lang="en-US" altLang="en-US"/>
              <a:t>Jump Instruction</a:t>
            </a:r>
          </a:p>
        </p:txBody>
      </p:sp>
      <p:sp>
        <p:nvSpPr>
          <p:cNvPr id="634901" name="Rectangle 1045"/>
          <p:cNvSpPr>
            <a:spLocks noGrp="1" noChangeArrowheads="1"/>
          </p:cNvSpPr>
          <p:nvPr>
            <p:ph type="body" idx="1"/>
          </p:nvPr>
        </p:nvSpPr>
        <p:spPr>
          <a:xfrm>
            <a:off x="2741612" y="1752600"/>
            <a:ext cx="8077200" cy="4572000"/>
          </a:xfrm>
          <a:noFill/>
          <a:extLst>
            <a:ext uri="{909E8E84-426E-40DD-AFC4-6F175D3DCCD1}">
              <a14:hiddenFill xmlns:a14="http://schemas.microsoft.com/office/drawing/2010/main">
                <a:solidFill>
                  <a:srgbClr val="00FFFF"/>
                </a:solidFill>
              </a14:hiddenFill>
            </a:ext>
          </a:extLst>
        </p:spPr>
        <p:txBody>
          <a:bodyPr/>
          <a:lstStyle/>
          <a:p>
            <a:pPr>
              <a:spcBef>
                <a:spcPct val="0"/>
              </a:spcBef>
              <a:buFont typeface="Wingdings" panose="05000000000000000000" pitchFamily="2" charset="2"/>
              <a:buNone/>
            </a:pPr>
            <a:r>
              <a:rPr lang="en-US" altLang="en-US" sz="2000">
                <a:latin typeface="Courier" pitchFamily="49" charset="0"/>
              </a:rPr>
              <a:t>PC = PC[21-28] concat (IR[25-0] &lt;&lt; 2);</a:t>
            </a:r>
          </a:p>
        </p:txBody>
      </p:sp>
      <p:sp>
        <p:nvSpPr>
          <p:cNvPr id="634902" name="Text Box 1046"/>
          <p:cNvSpPr txBox="1">
            <a:spLocks noChangeArrowheads="1"/>
          </p:cNvSpPr>
          <p:nvPr/>
        </p:nvSpPr>
        <p:spPr bwMode="auto">
          <a:xfrm>
            <a:off x="5991225" y="5326063"/>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34903" name="Text Box 1047"/>
          <p:cNvSpPr txBox="1">
            <a:spLocks noChangeArrowheads="1"/>
          </p:cNvSpPr>
          <p:nvPr/>
        </p:nvSpPr>
        <p:spPr bwMode="auto">
          <a:xfrm>
            <a:off x="5129212" y="5008563"/>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34904" name="Text Box 1048"/>
          <p:cNvSpPr txBox="1">
            <a:spLocks noChangeArrowheads="1"/>
          </p:cNvSpPr>
          <p:nvPr/>
        </p:nvSpPr>
        <p:spPr bwMode="auto">
          <a:xfrm>
            <a:off x="7223125" y="3624263"/>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34905" name="Text Box 1049"/>
          <p:cNvSpPr txBox="1">
            <a:spLocks noChangeArrowheads="1"/>
          </p:cNvSpPr>
          <p:nvPr/>
        </p:nvSpPr>
        <p:spPr bwMode="auto">
          <a:xfrm>
            <a:off x="7958137" y="5618163"/>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34906" name="Text Box 1050"/>
          <p:cNvSpPr txBox="1">
            <a:spLocks noChangeArrowheads="1"/>
          </p:cNvSpPr>
          <p:nvPr/>
        </p:nvSpPr>
        <p:spPr bwMode="auto">
          <a:xfrm>
            <a:off x="3335337" y="5249863"/>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34907" name="Text Box 1051"/>
          <p:cNvSpPr txBox="1">
            <a:spLocks noChangeArrowheads="1"/>
          </p:cNvSpPr>
          <p:nvPr/>
        </p:nvSpPr>
        <p:spPr bwMode="auto">
          <a:xfrm>
            <a:off x="1816100" y="3090863"/>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1</a:t>
            </a:r>
            <a:endParaRPr lang="en-US" altLang="en-US" b="1">
              <a:latin typeface="Helvetica" panose="020B0604020202020204" pitchFamily="34" charset="0"/>
            </a:endParaRPr>
          </a:p>
        </p:txBody>
      </p:sp>
      <p:sp>
        <p:nvSpPr>
          <p:cNvPr id="634908" name="Text Box 1052"/>
          <p:cNvSpPr txBox="1">
            <a:spLocks noChangeArrowheads="1"/>
          </p:cNvSpPr>
          <p:nvPr/>
        </p:nvSpPr>
        <p:spPr bwMode="auto">
          <a:xfrm>
            <a:off x="2360612" y="3395663"/>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34909" name="Text Box 1053"/>
          <p:cNvSpPr txBox="1">
            <a:spLocks noChangeArrowheads="1"/>
          </p:cNvSpPr>
          <p:nvPr/>
        </p:nvSpPr>
        <p:spPr bwMode="auto">
          <a:xfrm>
            <a:off x="3333750" y="3548063"/>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34910" name="Text Box 1054"/>
          <p:cNvSpPr txBox="1">
            <a:spLocks noChangeArrowheads="1"/>
          </p:cNvSpPr>
          <p:nvPr/>
        </p:nvSpPr>
        <p:spPr bwMode="auto">
          <a:xfrm>
            <a:off x="7986712" y="3471863"/>
            <a:ext cx="336550" cy="36671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34911" name="Text Box 1055"/>
          <p:cNvSpPr txBox="1">
            <a:spLocks noChangeArrowheads="1"/>
          </p:cNvSpPr>
          <p:nvPr/>
        </p:nvSpPr>
        <p:spPr bwMode="auto">
          <a:xfrm>
            <a:off x="10206037" y="4310063"/>
            <a:ext cx="311150" cy="366712"/>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2</a:t>
            </a:r>
            <a:endParaRPr lang="en-US" altLang="en-US" b="1">
              <a:latin typeface="Helvetica" panose="020B0604020202020204" pitchFamily="34" charset="0"/>
            </a:endParaRPr>
          </a:p>
        </p:txBody>
      </p:sp>
      <p:sp>
        <p:nvSpPr>
          <p:cNvPr id="634912" name="Text Box 1056"/>
          <p:cNvSpPr txBox="1">
            <a:spLocks noChangeArrowheads="1"/>
          </p:cNvSpPr>
          <p:nvPr/>
        </p:nvSpPr>
        <p:spPr bwMode="auto">
          <a:xfrm>
            <a:off x="8339137" y="3624263"/>
            <a:ext cx="6413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XXX</a:t>
            </a:r>
            <a:endParaRPr lang="en-US" altLang="en-US" b="1">
              <a:latin typeface="Helvetica" panose="020B0604020202020204" pitchFamily="34" charset="0"/>
            </a:endParaRPr>
          </a:p>
        </p:txBody>
      </p:sp>
      <p:sp>
        <p:nvSpPr>
          <p:cNvPr id="634913" name="Text Box 1057"/>
          <p:cNvSpPr txBox="1">
            <a:spLocks noChangeArrowheads="1"/>
          </p:cNvSpPr>
          <p:nvPr/>
        </p:nvSpPr>
        <p:spPr bwMode="auto">
          <a:xfrm>
            <a:off x="4365625" y="2100263"/>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pic>
        <p:nvPicPr>
          <p:cNvPr id="634914" name="Picture 10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2" y="2384425"/>
            <a:ext cx="9113838" cy="405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4915" name="Group 1059"/>
          <p:cNvGrpSpPr>
            <a:grpSpLocks/>
          </p:cNvGrpSpPr>
          <p:nvPr/>
        </p:nvGrpSpPr>
        <p:grpSpPr bwMode="auto">
          <a:xfrm>
            <a:off x="1751013" y="2057401"/>
            <a:ext cx="8709025" cy="3940175"/>
            <a:chOff x="144" y="1200"/>
            <a:chExt cx="5486" cy="2482"/>
          </a:xfrm>
        </p:grpSpPr>
        <p:sp>
          <p:nvSpPr>
            <p:cNvPr id="634916" name="Rectangle 1060"/>
            <p:cNvSpPr>
              <a:spLocks noChangeArrowheads="1"/>
            </p:cNvSpPr>
            <p:nvPr/>
          </p:nvSpPr>
          <p:spPr bwMode="auto">
            <a:xfrm>
              <a:off x="2777" y="3299"/>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917" name="Rectangle 1061"/>
            <p:cNvSpPr>
              <a:spLocks noChangeArrowheads="1"/>
            </p:cNvSpPr>
            <p:nvPr/>
          </p:nvSpPr>
          <p:spPr bwMode="auto">
            <a:xfrm>
              <a:off x="144" y="1824"/>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918" name="Rectangle 1062"/>
            <p:cNvSpPr>
              <a:spLocks noChangeArrowheads="1"/>
            </p:cNvSpPr>
            <p:nvPr/>
          </p:nvSpPr>
          <p:spPr bwMode="auto">
            <a:xfrm>
              <a:off x="528" y="2016"/>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919" name="Rectangle 1063"/>
            <p:cNvSpPr>
              <a:spLocks noChangeArrowheads="1"/>
            </p:cNvSpPr>
            <p:nvPr/>
          </p:nvSpPr>
          <p:spPr bwMode="auto">
            <a:xfrm>
              <a:off x="1125" y="2112"/>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920" name="Rectangle 1064"/>
            <p:cNvSpPr>
              <a:spLocks noChangeArrowheads="1"/>
            </p:cNvSpPr>
            <p:nvPr/>
          </p:nvSpPr>
          <p:spPr bwMode="auto">
            <a:xfrm>
              <a:off x="1138" y="3264"/>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921" name="Rectangle 1065"/>
            <p:cNvSpPr>
              <a:spLocks noChangeArrowheads="1"/>
            </p:cNvSpPr>
            <p:nvPr/>
          </p:nvSpPr>
          <p:spPr bwMode="auto">
            <a:xfrm>
              <a:off x="1776" y="120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922" name="Rectangle 1066"/>
            <p:cNvSpPr>
              <a:spLocks noChangeArrowheads="1"/>
            </p:cNvSpPr>
            <p:nvPr/>
          </p:nvSpPr>
          <p:spPr bwMode="auto">
            <a:xfrm>
              <a:off x="2256" y="3113"/>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923" name="Rectangle 1067"/>
            <p:cNvSpPr>
              <a:spLocks noChangeArrowheads="1"/>
            </p:cNvSpPr>
            <p:nvPr/>
          </p:nvSpPr>
          <p:spPr bwMode="auto">
            <a:xfrm>
              <a:off x="3600" y="2242"/>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924" name="Rectangle 1068"/>
            <p:cNvSpPr>
              <a:spLocks noChangeArrowheads="1"/>
            </p:cNvSpPr>
            <p:nvPr/>
          </p:nvSpPr>
          <p:spPr bwMode="auto">
            <a:xfrm>
              <a:off x="4073" y="349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925" name="Rectangle 1069"/>
            <p:cNvSpPr>
              <a:spLocks noChangeArrowheads="1"/>
            </p:cNvSpPr>
            <p:nvPr/>
          </p:nvSpPr>
          <p:spPr bwMode="auto">
            <a:xfrm>
              <a:off x="4080" y="2119"/>
              <a:ext cx="192"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926" name="Rectangle 1070"/>
            <p:cNvSpPr>
              <a:spLocks noChangeArrowheads="1"/>
            </p:cNvSpPr>
            <p:nvPr/>
          </p:nvSpPr>
          <p:spPr bwMode="auto">
            <a:xfrm>
              <a:off x="4368" y="2159"/>
              <a:ext cx="288"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34927" name="Rectangle 1071"/>
            <p:cNvSpPr>
              <a:spLocks noChangeArrowheads="1"/>
            </p:cNvSpPr>
            <p:nvPr/>
          </p:nvSpPr>
          <p:spPr bwMode="auto">
            <a:xfrm>
              <a:off x="5438" y="264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Tree>
    <p:extLst>
      <p:ext uri="{BB962C8B-B14F-4D97-AF65-F5344CB8AC3E}">
        <p14:creationId xmlns:p14="http://schemas.microsoft.com/office/powerpoint/2010/main" val="625387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4882"/>
                                        </p:tgtEl>
                                        <p:attrNameLst>
                                          <p:attrName>style.visibility</p:attrName>
                                        </p:attrNameLst>
                                      </p:cBhvr>
                                      <p:to>
                                        <p:strVal val="visible"/>
                                      </p:to>
                                    </p:set>
                                    <p:animEffect transition="in" filter="wipe(left)">
                                      <p:cBhvr>
                                        <p:cTn id="7" dur="500"/>
                                        <p:tgtEl>
                                          <p:spTgt spid="6348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634907"/>
                                        </p:tgtEl>
                                        <p:attrNameLst>
                                          <p:attrName>style.visibility</p:attrName>
                                        </p:attrNameLst>
                                      </p:cBhvr>
                                      <p:to>
                                        <p:strVal val="visible"/>
                                      </p:to>
                                    </p:set>
                                    <p:anim calcmode="lin" valueType="num">
                                      <p:cBhvr additive="base">
                                        <p:cTn id="12" dur="500" fill="hold"/>
                                        <p:tgtEl>
                                          <p:spTgt spid="634907"/>
                                        </p:tgtEl>
                                        <p:attrNameLst>
                                          <p:attrName>ppt_x</p:attrName>
                                        </p:attrNameLst>
                                      </p:cBhvr>
                                      <p:tavLst>
                                        <p:tav tm="0">
                                          <p:val>
                                            <p:strVal val="#ppt_x"/>
                                          </p:val>
                                        </p:tav>
                                        <p:tav tm="100000">
                                          <p:val>
                                            <p:strVal val="#ppt_x"/>
                                          </p:val>
                                        </p:tav>
                                      </p:tavLst>
                                    </p:anim>
                                    <p:anim calcmode="lin" valueType="num">
                                      <p:cBhvr additive="base">
                                        <p:cTn id="13" dur="500" fill="hold"/>
                                        <p:tgtEl>
                                          <p:spTgt spid="634907"/>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634908"/>
                                        </p:tgtEl>
                                        <p:attrNameLst>
                                          <p:attrName>style.visibility</p:attrName>
                                        </p:attrNameLst>
                                      </p:cBhvr>
                                      <p:to>
                                        <p:strVal val="visible"/>
                                      </p:to>
                                    </p:set>
                                    <p:anim calcmode="lin" valueType="num">
                                      <p:cBhvr additive="base">
                                        <p:cTn id="18" dur="500" fill="hold"/>
                                        <p:tgtEl>
                                          <p:spTgt spid="634908"/>
                                        </p:tgtEl>
                                        <p:attrNameLst>
                                          <p:attrName>ppt_x</p:attrName>
                                        </p:attrNameLst>
                                      </p:cBhvr>
                                      <p:tavLst>
                                        <p:tav tm="0">
                                          <p:val>
                                            <p:strVal val="#ppt_x"/>
                                          </p:val>
                                        </p:tav>
                                        <p:tav tm="100000">
                                          <p:val>
                                            <p:strVal val="#ppt_x"/>
                                          </p:val>
                                        </p:tav>
                                      </p:tavLst>
                                    </p:anim>
                                    <p:anim calcmode="lin" valueType="num">
                                      <p:cBhvr additive="base">
                                        <p:cTn id="19" dur="500" fill="hold"/>
                                        <p:tgtEl>
                                          <p:spTgt spid="634908"/>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634909"/>
                                        </p:tgtEl>
                                        <p:attrNameLst>
                                          <p:attrName>style.visibility</p:attrName>
                                        </p:attrNameLst>
                                      </p:cBhvr>
                                      <p:to>
                                        <p:strVal val="visible"/>
                                      </p:to>
                                    </p:set>
                                    <p:anim calcmode="lin" valueType="num">
                                      <p:cBhvr additive="base">
                                        <p:cTn id="24" dur="500" fill="hold"/>
                                        <p:tgtEl>
                                          <p:spTgt spid="634909"/>
                                        </p:tgtEl>
                                        <p:attrNameLst>
                                          <p:attrName>ppt_x</p:attrName>
                                        </p:attrNameLst>
                                      </p:cBhvr>
                                      <p:tavLst>
                                        <p:tav tm="0">
                                          <p:val>
                                            <p:strVal val="#ppt_x"/>
                                          </p:val>
                                        </p:tav>
                                        <p:tav tm="100000">
                                          <p:val>
                                            <p:strVal val="#ppt_x"/>
                                          </p:val>
                                        </p:tav>
                                      </p:tavLst>
                                    </p:anim>
                                    <p:anim calcmode="lin" valueType="num">
                                      <p:cBhvr additive="base">
                                        <p:cTn id="25" dur="500" fill="hold"/>
                                        <p:tgtEl>
                                          <p:spTgt spid="634909"/>
                                        </p:tgtEl>
                                        <p:attrNameLst>
                                          <p:attrName>ppt_y</p:attrName>
                                        </p:attrNameLst>
                                      </p:cBhvr>
                                      <p:tavLst>
                                        <p:tav tm="0">
                                          <p:val>
                                            <p:strVal val="0-#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34906"/>
                                        </p:tgtEl>
                                        <p:attrNameLst>
                                          <p:attrName>style.visibility</p:attrName>
                                        </p:attrNameLst>
                                      </p:cBhvr>
                                      <p:to>
                                        <p:strVal val="visible"/>
                                      </p:to>
                                    </p:set>
                                    <p:anim calcmode="lin" valueType="num">
                                      <p:cBhvr additive="base">
                                        <p:cTn id="30" dur="500" fill="hold"/>
                                        <p:tgtEl>
                                          <p:spTgt spid="634906"/>
                                        </p:tgtEl>
                                        <p:attrNameLst>
                                          <p:attrName>ppt_x</p:attrName>
                                        </p:attrNameLst>
                                      </p:cBhvr>
                                      <p:tavLst>
                                        <p:tav tm="0">
                                          <p:val>
                                            <p:strVal val="#ppt_x"/>
                                          </p:val>
                                        </p:tav>
                                        <p:tav tm="100000">
                                          <p:val>
                                            <p:strVal val="#ppt_x"/>
                                          </p:val>
                                        </p:tav>
                                      </p:tavLst>
                                    </p:anim>
                                    <p:anim calcmode="lin" valueType="num">
                                      <p:cBhvr additive="base">
                                        <p:cTn id="31" dur="500" fill="hold"/>
                                        <p:tgtEl>
                                          <p:spTgt spid="634906"/>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1" fill="hold" grpId="0" nodeType="clickEffect">
                                  <p:stCondLst>
                                    <p:cond delay="0"/>
                                  </p:stCondLst>
                                  <p:childTnLst>
                                    <p:set>
                                      <p:cBhvr>
                                        <p:cTn id="35" dur="1" fill="hold">
                                          <p:stCondLst>
                                            <p:cond delay="0"/>
                                          </p:stCondLst>
                                        </p:cTn>
                                        <p:tgtEl>
                                          <p:spTgt spid="634913"/>
                                        </p:tgtEl>
                                        <p:attrNameLst>
                                          <p:attrName>style.visibility</p:attrName>
                                        </p:attrNameLst>
                                      </p:cBhvr>
                                      <p:to>
                                        <p:strVal val="visible"/>
                                      </p:to>
                                    </p:set>
                                    <p:anim calcmode="lin" valueType="num">
                                      <p:cBhvr additive="base">
                                        <p:cTn id="36" dur="500" fill="hold"/>
                                        <p:tgtEl>
                                          <p:spTgt spid="634913"/>
                                        </p:tgtEl>
                                        <p:attrNameLst>
                                          <p:attrName>ppt_x</p:attrName>
                                        </p:attrNameLst>
                                      </p:cBhvr>
                                      <p:tavLst>
                                        <p:tav tm="0">
                                          <p:val>
                                            <p:strVal val="#ppt_x"/>
                                          </p:val>
                                        </p:tav>
                                        <p:tav tm="100000">
                                          <p:val>
                                            <p:strVal val="#ppt_x"/>
                                          </p:val>
                                        </p:tav>
                                      </p:tavLst>
                                    </p:anim>
                                    <p:anim calcmode="lin" valueType="num">
                                      <p:cBhvr additive="base">
                                        <p:cTn id="37" dur="500" fill="hold"/>
                                        <p:tgtEl>
                                          <p:spTgt spid="634913"/>
                                        </p:tgtEl>
                                        <p:attrNameLst>
                                          <p:attrName>ppt_y</p:attrName>
                                        </p:attrNameLst>
                                      </p:cBhvr>
                                      <p:tavLst>
                                        <p:tav tm="0">
                                          <p:val>
                                            <p:strVal val="0-#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34903"/>
                                        </p:tgtEl>
                                        <p:attrNameLst>
                                          <p:attrName>style.visibility</p:attrName>
                                        </p:attrNameLst>
                                      </p:cBhvr>
                                      <p:to>
                                        <p:strVal val="visible"/>
                                      </p:to>
                                    </p:set>
                                    <p:anim calcmode="lin" valueType="num">
                                      <p:cBhvr additive="base">
                                        <p:cTn id="42" dur="500" fill="hold"/>
                                        <p:tgtEl>
                                          <p:spTgt spid="634903"/>
                                        </p:tgtEl>
                                        <p:attrNameLst>
                                          <p:attrName>ppt_x</p:attrName>
                                        </p:attrNameLst>
                                      </p:cBhvr>
                                      <p:tavLst>
                                        <p:tav tm="0">
                                          <p:val>
                                            <p:strVal val="#ppt_x"/>
                                          </p:val>
                                        </p:tav>
                                        <p:tav tm="100000">
                                          <p:val>
                                            <p:strVal val="#ppt_x"/>
                                          </p:val>
                                        </p:tav>
                                      </p:tavLst>
                                    </p:anim>
                                    <p:anim calcmode="lin" valueType="num">
                                      <p:cBhvr additive="base">
                                        <p:cTn id="43" dur="500" fill="hold"/>
                                        <p:tgtEl>
                                          <p:spTgt spid="634903"/>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634902"/>
                                        </p:tgtEl>
                                        <p:attrNameLst>
                                          <p:attrName>style.visibility</p:attrName>
                                        </p:attrNameLst>
                                      </p:cBhvr>
                                      <p:to>
                                        <p:strVal val="visible"/>
                                      </p:to>
                                    </p:set>
                                    <p:anim calcmode="lin" valueType="num">
                                      <p:cBhvr additive="base">
                                        <p:cTn id="48" dur="500" fill="hold"/>
                                        <p:tgtEl>
                                          <p:spTgt spid="634902"/>
                                        </p:tgtEl>
                                        <p:attrNameLst>
                                          <p:attrName>ppt_x</p:attrName>
                                        </p:attrNameLst>
                                      </p:cBhvr>
                                      <p:tavLst>
                                        <p:tav tm="0">
                                          <p:val>
                                            <p:strVal val="#ppt_x"/>
                                          </p:val>
                                        </p:tav>
                                        <p:tav tm="100000">
                                          <p:val>
                                            <p:strVal val="#ppt_x"/>
                                          </p:val>
                                        </p:tav>
                                      </p:tavLst>
                                    </p:anim>
                                    <p:anim calcmode="lin" valueType="num">
                                      <p:cBhvr additive="base">
                                        <p:cTn id="49" dur="500" fill="hold"/>
                                        <p:tgtEl>
                                          <p:spTgt spid="634902"/>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1" fill="hold" grpId="0" nodeType="clickEffect">
                                  <p:stCondLst>
                                    <p:cond delay="0"/>
                                  </p:stCondLst>
                                  <p:childTnLst>
                                    <p:set>
                                      <p:cBhvr>
                                        <p:cTn id="53" dur="1" fill="hold">
                                          <p:stCondLst>
                                            <p:cond delay="0"/>
                                          </p:stCondLst>
                                        </p:cTn>
                                        <p:tgtEl>
                                          <p:spTgt spid="634904"/>
                                        </p:tgtEl>
                                        <p:attrNameLst>
                                          <p:attrName>style.visibility</p:attrName>
                                        </p:attrNameLst>
                                      </p:cBhvr>
                                      <p:to>
                                        <p:strVal val="visible"/>
                                      </p:to>
                                    </p:set>
                                    <p:anim calcmode="lin" valueType="num">
                                      <p:cBhvr additive="base">
                                        <p:cTn id="54" dur="500" fill="hold"/>
                                        <p:tgtEl>
                                          <p:spTgt spid="634904"/>
                                        </p:tgtEl>
                                        <p:attrNameLst>
                                          <p:attrName>ppt_x</p:attrName>
                                        </p:attrNameLst>
                                      </p:cBhvr>
                                      <p:tavLst>
                                        <p:tav tm="0">
                                          <p:val>
                                            <p:strVal val="#ppt_x"/>
                                          </p:val>
                                        </p:tav>
                                        <p:tav tm="100000">
                                          <p:val>
                                            <p:strVal val="#ppt_x"/>
                                          </p:val>
                                        </p:tav>
                                      </p:tavLst>
                                    </p:anim>
                                    <p:anim calcmode="lin" valueType="num">
                                      <p:cBhvr additive="base">
                                        <p:cTn id="55" dur="500" fill="hold"/>
                                        <p:tgtEl>
                                          <p:spTgt spid="634904"/>
                                        </p:tgtEl>
                                        <p:attrNameLst>
                                          <p:attrName>ppt_y</p:attrName>
                                        </p:attrNameLst>
                                      </p:cBhvr>
                                      <p:tavLst>
                                        <p:tav tm="0">
                                          <p:val>
                                            <p:strVal val="0-#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1" fill="hold" grpId="0" nodeType="clickEffect">
                                  <p:stCondLst>
                                    <p:cond delay="0"/>
                                  </p:stCondLst>
                                  <p:childTnLst>
                                    <p:set>
                                      <p:cBhvr>
                                        <p:cTn id="59" dur="1" fill="hold">
                                          <p:stCondLst>
                                            <p:cond delay="0"/>
                                          </p:stCondLst>
                                        </p:cTn>
                                        <p:tgtEl>
                                          <p:spTgt spid="634910"/>
                                        </p:tgtEl>
                                        <p:attrNameLst>
                                          <p:attrName>style.visibility</p:attrName>
                                        </p:attrNameLst>
                                      </p:cBhvr>
                                      <p:to>
                                        <p:strVal val="visible"/>
                                      </p:to>
                                    </p:set>
                                    <p:anim calcmode="lin" valueType="num">
                                      <p:cBhvr additive="base">
                                        <p:cTn id="60" dur="500" fill="hold"/>
                                        <p:tgtEl>
                                          <p:spTgt spid="634910"/>
                                        </p:tgtEl>
                                        <p:attrNameLst>
                                          <p:attrName>ppt_x</p:attrName>
                                        </p:attrNameLst>
                                      </p:cBhvr>
                                      <p:tavLst>
                                        <p:tav tm="0">
                                          <p:val>
                                            <p:strVal val="#ppt_x"/>
                                          </p:val>
                                        </p:tav>
                                        <p:tav tm="100000">
                                          <p:val>
                                            <p:strVal val="#ppt_x"/>
                                          </p:val>
                                        </p:tav>
                                      </p:tavLst>
                                    </p:anim>
                                    <p:anim calcmode="lin" valueType="num">
                                      <p:cBhvr additive="base">
                                        <p:cTn id="61" dur="500" fill="hold"/>
                                        <p:tgtEl>
                                          <p:spTgt spid="634910"/>
                                        </p:tgtEl>
                                        <p:attrNameLst>
                                          <p:attrName>ppt_y</p:attrName>
                                        </p:attrNameLst>
                                      </p:cBhvr>
                                      <p:tavLst>
                                        <p:tav tm="0">
                                          <p:val>
                                            <p:strVal val="0-#ppt_h/2"/>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634905"/>
                                        </p:tgtEl>
                                        <p:attrNameLst>
                                          <p:attrName>style.visibility</p:attrName>
                                        </p:attrNameLst>
                                      </p:cBhvr>
                                      <p:to>
                                        <p:strVal val="visible"/>
                                      </p:to>
                                    </p:set>
                                    <p:anim calcmode="lin" valueType="num">
                                      <p:cBhvr additive="base">
                                        <p:cTn id="66" dur="500" fill="hold"/>
                                        <p:tgtEl>
                                          <p:spTgt spid="634905"/>
                                        </p:tgtEl>
                                        <p:attrNameLst>
                                          <p:attrName>ppt_x</p:attrName>
                                        </p:attrNameLst>
                                      </p:cBhvr>
                                      <p:tavLst>
                                        <p:tav tm="0">
                                          <p:val>
                                            <p:strVal val="#ppt_x"/>
                                          </p:val>
                                        </p:tav>
                                        <p:tav tm="100000">
                                          <p:val>
                                            <p:strVal val="#ppt_x"/>
                                          </p:val>
                                        </p:tav>
                                      </p:tavLst>
                                    </p:anim>
                                    <p:anim calcmode="lin" valueType="num">
                                      <p:cBhvr additive="base">
                                        <p:cTn id="67" dur="500" fill="hold"/>
                                        <p:tgtEl>
                                          <p:spTgt spid="634905"/>
                                        </p:tgtEl>
                                        <p:attrNameLst>
                                          <p:attrName>ppt_y</p:attrName>
                                        </p:attrNameLst>
                                      </p:cBhvr>
                                      <p:tavLst>
                                        <p:tav tm="0">
                                          <p:val>
                                            <p:strVal val="1+#ppt_h/2"/>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1" fill="hold" grpId="0" nodeType="clickEffect">
                                  <p:stCondLst>
                                    <p:cond delay="0"/>
                                  </p:stCondLst>
                                  <p:childTnLst>
                                    <p:set>
                                      <p:cBhvr>
                                        <p:cTn id="71" dur="1" fill="hold">
                                          <p:stCondLst>
                                            <p:cond delay="0"/>
                                          </p:stCondLst>
                                        </p:cTn>
                                        <p:tgtEl>
                                          <p:spTgt spid="634912"/>
                                        </p:tgtEl>
                                        <p:attrNameLst>
                                          <p:attrName>style.visibility</p:attrName>
                                        </p:attrNameLst>
                                      </p:cBhvr>
                                      <p:to>
                                        <p:strVal val="visible"/>
                                      </p:to>
                                    </p:set>
                                    <p:anim calcmode="lin" valueType="num">
                                      <p:cBhvr additive="base">
                                        <p:cTn id="72" dur="500" fill="hold"/>
                                        <p:tgtEl>
                                          <p:spTgt spid="634912"/>
                                        </p:tgtEl>
                                        <p:attrNameLst>
                                          <p:attrName>ppt_x</p:attrName>
                                        </p:attrNameLst>
                                      </p:cBhvr>
                                      <p:tavLst>
                                        <p:tav tm="0">
                                          <p:val>
                                            <p:strVal val="#ppt_x"/>
                                          </p:val>
                                        </p:tav>
                                        <p:tav tm="100000">
                                          <p:val>
                                            <p:strVal val="#ppt_x"/>
                                          </p:val>
                                        </p:tav>
                                      </p:tavLst>
                                    </p:anim>
                                    <p:anim calcmode="lin" valueType="num">
                                      <p:cBhvr additive="base">
                                        <p:cTn id="73" dur="500" fill="hold"/>
                                        <p:tgtEl>
                                          <p:spTgt spid="634912"/>
                                        </p:tgtEl>
                                        <p:attrNameLst>
                                          <p:attrName>ppt_y</p:attrName>
                                        </p:attrNameLst>
                                      </p:cBhvr>
                                      <p:tavLst>
                                        <p:tav tm="0">
                                          <p:val>
                                            <p:strVal val="0-#ppt_h/2"/>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634911"/>
                                        </p:tgtEl>
                                        <p:attrNameLst>
                                          <p:attrName>style.visibility</p:attrName>
                                        </p:attrNameLst>
                                      </p:cBhvr>
                                      <p:to>
                                        <p:strVal val="visible"/>
                                      </p:to>
                                    </p:set>
                                    <p:anim calcmode="lin" valueType="num">
                                      <p:cBhvr additive="base">
                                        <p:cTn id="78" dur="500" fill="hold"/>
                                        <p:tgtEl>
                                          <p:spTgt spid="634911"/>
                                        </p:tgtEl>
                                        <p:attrNameLst>
                                          <p:attrName>ppt_x</p:attrName>
                                        </p:attrNameLst>
                                      </p:cBhvr>
                                      <p:tavLst>
                                        <p:tav tm="0">
                                          <p:val>
                                            <p:strVal val="#ppt_x"/>
                                          </p:val>
                                        </p:tav>
                                        <p:tav tm="100000">
                                          <p:val>
                                            <p:strVal val="#ppt_x"/>
                                          </p:val>
                                        </p:tav>
                                      </p:tavLst>
                                    </p:anim>
                                    <p:anim calcmode="lin" valueType="num">
                                      <p:cBhvr additive="base">
                                        <p:cTn id="79" dur="500" fill="hold"/>
                                        <p:tgtEl>
                                          <p:spTgt spid="634911"/>
                                        </p:tgtEl>
                                        <p:attrNameLst>
                                          <p:attrName>ppt_y</p:attrName>
                                        </p:attrNameLst>
                                      </p:cBhvr>
                                      <p:tavLst>
                                        <p:tav tm="0">
                                          <p:val>
                                            <p:strVal val="1+#ppt_h/2"/>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499"/>
                                          </p:stCondLst>
                                        </p:cTn>
                                        <p:tgtEl>
                                          <p:spTgt spid="634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2" grpId="0" autoUpdateAnimBg="0"/>
      <p:bldP spid="634903" grpId="0" autoUpdateAnimBg="0"/>
      <p:bldP spid="634904" grpId="0" autoUpdateAnimBg="0"/>
      <p:bldP spid="634905" grpId="0" autoUpdateAnimBg="0"/>
      <p:bldP spid="634906" grpId="0" autoUpdateAnimBg="0"/>
      <p:bldP spid="634907" grpId="0" autoUpdateAnimBg="0"/>
      <p:bldP spid="634908" grpId="0" autoUpdateAnimBg="0"/>
      <p:bldP spid="634909" grpId="0" autoUpdateAnimBg="0"/>
      <p:bldP spid="634910" grpId="0" autoUpdateAnimBg="0"/>
      <p:bldP spid="634911" grpId="0" autoUpdateAnimBg="0"/>
      <p:bldP spid="634912" grpId="0" autoUpdateAnimBg="0"/>
      <p:bldP spid="634913"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1026" name="Rectangle 2"/>
          <p:cNvSpPr>
            <a:spLocks noGrp="1" noChangeArrowheads="1"/>
          </p:cNvSpPr>
          <p:nvPr>
            <p:ph type="title"/>
          </p:nvPr>
        </p:nvSpPr>
        <p:spPr/>
        <p:txBody>
          <a:bodyPr>
            <a:normAutofit fontScale="90000"/>
          </a:bodyPr>
          <a:lstStyle/>
          <a:p>
            <a:r>
              <a:rPr lang="en-US" altLang="en-US"/>
              <a:t>Multicycle Control Step (4):</a:t>
            </a:r>
            <a:br>
              <a:rPr lang="en-US" altLang="en-US"/>
            </a:br>
            <a:r>
              <a:rPr lang="en-US" altLang="en-US"/>
              <a:t>Memory Access - Read (</a:t>
            </a:r>
            <a:r>
              <a:rPr lang="en-US" altLang="en-US">
                <a:latin typeface="Courier New" panose="02070309020205020404" pitchFamily="49" charset="0"/>
              </a:rPr>
              <a:t>lw</a:t>
            </a:r>
            <a:r>
              <a:rPr lang="en-US" altLang="en-US"/>
              <a:t>)</a:t>
            </a:r>
          </a:p>
        </p:txBody>
      </p:sp>
      <p:sp>
        <p:nvSpPr>
          <p:cNvPr id="641027" name="Rectangle 3"/>
          <p:cNvSpPr>
            <a:spLocks noGrp="1" noChangeArrowheads="1"/>
          </p:cNvSpPr>
          <p:nvPr>
            <p:ph type="body" idx="1"/>
          </p:nvPr>
        </p:nvSpPr>
        <p:spPr>
          <a:xfrm>
            <a:off x="2705100" y="1752600"/>
            <a:ext cx="7772400" cy="4114800"/>
          </a:xfrm>
        </p:spPr>
        <p:txBody>
          <a:bodyPr/>
          <a:lstStyle/>
          <a:p>
            <a:pPr>
              <a:spcBef>
                <a:spcPct val="0"/>
              </a:spcBef>
              <a:buFont typeface="Wingdings" panose="05000000000000000000" pitchFamily="2" charset="2"/>
              <a:buNone/>
            </a:pPr>
            <a:r>
              <a:rPr lang="en-US" altLang="en-US" sz="2000">
                <a:latin typeface="Courier" pitchFamily="49" charset="0"/>
              </a:rPr>
              <a:t>MDR = Memory[ALUOut];</a:t>
            </a:r>
            <a:endParaRPr lang="en-US" altLang="en-US" sz="2000"/>
          </a:p>
        </p:txBody>
      </p:sp>
      <p:sp>
        <p:nvSpPr>
          <p:cNvPr id="641028" name="Text Box 4"/>
          <p:cNvSpPr txBox="1">
            <a:spLocks noChangeArrowheads="1"/>
          </p:cNvSpPr>
          <p:nvPr/>
        </p:nvSpPr>
        <p:spPr bwMode="auto">
          <a:xfrm>
            <a:off x="5991225" y="53038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41029" name="Text Box 5"/>
          <p:cNvSpPr txBox="1">
            <a:spLocks noChangeArrowheads="1"/>
          </p:cNvSpPr>
          <p:nvPr/>
        </p:nvSpPr>
        <p:spPr bwMode="auto">
          <a:xfrm>
            <a:off x="5129212" y="49863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41030" name="Text Box 6"/>
          <p:cNvSpPr txBox="1">
            <a:spLocks noChangeArrowheads="1"/>
          </p:cNvSpPr>
          <p:nvPr/>
        </p:nvSpPr>
        <p:spPr bwMode="auto">
          <a:xfrm>
            <a:off x="7223125" y="36020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41031" name="Text Box 7"/>
          <p:cNvSpPr txBox="1">
            <a:spLocks noChangeArrowheads="1"/>
          </p:cNvSpPr>
          <p:nvPr/>
        </p:nvSpPr>
        <p:spPr bwMode="auto">
          <a:xfrm>
            <a:off x="7958137" y="55959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41032" name="Text Box 8"/>
          <p:cNvSpPr txBox="1">
            <a:spLocks noChangeArrowheads="1"/>
          </p:cNvSpPr>
          <p:nvPr/>
        </p:nvSpPr>
        <p:spPr bwMode="auto">
          <a:xfrm>
            <a:off x="3335337" y="52276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1</a:t>
            </a:r>
            <a:endParaRPr lang="en-US" altLang="en-US" b="1">
              <a:latin typeface="Helvetica" panose="020B0604020202020204" pitchFamily="34" charset="0"/>
            </a:endParaRPr>
          </a:p>
        </p:txBody>
      </p:sp>
      <p:sp>
        <p:nvSpPr>
          <p:cNvPr id="641033" name="Text Box 9"/>
          <p:cNvSpPr txBox="1">
            <a:spLocks noChangeArrowheads="1"/>
          </p:cNvSpPr>
          <p:nvPr/>
        </p:nvSpPr>
        <p:spPr bwMode="auto">
          <a:xfrm>
            <a:off x="1816100" y="30686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41034" name="Text Box 10"/>
          <p:cNvSpPr txBox="1">
            <a:spLocks noChangeArrowheads="1"/>
          </p:cNvSpPr>
          <p:nvPr/>
        </p:nvSpPr>
        <p:spPr bwMode="auto">
          <a:xfrm>
            <a:off x="2371725" y="33734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1</a:t>
            </a:r>
            <a:endParaRPr lang="en-US" altLang="en-US" b="1">
              <a:latin typeface="Helvetica" panose="020B0604020202020204" pitchFamily="34" charset="0"/>
            </a:endParaRPr>
          </a:p>
        </p:txBody>
      </p:sp>
      <p:sp>
        <p:nvSpPr>
          <p:cNvPr id="641035" name="Text Box 11"/>
          <p:cNvSpPr txBox="1">
            <a:spLocks noChangeArrowheads="1"/>
          </p:cNvSpPr>
          <p:nvPr/>
        </p:nvSpPr>
        <p:spPr bwMode="auto">
          <a:xfrm>
            <a:off x="3333750" y="35258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41036" name="Text Box 12"/>
          <p:cNvSpPr txBox="1">
            <a:spLocks noChangeArrowheads="1"/>
          </p:cNvSpPr>
          <p:nvPr/>
        </p:nvSpPr>
        <p:spPr bwMode="auto">
          <a:xfrm>
            <a:off x="7986712" y="34496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41037" name="Text Box 13"/>
          <p:cNvSpPr txBox="1">
            <a:spLocks noChangeArrowheads="1"/>
          </p:cNvSpPr>
          <p:nvPr/>
        </p:nvSpPr>
        <p:spPr bwMode="auto">
          <a:xfrm>
            <a:off x="10194925" y="42878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41038" name="Text Box 14"/>
          <p:cNvSpPr txBox="1">
            <a:spLocks noChangeArrowheads="1"/>
          </p:cNvSpPr>
          <p:nvPr/>
        </p:nvSpPr>
        <p:spPr bwMode="auto">
          <a:xfrm>
            <a:off x="8339137" y="3602038"/>
            <a:ext cx="6413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XXX</a:t>
            </a:r>
            <a:endParaRPr lang="en-US" altLang="en-US" b="1">
              <a:latin typeface="Helvetica" panose="020B0604020202020204" pitchFamily="34" charset="0"/>
            </a:endParaRPr>
          </a:p>
        </p:txBody>
      </p:sp>
      <p:sp>
        <p:nvSpPr>
          <p:cNvPr id="641039" name="Text Box 15"/>
          <p:cNvSpPr txBox="1">
            <a:spLocks noChangeArrowheads="1"/>
          </p:cNvSpPr>
          <p:nvPr/>
        </p:nvSpPr>
        <p:spPr bwMode="auto">
          <a:xfrm>
            <a:off x="4730750" y="22050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grpSp>
        <p:nvGrpSpPr>
          <p:cNvPr id="641040" name="Group 16"/>
          <p:cNvGrpSpPr>
            <a:grpSpLocks/>
          </p:cNvGrpSpPr>
          <p:nvPr/>
        </p:nvGrpSpPr>
        <p:grpSpPr bwMode="auto">
          <a:xfrm>
            <a:off x="1725612" y="2844800"/>
            <a:ext cx="8331200" cy="3632200"/>
            <a:chOff x="128" y="1821"/>
            <a:chExt cx="5248" cy="2288"/>
          </a:xfrm>
        </p:grpSpPr>
        <p:sp>
          <p:nvSpPr>
            <p:cNvPr id="641041" name="Rectangle 17"/>
            <p:cNvSpPr>
              <a:spLocks noChangeArrowheads="1"/>
            </p:cNvSpPr>
            <p:nvPr/>
          </p:nvSpPr>
          <p:spPr bwMode="auto">
            <a:xfrm>
              <a:off x="808" y="2520"/>
              <a:ext cx="816" cy="768"/>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42" name="Rectangle 18"/>
            <p:cNvSpPr>
              <a:spLocks noChangeArrowheads="1"/>
            </p:cNvSpPr>
            <p:nvPr/>
          </p:nvSpPr>
          <p:spPr bwMode="auto">
            <a:xfrm>
              <a:off x="128" y="2360"/>
              <a:ext cx="288" cy="52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43" name="Rectangle 19"/>
            <p:cNvSpPr>
              <a:spLocks noChangeArrowheads="1"/>
            </p:cNvSpPr>
            <p:nvPr/>
          </p:nvSpPr>
          <p:spPr bwMode="auto">
            <a:xfrm>
              <a:off x="384" y="4013"/>
              <a:ext cx="4960"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44" name="Rectangle 20"/>
            <p:cNvSpPr>
              <a:spLocks noChangeArrowheads="1"/>
            </p:cNvSpPr>
            <p:nvPr/>
          </p:nvSpPr>
          <p:spPr bwMode="auto">
            <a:xfrm flipH="1">
              <a:off x="392" y="2773"/>
              <a:ext cx="96" cy="13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45" name="Rectangle 21"/>
            <p:cNvSpPr>
              <a:spLocks noChangeArrowheads="1"/>
            </p:cNvSpPr>
            <p:nvPr/>
          </p:nvSpPr>
          <p:spPr bwMode="auto">
            <a:xfrm>
              <a:off x="392" y="2725"/>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46" name="Rectangle 22"/>
            <p:cNvSpPr>
              <a:spLocks noChangeArrowheads="1"/>
            </p:cNvSpPr>
            <p:nvPr/>
          </p:nvSpPr>
          <p:spPr bwMode="auto">
            <a:xfrm>
              <a:off x="688" y="2661"/>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47" name="Rectangle 23"/>
            <p:cNvSpPr>
              <a:spLocks noChangeArrowheads="1"/>
            </p:cNvSpPr>
            <p:nvPr/>
          </p:nvSpPr>
          <p:spPr bwMode="auto">
            <a:xfrm flipH="1">
              <a:off x="5280" y="2976"/>
              <a:ext cx="96" cy="1117"/>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48" name="Rectangle 24"/>
            <p:cNvSpPr>
              <a:spLocks noChangeArrowheads="1"/>
            </p:cNvSpPr>
            <p:nvPr/>
          </p:nvSpPr>
          <p:spPr bwMode="auto">
            <a:xfrm>
              <a:off x="5176" y="2989"/>
              <a:ext cx="120" cy="83"/>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49" name="Rectangle 25" descr="50%"/>
            <p:cNvSpPr>
              <a:spLocks noChangeArrowheads="1"/>
            </p:cNvSpPr>
            <p:nvPr/>
          </p:nvSpPr>
          <p:spPr bwMode="auto">
            <a:xfrm>
              <a:off x="3504" y="2629"/>
              <a:ext cx="296" cy="624"/>
            </a:xfrm>
            <a:prstGeom prst="rect">
              <a:avLst/>
            </a:prstGeom>
            <a:pattFill prst="pct50">
              <a:fgClr>
                <a:srgbClr val="FF9900"/>
              </a:fgClr>
              <a:bgClr>
                <a:srgbClr val="FFFFFF"/>
              </a:bgClr>
            </a:patt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50" name="Rectangle 26"/>
            <p:cNvSpPr>
              <a:spLocks noChangeArrowheads="1"/>
            </p:cNvSpPr>
            <p:nvPr/>
          </p:nvSpPr>
          <p:spPr bwMode="auto">
            <a:xfrm>
              <a:off x="4960" y="2725"/>
              <a:ext cx="280" cy="539"/>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51" name="Rectangle 27"/>
            <p:cNvSpPr>
              <a:spLocks noChangeArrowheads="1"/>
            </p:cNvSpPr>
            <p:nvPr/>
          </p:nvSpPr>
          <p:spPr bwMode="auto">
            <a:xfrm>
              <a:off x="1744" y="1821"/>
              <a:ext cx="288" cy="528"/>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52" name="Rectangle 28"/>
            <p:cNvSpPr>
              <a:spLocks noChangeArrowheads="1"/>
            </p:cNvSpPr>
            <p:nvPr/>
          </p:nvSpPr>
          <p:spPr bwMode="auto">
            <a:xfrm>
              <a:off x="1632" y="2797"/>
              <a:ext cx="80" cy="144"/>
            </a:xfrm>
            <a:prstGeom prst="rect">
              <a:avLst/>
            </a:prstGeom>
            <a:solidFill>
              <a:srgbClr val="FF33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53" name="Rectangle 29"/>
            <p:cNvSpPr>
              <a:spLocks noChangeArrowheads="1"/>
            </p:cNvSpPr>
            <p:nvPr/>
          </p:nvSpPr>
          <p:spPr bwMode="auto">
            <a:xfrm>
              <a:off x="1568" y="2869"/>
              <a:ext cx="144" cy="96"/>
            </a:xfrm>
            <a:prstGeom prst="rect">
              <a:avLst/>
            </a:prstGeom>
            <a:solidFill>
              <a:srgbClr val="FF33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54" name="Rectangle 30"/>
            <p:cNvSpPr>
              <a:spLocks noChangeArrowheads="1"/>
            </p:cNvSpPr>
            <p:nvPr/>
          </p:nvSpPr>
          <p:spPr bwMode="auto">
            <a:xfrm>
              <a:off x="1632" y="2749"/>
              <a:ext cx="144" cy="96"/>
            </a:xfrm>
            <a:prstGeom prst="rect">
              <a:avLst/>
            </a:prstGeom>
            <a:solidFill>
              <a:srgbClr val="FF33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55" name="Rectangle 31"/>
            <p:cNvSpPr>
              <a:spLocks noChangeArrowheads="1"/>
            </p:cNvSpPr>
            <p:nvPr/>
          </p:nvSpPr>
          <p:spPr bwMode="auto">
            <a:xfrm flipV="1">
              <a:off x="1744" y="2525"/>
              <a:ext cx="288" cy="576"/>
            </a:xfrm>
            <a:prstGeom prst="rect">
              <a:avLst/>
            </a:prstGeom>
            <a:solidFill>
              <a:srgbClr val="FF33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pic>
        <p:nvPicPr>
          <p:cNvPr id="641056" name="Picture 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2" y="2387600"/>
            <a:ext cx="9113838" cy="405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1057" name="Group 33"/>
          <p:cNvGrpSpPr>
            <a:grpSpLocks/>
          </p:cNvGrpSpPr>
          <p:nvPr/>
        </p:nvGrpSpPr>
        <p:grpSpPr bwMode="auto">
          <a:xfrm>
            <a:off x="1751013" y="2224088"/>
            <a:ext cx="8709025" cy="3744912"/>
            <a:chOff x="144" y="1193"/>
            <a:chExt cx="5486" cy="2359"/>
          </a:xfrm>
        </p:grpSpPr>
        <p:sp>
          <p:nvSpPr>
            <p:cNvPr id="641058" name="Rectangle 34"/>
            <p:cNvSpPr>
              <a:spLocks noChangeArrowheads="1"/>
            </p:cNvSpPr>
            <p:nvPr/>
          </p:nvSpPr>
          <p:spPr bwMode="auto">
            <a:xfrm>
              <a:off x="2777" y="3169"/>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59" name="Rectangle 35"/>
            <p:cNvSpPr>
              <a:spLocks noChangeArrowheads="1"/>
            </p:cNvSpPr>
            <p:nvPr/>
          </p:nvSpPr>
          <p:spPr bwMode="auto">
            <a:xfrm>
              <a:off x="144" y="1694"/>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60" name="Rectangle 36"/>
            <p:cNvSpPr>
              <a:spLocks noChangeArrowheads="1"/>
            </p:cNvSpPr>
            <p:nvPr/>
          </p:nvSpPr>
          <p:spPr bwMode="auto">
            <a:xfrm>
              <a:off x="528" y="1865"/>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61" name="Rectangle 37"/>
            <p:cNvSpPr>
              <a:spLocks noChangeArrowheads="1"/>
            </p:cNvSpPr>
            <p:nvPr/>
          </p:nvSpPr>
          <p:spPr bwMode="auto">
            <a:xfrm>
              <a:off x="1125" y="1982"/>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62" name="Rectangle 38"/>
            <p:cNvSpPr>
              <a:spLocks noChangeArrowheads="1"/>
            </p:cNvSpPr>
            <p:nvPr/>
          </p:nvSpPr>
          <p:spPr bwMode="auto">
            <a:xfrm>
              <a:off x="1138" y="3134"/>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63" name="Rectangle 39"/>
            <p:cNvSpPr>
              <a:spLocks noChangeArrowheads="1"/>
            </p:cNvSpPr>
            <p:nvPr/>
          </p:nvSpPr>
          <p:spPr bwMode="auto">
            <a:xfrm>
              <a:off x="2016" y="1193"/>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64" name="Rectangle 40"/>
            <p:cNvSpPr>
              <a:spLocks noChangeArrowheads="1"/>
            </p:cNvSpPr>
            <p:nvPr/>
          </p:nvSpPr>
          <p:spPr bwMode="auto">
            <a:xfrm>
              <a:off x="2256" y="2983"/>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65" name="Rectangle 41"/>
            <p:cNvSpPr>
              <a:spLocks noChangeArrowheads="1"/>
            </p:cNvSpPr>
            <p:nvPr/>
          </p:nvSpPr>
          <p:spPr bwMode="auto">
            <a:xfrm>
              <a:off x="3600" y="2112"/>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66" name="Rectangle 42"/>
            <p:cNvSpPr>
              <a:spLocks noChangeArrowheads="1"/>
            </p:cNvSpPr>
            <p:nvPr/>
          </p:nvSpPr>
          <p:spPr bwMode="auto">
            <a:xfrm>
              <a:off x="4073" y="336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67" name="Rectangle 43"/>
            <p:cNvSpPr>
              <a:spLocks noChangeArrowheads="1"/>
            </p:cNvSpPr>
            <p:nvPr/>
          </p:nvSpPr>
          <p:spPr bwMode="auto">
            <a:xfrm>
              <a:off x="4080" y="1989"/>
              <a:ext cx="192"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68" name="Rectangle 44"/>
            <p:cNvSpPr>
              <a:spLocks noChangeArrowheads="1"/>
            </p:cNvSpPr>
            <p:nvPr/>
          </p:nvSpPr>
          <p:spPr bwMode="auto">
            <a:xfrm>
              <a:off x="4368" y="2029"/>
              <a:ext cx="288"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1069" name="Rectangle 45"/>
            <p:cNvSpPr>
              <a:spLocks noChangeArrowheads="1"/>
            </p:cNvSpPr>
            <p:nvPr/>
          </p:nvSpPr>
          <p:spPr bwMode="auto">
            <a:xfrm>
              <a:off x="5438" y="251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Tree>
    <p:extLst>
      <p:ext uri="{BB962C8B-B14F-4D97-AF65-F5344CB8AC3E}">
        <p14:creationId xmlns:p14="http://schemas.microsoft.com/office/powerpoint/2010/main" val="28904630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41040"/>
                                        </p:tgtEl>
                                        <p:attrNameLst>
                                          <p:attrName>style.visibility</p:attrName>
                                        </p:attrNameLst>
                                      </p:cBhvr>
                                      <p:to>
                                        <p:strVal val="visible"/>
                                      </p:to>
                                    </p:set>
                                    <p:animEffect transition="in" filter="wipe(left)">
                                      <p:cBhvr>
                                        <p:cTn id="7" dur="500"/>
                                        <p:tgtEl>
                                          <p:spTgt spid="6410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641033"/>
                                        </p:tgtEl>
                                        <p:attrNameLst>
                                          <p:attrName>style.visibility</p:attrName>
                                        </p:attrNameLst>
                                      </p:cBhvr>
                                      <p:to>
                                        <p:strVal val="visible"/>
                                      </p:to>
                                    </p:set>
                                    <p:anim calcmode="lin" valueType="num">
                                      <p:cBhvr additive="base">
                                        <p:cTn id="12" dur="500" fill="hold"/>
                                        <p:tgtEl>
                                          <p:spTgt spid="641033"/>
                                        </p:tgtEl>
                                        <p:attrNameLst>
                                          <p:attrName>ppt_x</p:attrName>
                                        </p:attrNameLst>
                                      </p:cBhvr>
                                      <p:tavLst>
                                        <p:tav tm="0">
                                          <p:val>
                                            <p:strVal val="#ppt_x"/>
                                          </p:val>
                                        </p:tav>
                                        <p:tav tm="100000">
                                          <p:val>
                                            <p:strVal val="#ppt_x"/>
                                          </p:val>
                                        </p:tav>
                                      </p:tavLst>
                                    </p:anim>
                                    <p:anim calcmode="lin" valueType="num">
                                      <p:cBhvr additive="base">
                                        <p:cTn id="13" dur="500" fill="hold"/>
                                        <p:tgtEl>
                                          <p:spTgt spid="641033"/>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641034"/>
                                        </p:tgtEl>
                                        <p:attrNameLst>
                                          <p:attrName>style.visibility</p:attrName>
                                        </p:attrNameLst>
                                      </p:cBhvr>
                                      <p:to>
                                        <p:strVal val="visible"/>
                                      </p:to>
                                    </p:set>
                                    <p:anim calcmode="lin" valueType="num">
                                      <p:cBhvr additive="base">
                                        <p:cTn id="18" dur="500" fill="hold"/>
                                        <p:tgtEl>
                                          <p:spTgt spid="641034"/>
                                        </p:tgtEl>
                                        <p:attrNameLst>
                                          <p:attrName>ppt_x</p:attrName>
                                        </p:attrNameLst>
                                      </p:cBhvr>
                                      <p:tavLst>
                                        <p:tav tm="0">
                                          <p:val>
                                            <p:strVal val="#ppt_x"/>
                                          </p:val>
                                        </p:tav>
                                        <p:tav tm="100000">
                                          <p:val>
                                            <p:strVal val="#ppt_x"/>
                                          </p:val>
                                        </p:tav>
                                      </p:tavLst>
                                    </p:anim>
                                    <p:anim calcmode="lin" valueType="num">
                                      <p:cBhvr additive="base">
                                        <p:cTn id="19" dur="500" fill="hold"/>
                                        <p:tgtEl>
                                          <p:spTgt spid="641034"/>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641035"/>
                                        </p:tgtEl>
                                        <p:attrNameLst>
                                          <p:attrName>style.visibility</p:attrName>
                                        </p:attrNameLst>
                                      </p:cBhvr>
                                      <p:to>
                                        <p:strVal val="visible"/>
                                      </p:to>
                                    </p:set>
                                    <p:anim calcmode="lin" valueType="num">
                                      <p:cBhvr additive="base">
                                        <p:cTn id="24" dur="500" fill="hold"/>
                                        <p:tgtEl>
                                          <p:spTgt spid="641035"/>
                                        </p:tgtEl>
                                        <p:attrNameLst>
                                          <p:attrName>ppt_x</p:attrName>
                                        </p:attrNameLst>
                                      </p:cBhvr>
                                      <p:tavLst>
                                        <p:tav tm="0">
                                          <p:val>
                                            <p:strVal val="#ppt_x"/>
                                          </p:val>
                                        </p:tav>
                                        <p:tav tm="100000">
                                          <p:val>
                                            <p:strVal val="#ppt_x"/>
                                          </p:val>
                                        </p:tav>
                                      </p:tavLst>
                                    </p:anim>
                                    <p:anim calcmode="lin" valueType="num">
                                      <p:cBhvr additive="base">
                                        <p:cTn id="25" dur="500" fill="hold"/>
                                        <p:tgtEl>
                                          <p:spTgt spid="641035"/>
                                        </p:tgtEl>
                                        <p:attrNameLst>
                                          <p:attrName>ppt_y</p:attrName>
                                        </p:attrNameLst>
                                      </p:cBhvr>
                                      <p:tavLst>
                                        <p:tav tm="0">
                                          <p:val>
                                            <p:strVal val="0-#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41032"/>
                                        </p:tgtEl>
                                        <p:attrNameLst>
                                          <p:attrName>style.visibility</p:attrName>
                                        </p:attrNameLst>
                                      </p:cBhvr>
                                      <p:to>
                                        <p:strVal val="visible"/>
                                      </p:to>
                                    </p:set>
                                    <p:anim calcmode="lin" valueType="num">
                                      <p:cBhvr additive="base">
                                        <p:cTn id="30" dur="500" fill="hold"/>
                                        <p:tgtEl>
                                          <p:spTgt spid="641032"/>
                                        </p:tgtEl>
                                        <p:attrNameLst>
                                          <p:attrName>ppt_x</p:attrName>
                                        </p:attrNameLst>
                                      </p:cBhvr>
                                      <p:tavLst>
                                        <p:tav tm="0">
                                          <p:val>
                                            <p:strVal val="#ppt_x"/>
                                          </p:val>
                                        </p:tav>
                                        <p:tav tm="100000">
                                          <p:val>
                                            <p:strVal val="#ppt_x"/>
                                          </p:val>
                                        </p:tav>
                                      </p:tavLst>
                                    </p:anim>
                                    <p:anim calcmode="lin" valueType="num">
                                      <p:cBhvr additive="base">
                                        <p:cTn id="31" dur="500" fill="hold"/>
                                        <p:tgtEl>
                                          <p:spTgt spid="641032"/>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1" fill="hold" grpId="0" nodeType="clickEffect">
                                  <p:stCondLst>
                                    <p:cond delay="0"/>
                                  </p:stCondLst>
                                  <p:childTnLst>
                                    <p:set>
                                      <p:cBhvr>
                                        <p:cTn id="35" dur="1" fill="hold">
                                          <p:stCondLst>
                                            <p:cond delay="0"/>
                                          </p:stCondLst>
                                        </p:cTn>
                                        <p:tgtEl>
                                          <p:spTgt spid="641039"/>
                                        </p:tgtEl>
                                        <p:attrNameLst>
                                          <p:attrName>style.visibility</p:attrName>
                                        </p:attrNameLst>
                                      </p:cBhvr>
                                      <p:to>
                                        <p:strVal val="visible"/>
                                      </p:to>
                                    </p:set>
                                    <p:anim calcmode="lin" valueType="num">
                                      <p:cBhvr additive="base">
                                        <p:cTn id="36" dur="500" fill="hold"/>
                                        <p:tgtEl>
                                          <p:spTgt spid="641039"/>
                                        </p:tgtEl>
                                        <p:attrNameLst>
                                          <p:attrName>ppt_x</p:attrName>
                                        </p:attrNameLst>
                                      </p:cBhvr>
                                      <p:tavLst>
                                        <p:tav tm="0">
                                          <p:val>
                                            <p:strVal val="#ppt_x"/>
                                          </p:val>
                                        </p:tav>
                                        <p:tav tm="100000">
                                          <p:val>
                                            <p:strVal val="#ppt_x"/>
                                          </p:val>
                                        </p:tav>
                                      </p:tavLst>
                                    </p:anim>
                                    <p:anim calcmode="lin" valueType="num">
                                      <p:cBhvr additive="base">
                                        <p:cTn id="37" dur="500" fill="hold"/>
                                        <p:tgtEl>
                                          <p:spTgt spid="641039"/>
                                        </p:tgtEl>
                                        <p:attrNameLst>
                                          <p:attrName>ppt_y</p:attrName>
                                        </p:attrNameLst>
                                      </p:cBhvr>
                                      <p:tavLst>
                                        <p:tav tm="0">
                                          <p:val>
                                            <p:strVal val="0-#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41029"/>
                                        </p:tgtEl>
                                        <p:attrNameLst>
                                          <p:attrName>style.visibility</p:attrName>
                                        </p:attrNameLst>
                                      </p:cBhvr>
                                      <p:to>
                                        <p:strVal val="visible"/>
                                      </p:to>
                                    </p:set>
                                    <p:anim calcmode="lin" valueType="num">
                                      <p:cBhvr additive="base">
                                        <p:cTn id="42" dur="500" fill="hold"/>
                                        <p:tgtEl>
                                          <p:spTgt spid="641029"/>
                                        </p:tgtEl>
                                        <p:attrNameLst>
                                          <p:attrName>ppt_x</p:attrName>
                                        </p:attrNameLst>
                                      </p:cBhvr>
                                      <p:tavLst>
                                        <p:tav tm="0">
                                          <p:val>
                                            <p:strVal val="#ppt_x"/>
                                          </p:val>
                                        </p:tav>
                                        <p:tav tm="100000">
                                          <p:val>
                                            <p:strVal val="#ppt_x"/>
                                          </p:val>
                                        </p:tav>
                                      </p:tavLst>
                                    </p:anim>
                                    <p:anim calcmode="lin" valueType="num">
                                      <p:cBhvr additive="base">
                                        <p:cTn id="43" dur="500" fill="hold"/>
                                        <p:tgtEl>
                                          <p:spTgt spid="641029"/>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641028"/>
                                        </p:tgtEl>
                                        <p:attrNameLst>
                                          <p:attrName>style.visibility</p:attrName>
                                        </p:attrNameLst>
                                      </p:cBhvr>
                                      <p:to>
                                        <p:strVal val="visible"/>
                                      </p:to>
                                    </p:set>
                                    <p:anim calcmode="lin" valueType="num">
                                      <p:cBhvr additive="base">
                                        <p:cTn id="48" dur="500" fill="hold"/>
                                        <p:tgtEl>
                                          <p:spTgt spid="641028"/>
                                        </p:tgtEl>
                                        <p:attrNameLst>
                                          <p:attrName>ppt_x</p:attrName>
                                        </p:attrNameLst>
                                      </p:cBhvr>
                                      <p:tavLst>
                                        <p:tav tm="0">
                                          <p:val>
                                            <p:strVal val="#ppt_x"/>
                                          </p:val>
                                        </p:tav>
                                        <p:tav tm="100000">
                                          <p:val>
                                            <p:strVal val="#ppt_x"/>
                                          </p:val>
                                        </p:tav>
                                      </p:tavLst>
                                    </p:anim>
                                    <p:anim calcmode="lin" valueType="num">
                                      <p:cBhvr additive="base">
                                        <p:cTn id="49" dur="500" fill="hold"/>
                                        <p:tgtEl>
                                          <p:spTgt spid="641028"/>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1" fill="hold" grpId="0" nodeType="clickEffect">
                                  <p:stCondLst>
                                    <p:cond delay="0"/>
                                  </p:stCondLst>
                                  <p:childTnLst>
                                    <p:set>
                                      <p:cBhvr>
                                        <p:cTn id="53" dur="1" fill="hold">
                                          <p:stCondLst>
                                            <p:cond delay="0"/>
                                          </p:stCondLst>
                                        </p:cTn>
                                        <p:tgtEl>
                                          <p:spTgt spid="641030"/>
                                        </p:tgtEl>
                                        <p:attrNameLst>
                                          <p:attrName>style.visibility</p:attrName>
                                        </p:attrNameLst>
                                      </p:cBhvr>
                                      <p:to>
                                        <p:strVal val="visible"/>
                                      </p:to>
                                    </p:set>
                                    <p:anim calcmode="lin" valueType="num">
                                      <p:cBhvr additive="base">
                                        <p:cTn id="54" dur="500" fill="hold"/>
                                        <p:tgtEl>
                                          <p:spTgt spid="641030"/>
                                        </p:tgtEl>
                                        <p:attrNameLst>
                                          <p:attrName>ppt_x</p:attrName>
                                        </p:attrNameLst>
                                      </p:cBhvr>
                                      <p:tavLst>
                                        <p:tav tm="0">
                                          <p:val>
                                            <p:strVal val="#ppt_x"/>
                                          </p:val>
                                        </p:tav>
                                        <p:tav tm="100000">
                                          <p:val>
                                            <p:strVal val="#ppt_x"/>
                                          </p:val>
                                        </p:tav>
                                      </p:tavLst>
                                    </p:anim>
                                    <p:anim calcmode="lin" valueType="num">
                                      <p:cBhvr additive="base">
                                        <p:cTn id="55" dur="500" fill="hold"/>
                                        <p:tgtEl>
                                          <p:spTgt spid="641030"/>
                                        </p:tgtEl>
                                        <p:attrNameLst>
                                          <p:attrName>ppt_y</p:attrName>
                                        </p:attrNameLst>
                                      </p:cBhvr>
                                      <p:tavLst>
                                        <p:tav tm="0">
                                          <p:val>
                                            <p:strVal val="0-#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1" fill="hold" grpId="0" nodeType="clickEffect">
                                  <p:stCondLst>
                                    <p:cond delay="0"/>
                                  </p:stCondLst>
                                  <p:childTnLst>
                                    <p:set>
                                      <p:cBhvr>
                                        <p:cTn id="59" dur="1" fill="hold">
                                          <p:stCondLst>
                                            <p:cond delay="0"/>
                                          </p:stCondLst>
                                        </p:cTn>
                                        <p:tgtEl>
                                          <p:spTgt spid="641036"/>
                                        </p:tgtEl>
                                        <p:attrNameLst>
                                          <p:attrName>style.visibility</p:attrName>
                                        </p:attrNameLst>
                                      </p:cBhvr>
                                      <p:to>
                                        <p:strVal val="visible"/>
                                      </p:to>
                                    </p:set>
                                    <p:anim calcmode="lin" valueType="num">
                                      <p:cBhvr additive="base">
                                        <p:cTn id="60" dur="500" fill="hold"/>
                                        <p:tgtEl>
                                          <p:spTgt spid="641036"/>
                                        </p:tgtEl>
                                        <p:attrNameLst>
                                          <p:attrName>ppt_x</p:attrName>
                                        </p:attrNameLst>
                                      </p:cBhvr>
                                      <p:tavLst>
                                        <p:tav tm="0">
                                          <p:val>
                                            <p:strVal val="#ppt_x"/>
                                          </p:val>
                                        </p:tav>
                                        <p:tav tm="100000">
                                          <p:val>
                                            <p:strVal val="#ppt_x"/>
                                          </p:val>
                                        </p:tav>
                                      </p:tavLst>
                                    </p:anim>
                                    <p:anim calcmode="lin" valueType="num">
                                      <p:cBhvr additive="base">
                                        <p:cTn id="61" dur="500" fill="hold"/>
                                        <p:tgtEl>
                                          <p:spTgt spid="641036"/>
                                        </p:tgtEl>
                                        <p:attrNameLst>
                                          <p:attrName>ppt_y</p:attrName>
                                        </p:attrNameLst>
                                      </p:cBhvr>
                                      <p:tavLst>
                                        <p:tav tm="0">
                                          <p:val>
                                            <p:strVal val="0-#ppt_h/2"/>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641031"/>
                                        </p:tgtEl>
                                        <p:attrNameLst>
                                          <p:attrName>style.visibility</p:attrName>
                                        </p:attrNameLst>
                                      </p:cBhvr>
                                      <p:to>
                                        <p:strVal val="visible"/>
                                      </p:to>
                                    </p:set>
                                    <p:anim calcmode="lin" valueType="num">
                                      <p:cBhvr additive="base">
                                        <p:cTn id="66" dur="500" fill="hold"/>
                                        <p:tgtEl>
                                          <p:spTgt spid="641031"/>
                                        </p:tgtEl>
                                        <p:attrNameLst>
                                          <p:attrName>ppt_x</p:attrName>
                                        </p:attrNameLst>
                                      </p:cBhvr>
                                      <p:tavLst>
                                        <p:tav tm="0">
                                          <p:val>
                                            <p:strVal val="#ppt_x"/>
                                          </p:val>
                                        </p:tav>
                                        <p:tav tm="100000">
                                          <p:val>
                                            <p:strVal val="#ppt_x"/>
                                          </p:val>
                                        </p:tav>
                                      </p:tavLst>
                                    </p:anim>
                                    <p:anim calcmode="lin" valueType="num">
                                      <p:cBhvr additive="base">
                                        <p:cTn id="67" dur="500" fill="hold"/>
                                        <p:tgtEl>
                                          <p:spTgt spid="641031"/>
                                        </p:tgtEl>
                                        <p:attrNameLst>
                                          <p:attrName>ppt_y</p:attrName>
                                        </p:attrNameLst>
                                      </p:cBhvr>
                                      <p:tavLst>
                                        <p:tav tm="0">
                                          <p:val>
                                            <p:strVal val="1+#ppt_h/2"/>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1" fill="hold" grpId="0" nodeType="clickEffect">
                                  <p:stCondLst>
                                    <p:cond delay="0"/>
                                  </p:stCondLst>
                                  <p:childTnLst>
                                    <p:set>
                                      <p:cBhvr>
                                        <p:cTn id="71" dur="1" fill="hold">
                                          <p:stCondLst>
                                            <p:cond delay="0"/>
                                          </p:stCondLst>
                                        </p:cTn>
                                        <p:tgtEl>
                                          <p:spTgt spid="641038"/>
                                        </p:tgtEl>
                                        <p:attrNameLst>
                                          <p:attrName>style.visibility</p:attrName>
                                        </p:attrNameLst>
                                      </p:cBhvr>
                                      <p:to>
                                        <p:strVal val="visible"/>
                                      </p:to>
                                    </p:set>
                                    <p:anim calcmode="lin" valueType="num">
                                      <p:cBhvr additive="base">
                                        <p:cTn id="72" dur="500" fill="hold"/>
                                        <p:tgtEl>
                                          <p:spTgt spid="641038"/>
                                        </p:tgtEl>
                                        <p:attrNameLst>
                                          <p:attrName>ppt_x</p:attrName>
                                        </p:attrNameLst>
                                      </p:cBhvr>
                                      <p:tavLst>
                                        <p:tav tm="0">
                                          <p:val>
                                            <p:strVal val="#ppt_x"/>
                                          </p:val>
                                        </p:tav>
                                        <p:tav tm="100000">
                                          <p:val>
                                            <p:strVal val="#ppt_x"/>
                                          </p:val>
                                        </p:tav>
                                      </p:tavLst>
                                    </p:anim>
                                    <p:anim calcmode="lin" valueType="num">
                                      <p:cBhvr additive="base">
                                        <p:cTn id="73" dur="500" fill="hold"/>
                                        <p:tgtEl>
                                          <p:spTgt spid="641038"/>
                                        </p:tgtEl>
                                        <p:attrNameLst>
                                          <p:attrName>ppt_y</p:attrName>
                                        </p:attrNameLst>
                                      </p:cBhvr>
                                      <p:tavLst>
                                        <p:tav tm="0">
                                          <p:val>
                                            <p:strVal val="0-#ppt_h/2"/>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641037"/>
                                        </p:tgtEl>
                                        <p:attrNameLst>
                                          <p:attrName>style.visibility</p:attrName>
                                        </p:attrNameLst>
                                      </p:cBhvr>
                                      <p:to>
                                        <p:strVal val="visible"/>
                                      </p:to>
                                    </p:set>
                                    <p:anim calcmode="lin" valueType="num">
                                      <p:cBhvr additive="base">
                                        <p:cTn id="78" dur="500" fill="hold"/>
                                        <p:tgtEl>
                                          <p:spTgt spid="641037"/>
                                        </p:tgtEl>
                                        <p:attrNameLst>
                                          <p:attrName>ppt_x</p:attrName>
                                        </p:attrNameLst>
                                      </p:cBhvr>
                                      <p:tavLst>
                                        <p:tav tm="0">
                                          <p:val>
                                            <p:strVal val="#ppt_x"/>
                                          </p:val>
                                        </p:tav>
                                        <p:tav tm="100000">
                                          <p:val>
                                            <p:strVal val="#ppt_x"/>
                                          </p:val>
                                        </p:tav>
                                      </p:tavLst>
                                    </p:anim>
                                    <p:anim calcmode="lin" valueType="num">
                                      <p:cBhvr additive="base">
                                        <p:cTn id="79" dur="500" fill="hold"/>
                                        <p:tgtEl>
                                          <p:spTgt spid="641037"/>
                                        </p:tgtEl>
                                        <p:attrNameLst>
                                          <p:attrName>ppt_y</p:attrName>
                                        </p:attrNameLst>
                                      </p:cBhvr>
                                      <p:tavLst>
                                        <p:tav tm="0">
                                          <p:val>
                                            <p:strVal val="1+#ppt_h/2"/>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499"/>
                                          </p:stCondLst>
                                        </p:cTn>
                                        <p:tgtEl>
                                          <p:spTgt spid="6410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28" grpId="0" autoUpdateAnimBg="0"/>
      <p:bldP spid="641029" grpId="0" autoUpdateAnimBg="0"/>
      <p:bldP spid="641030" grpId="0" autoUpdateAnimBg="0"/>
      <p:bldP spid="641031" grpId="0" autoUpdateAnimBg="0"/>
      <p:bldP spid="641032" grpId="0" autoUpdateAnimBg="0"/>
      <p:bldP spid="641033" grpId="0" autoUpdateAnimBg="0"/>
      <p:bldP spid="641034" grpId="0" autoUpdateAnimBg="0"/>
      <p:bldP spid="641035" grpId="0" autoUpdateAnimBg="0"/>
      <p:bldP spid="641036" grpId="0" autoUpdateAnimBg="0"/>
      <p:bldP spid="641037" grpId="0" autoUpdateAnimBg="0"/>
      <p:bldP spid="641038" grpId="0" autoUpdateAnimBg="0"/>
      <p:bldP spid="641039"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42050" name="Group 2"/>
          <p:cNvGrpSpPr>
            <a:grpSpLocks/>
          </p:cNvGrpSpPr>
          <p:nvPr/>
        </p:nvGrpSpPr>
        <p:grpSpPr bwMode="auto">
          <a:xfrm>
            <a:off x="1725612" y="2794000"/>
            <a:ext cx="8331200" cy="3683000"/>
            <a:chOff x="128" y="1568"/>
            <a:chExt cx="5248" cy="2320"/>
          </a:xfrm>
        </p:grpSpPr>
        <p:sp>
          <p:nvSpPr>
            <p:cNvPr id="642051" name="Rectangle 3"/>
            <p:cNvSpPr>
              <a:spLocks noChangeArrowheads="1"/>
            </p:cNvSpPr>
            <p:nvPr/>
          </p:nvSpPr>
          <p:spPr bwMode="auto">
            <a:xfrm>
              <a:off x="3504" y="2688"/>
              <a:ext cx="288" cy="33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52" name="Rectangle 4"/>
            <p:cNvSpPr>
              <a:spLocks noChangeArrowheads="1"/>
            </p:cNvSpPr>
            <p:nvPr/>
          </p:nvSpPr>
          <p:spPr bwMode="auto">
            <a:xfrm>
              <a:off x="784" y="2280"/>
              <a:ext cx="816" cy="768"/>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53" name="Rectangle 5"/>
            <p:cNvSpPr>
              <a:spLocks noChangeArrowheads="1"/>
            </p:cNvSpPr>
            <p:nvPr/>
          </p:nvSpPr>
          <p:spPr bwMode="auto">
            <a:xfrm>
              <a:off x="704" y="2416"/>
              <a:ext cx="144" cy="104"/>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54" name="Rectangle 6"/>
            <p:cNvSpPr>
              <a:spLocks noChangeArrowheads="1"/>
            </p:cNvSpPr>
            <p:nvPr/>
          </p:nvSpPr>
          <p:spPr bwMode="auto">
            <a:xfrm>
              <a:off x="128" y="2120"/>
              <a:ext cx="288" cy="52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55" name="Rectangle 7"/>
            <p:cNvSpPr>
              <a:spLocks noChangeArrowheads="1"/>
            </p:cNvSpPr>
            <p:nvPr/>
          </p:nvSpPr>
          <p:spPr bwMode="auto">
            <a:xfrm>
              <a:off x="1720" y="1568"/>
              <a:ext cx="336" cy="57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56" name="Rectangle 8"/>
            <p:cNvSpPr>
              <a:spLocks noChangeArrowheads="1"/>
            </p:cNvSpPr>
            <p:nvPr/>
          </p:nvSpPr>
          <p:spPr bwMode="auto">
            <a:xfrm>
              <a:off x="3768" y="2776"/>
              <a:ext cx="96" cy="96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57" name="Rectangle 9"/>
            <p:cNvSpPr>
              <a:spLocks noChangeArrowheads="1"/>
            </p:cNvSpPr>
            <p:nvPr/>
          </p:nvSpPr>
          <p:spPr bwMode="auto">
            <a:xfrm>
              <a:off x="672" y="3680"/>
              <a:ext cx="3168"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58" name="Rectangle 10"/>
            <p:cNvSpPr>
              <a:spLocks noChangeArrowheads="1"/>
            </p:cNvSpPr>
            <p:nvPr/>
          </p:nvSpPr>
          <p:spPr bwMode="auto">
            <a:xfrm>
              <a:off x="688" y="2832"/>
              <a:ext cx="96" cy="912"/>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59" name="Rectangle 11"/>
            <p:cNvSpPr>
              <a:spLocks noChangeArrowheads="1"/>
            </p:cNvSpPr>
            <p:nvPr/>
          </p:nvSpPr>
          <p:spPr bwMode="auto">
            <a:xfrm>
              <a:off x="696" y="2784"/>
              <a:ext cx="192"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60" name="Rectangle 12" descr="50%"/>
            <p:cNvSpPr>
              <a:spLocks noChangeArrowheads="1"/>
            </p:cNvSpPr>
            <p:nvPr/>
          </p:nvSpPr>
          <p:spPr bwMode="auto">
            <a:xfrm>
              <a:off x="3512" y="2400"/>
              <a:ext cx="288" cy="288"/>
            </a:xfrm>
            <a:prstGeom prst="rect">
              <a:avLst/>
            </a:prstGeom>
            <a:pattFill prst="pct50">
              <a:fgClr>
                <a:srgbClr val="FF9900"/>
              </a:fgClr>
              <a:bgClr>
                <a:srgbClr val="FFFFFF"/>
              </a:bgClr>
            </a:patt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61" name="Rectangle 13"/>
            <p:cNvSpPr>
              <a:spLocks noChangeArrowheads="1"/>
            </p:cNvSpPr>
            <p:nvPr/>
          </p:nvSpPr>
          <p:spPr bwMode="auto">
            <a:xfrm>
              <a:off x="5184" y="2712"/>
              <a:ext cx="176" cy="88"/>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62" name="Rectangle 14"/>
            <p:cNvSpPr>
              <a:spLocks noChangeArrowheads="1"/>
            </p:cNvSpPr>
            <p:nvPr/>
          </p:nvSpPr>
          <p:spPr bwMode="auto">
            <a:xfrm flipH="1">
              <a:off x="5280" y="2736"/>
              <a:ext cx="96" cy="113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63" name="Rectangle 15"/>
            <p:cNvSpPr>
              <a:spLocks noChangeArrowheads="1"/>
            </p:cNvSpPr>
            <p:nvPr/>
          </p:nvSpPr>
          <p:spPr bwMode="auto">
            <a:xfrm>
              <a:off x="4944" y="2456"/>
              <a:ext cx="288" cy="57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64" name="Rectangle 16"/>
            <p:cNvSpPr>
              <a:spLocks noChangeArrowheads="1"/>
            </p:cNvSpPr>
            <p:nvPr/>
          </p:nvSpPr>
          <p:spPr bwMode="auto">
            <a:xfrm>
              <a:off x="384" y="3768"/>
              <a:ext cx="4944" cy="12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65" name="Rectangle 17"/>
            <p:cNvSpPr>
              <a:spLocks noChangeArrowheads="1"/>
            </p:cNvSpPr>
            <p:nvPr/>
          </p:nvSpPr>
          <p:spPr bwMode="auto">
            <a:xfrm flipH="1">
              <a:off x="384" y="2496"/>
              <a:ext cx="96" cy="1344"/>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66" name="Rectangle 18"/>
            <p:cNvSpPr>
              <a:spLocks noChangeArrowheads="1"/>
            </p:cNvSpPr>
            <p:nvPr/>
          </p:nvSpPr>
          <p:spPr bwMode="auto">
            <a:xfrm>
              <a:off x="432" y="2488"/>
              <a:ext cx="144" cy="104"/>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642067" name="Rectangle 19"/>
          <p:cNvSpPr>
            <a:spLocks noGrp="1" noChangeArrowheads="1"/>
          </p:cNvSpPr>
          <p:nvPr>
            <p:ph type="title"/>
          </p:nvPr>
        </p:nvSpPr>
        <p:spPr/>
        <p:txBody>
          <a:bodyPr>
            <a:normAutofit fontScale="90000"/>
          </a:bodyPr>
          <a:lstStyle/>
          <a:p>
            <a:r>
              <a:rPr lang="en-US" altLang="en-US"/>
              <a:t>Multicycle Execution Steps (4)</a:t>
            </a:r>
            <a:br>
              <a:rPr lang="en-US" altLang="en-US"/>
            </a:br>
            <a:r>
              <a:rPr lang="en-US" altLang="en-US"/>
              <a:t>Memory Access - Write (sw)</a:t>
            </a:r>
          </a:p>
        </p:txBody>
      </p:sp>
      <p:sp>
        <p:nvSpPr>
          <p:cNvPr id="642068" name="Rectangle 20"/>
          <p:cNvSpPr>
            <a:spLocks noGrp="1" noChangeArrowheads="1"/>
          </p:cNvSpPr>
          <p:nvPr>
            <p:ph type="body" idx="1"/>
          </p:nvPr>
        </p:nvSpPr>
        <p:spPr>
          <a:xfrm>
            <a:off x="2705100" y="1752600"/>
            <a:ext cx="7772400" cy="4114800"/>
          </a:xfrm>
        </p:spPr>
        <p:txBody>
          <a:bodyPr/>
          <a:lstStyle/>
          <a:p>
            <a:pPr>
              <a:spcBef>
                <a:spcPct val="0"/>
              </a:spcBef>
              <a:buFont typeface="Wingdings" panose="05000000000000000000" pitchFamily="2" charset="2"/>
              <a:buNone/>
            </a:pPr>
            <a:r>
              <a:rPr lang="en-US" altLang="en-US" sz="2000">
                <a:latin typeface="Courier" pitchFamily="49" charset="0"/>
              </a:rPr>
              <a:t>Memory[ALUOut] = B;</a:t>
            </a:r>
            <a:endParaRPr lang="en-US" altLang="en-US" sz="2000"/>
          </a:p>
        </p:txBody>
      </p:sp>
      <p:sp>
        <p:nvSpPr>
          <p:cNvPr id="642069" name="Text Box 21"/>
          <p:cNvSpPr txBox="1">
            <a:spLocks noChangeArrowheads="1"/>
          </p:cNvSpPr>
          <p:nvPr/>
        </p:nvSpPr>
        <p:spPr bwMode="auto">
          <a:xfrm>
            <a:off x="5991225" y="52784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42070" name="Text Box 22"/>
          <p:cNvSpPr txBox="1">
            <a:spLocks noChangeArrowheads="1"/>
          </p:cNvSpPr>
          <p:nvPr/>
        </p:nvSpPr>
        <p:spPr bwMode="auto">
          <a:xfrm>
            <a:off x="5129212" y="49609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42071" name="Text Box 23"/>
          <p:cNvSpPr txBox="1">
            <a:spLocks noChangeArrowheads="1"/>
          </p:cNvSpPr>
          <p:nvPr/>
        </p:nvSpPr>
        <p:spPr bwMode="auto">
          <a:xfrm>
            <a:off x="7223125" y="35766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42072" name="Text Box 24"/>
          <p:cNvSpPr txBox="1">
            <a:spLocks noChangeArrowheads="1"/>
          </p:cNvSpPr>
          <p:nvPr/>
        </p:nvSpPr>
        <p:spPr bwMode="auto">
          <a:xfrm>
            <a:off x="7958137" y="55705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42073" name="Text Box 25"/>
          <p:cNvSpPr txBox="1">
            <a:spLocks noChangeArrowheads="1"/>
          </p:cNvSpPr>
          <p:nvPr/>
        </p:nvSpPr>
        <p:spPr bwMode="auto">
          <a:xfrm>
            <a:off x="3335337" y="52022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42074" name="Text Box 26"/>
          <p:cNvSpPr txBox="1">
            <a:spLocks noChangeArrowheads="1"/>
          </p:cNvSpPr>
          <p:nvPr/>
        </p:nvSpPr>
        <p:spPr bwMode="auto">
          <a:xfrm>
            <a:off x="1816100" y="30432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42075" name="Text Box 27"/>
          <p:cNvSpPr txBox="1">
            <a:spLocks noChangeArrowheads="1"/>
          </p:cNvSpPr>
          <p:nvPr/>
        </p:nvSpPr>
        <p:spPr bwMode="auto">
          <a:xfrm>
            <a:off x="2371725" y="33480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1</a:t>
            </a:r>
            <a:endParaRPr lang="en-US" altLang="en-US" b="1">
              <a:latin typeface="Helvetica" panose="020B0604020202020204" pitchFamily="34" charset="0"/>
            </a:endParaRPr>
          </a:p>
        </p:txBody>
      </p:sp>
      <p:sp>
        <p:nvSpPr>
          <p:cNvPr id="642076" name="Text Box 28"/>
          <p:cNvSpPr txBox="1">
            <a:spLocks noChangeArrowheads="1"/>
          </p:cNvSpPr>
          <p:nvPr/>
        </p:nvSpPr>
        <p:spPr bwMode="auto">
          <a:xfrm>
            <a:off x="3333750" y="35004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1</a:t>
            </a:r>
            <a:endParaRPr lang="en-US" altLang="en-US" b="1">
              <a:latin typeface="Helvetica" panose="020B0604020202020204" pitchFamily="34" charset="0"/>
            </a:endParaRPr>
          </a:p>
        </p:txBody>
      </p:sp>
      <p:sp>
        <p:nvSpPr>
          <p:cNvPr id="642077" name="Text Box 29"/>
          <p:cNvSpPr txBox="1">
            <a:spLocks noChangeArrowheads="1"/>
          </p:cNvSpPr>
          <p:nvPr/>
        </p:nvSpPr>
        <p:spPr bwMode="auto">
          <a:xfrm>
            <a:off x="7986712" y="34242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42078" name="Text Box 30"/>
          <p:cNvSpPr txBox="1">
            <a:spLocks noChangeArrowheads="1"/>
          </p:cNvSpPr>
          <p:nvPr/>
        </p:nvSpPr>
        <p:spPr bwMode="auto">
          <a:xfrm>
            <a:off x="10194925" y="42624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42079" name="Text Box 31"/>
          <p:cNvSpPr txBox="1">
            <a:spLocks noChangeArrowheads="1"/>
          </p:cNvSpPr>
          <p:nvPr/>
        </p:nvSpPr>
        <p:spPr bwMode="auto">
          <a:xfrm>
            <a:off x="8339137" y="3576638"/>
            <a:ext cx="6413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XXX</a:t>
            </a:r>
            <a:endParaRPr lang="en-US" altLang="en-US" b="1">
              <a:latin typeface="Helvetica" panose="020B0604020202020204" pitchFamily="34" charset="0"/>
            </a:endParaRPr>
          </a:p>
        </p:txBody>
      </p:sp>
      <p:sp>
        <p:nvSpPr>
          <p:cNvPr id="642080" name="Text Box 32"/>
          <p:cNvSpPr txBox="1">
            <a:spLocks noChangeArrowheads="1"/>
          </p:cNvSpPr>
          <p:nvPr/>
        </p:nvSpPr>
        <p:spPr bwMode="auto">
          <a:xfrm>
            <a:off x="4692650" y="22177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pic>
        <p:nvPicPr>
          <p:cNvPr id="642081" name="Picture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2" y="2341564"/>
            <a:ext cx="9113838" cy="405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2082" name="Group 34"/>
          <p:cNvGrpSpPr>
            <a:grpSpLocks/>
          </p:cNvGrpSpPr>
          <p:nvPr/>
        </p:nvGrpSpPr>
        <p:grpSpPr bwMode="auto">
          <a:xfrm>
            <a:off x="1751013" y="2198688"/>
            <a:ext cx="8709025" cy="3744912"/>
            <a:chOff x="144" y="1193"/>
            <a:chExt cx="5486" cy="2359"/>
          </a:xfrm>
        </p:grpSpPr>
        <p:sp>
          <p:nvSpPr>
            <p:cNvPr id="642083" name="Rectangle 35"/>
            <p:cNvSpPr>
              <a:spLocks noChangeArrowheads="1"/>
            </p:cNvSpPr>
            <p:nvPr/>
          </p:nvSpPr>
          <p:spPr bwMode="auto">
            <a:xfrm>
              <a:off x="2777" y="3169"/>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84" name="Rectangle 36"/>
            <p:cNvSpPr>
              <a:spLocks noChangeArrowheads="1"/>
            </p:cNvSpPr>
            <p:nvPr/>
          </p:nvSpPr>
          <p:spPr bwMode="auto">
            <a:xfrm>
              <a:off x="144" y="1694"/>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85" name="Rectangle 37"/>
            <p:cNvSpPr>
              <a:spLocks noChangeArrowheads="1"/>
            </p:cNvSpPr>
            <p:nvPr/>
          </p:nvSpPr>
          <p:spPr bwMode="auto">
            <a:xfrm>
              <a:off x="528" y="1865"/>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86" name="Rectangle 38"/>
            <p:cNvSpPr>
              <a:spLocks noChangeArrowheads="1"/>
            </p:cNvSpPr>
            <p:nvPr/>
          </p:nvSpPr>
          <p:spPr bwMode="auto">
            <a:xfrm>
              <a:off x="1125" y="1982"/>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87" name="Rectangle 39"/>
            <p:cNvSpPr>
              <a:spLocks noChangeArrowheads="1"/>
            </p:cNvSpPr>
            <p:nvPr/>
          </p:nvSpPr>
          <p:spPr bwMode="auto">
            <a:xfrm>
              <a:off x="1138" y="3134"/>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88" name="Rectangle 40"/>
            <p:cNvSpPr>
              <a:spLocks noChangeArrowheads="1"/>
            </p:cNvSpPr>
            <p:nvPr/>
          </p:nvSpPr>
          <p:spPr bwMode="auto">
            <a:xfrm>
              <a:off x="2016" y="1193"/>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89" name="Rectangle 41"/>
            <p:cNvSpPr>
              <a:spLocks noChangeArrowheads="1"/>
            </p:cNvSpPr>
            <p:nvPr/>
          </p:nvSpPr>
          <p:spPr bwMode="auto">
            <a:xfrm>
              <a:off x="2256" y="2983"/>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90" name="Rectangle 42"/>
            <p:cNvSpPr>
              <a:spLocks noChangeArrowheads="1"/>
            </p:cNvSpPr>
            <p:nvPr/>
          </p:nvSpPr>
          <p:spPr bwMode="auto">
            <a:xfrm>
              <a:off x="3600" y="2112"/>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91" name="Rectangle 43"/>
            <p:cNvSpPr>
              <a:spLocks noChangeArrowheads="1"/>
            </p:cNvSpPr>
            <p:nvPr/>
          </p:nvSpPr>
          <p:spPr bwMode="auto">
            <a:xfrm>
              <a:off x="4073" y="336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92" name="Rectangle 44"/>
            <p:cNvSpPr>
              <a:spLocks noChangeArrowheads="1"/>
            </p:cNvSpPr>
            <p:nvPr/>
          </p:nvSpPr>
          <p:spPr bwMode="auto">
            <a:xfrm>
              <a:off x="4080" y="1989"/>
              <a:ext cx="192"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93" name="Rectangle 45"/>
            <p:cNvSpPr>
              <a:spLocks noChangeArrowheads="1"/>
            </p:cNvSpPr>
            <p:nvPr/>
          </p:nvSpPr>
          <p:spPr bwMode="auto">
            <a:xfrm>
              <a:off x="4368" y="2029"/>
              <a:ext cx="288"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2094" name="Rectangle 46"/>
            <p:cNvSpPr>
              <a:spLocks noChangeArrowheads="1"/>
            </p:cNvSpPr>
            <p:nvPr/>
          </p:nvSpPr>
          <p:spPr bwMode="auto">
            <a:xfrm>
              <a:off x="5438" y="251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Tree>
    <p:extLst>
      <p:ext uri="{BB962C8B-B14F-4D97-AF65-F5344CB8AC3E}">
        <p14:creationId xmlns:p14="http://schemas.microsoft.com/office/powerpoint/2010/main" val="36676431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42050"/>
                                        </p:tgtEl>
                                        <p:attrNameLst>
                                          <p:attrName>style.visibility</p:attrName>
                                        </p:attrNameLst>
                                      </p:cBhvr>
                                      <p:to>
                                        <p:strVal val="visible"/>
                                      </p:to>
                                    </p:set>
                                    <p:animEffect transition="in" filter="wipe(left)">
                                      <p:cBhvr>
                                        <p:cTn id="7" dur="500"/>
                                        <p:tgtEl>
                                          <p:spTgt spid="6420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642074"/>
                                        </p:tgtEl>
                                        <p:attrNameLst>
                                          <p:attrName>style.visibility</p:attrName>
                                        </p:attrNameLst>
                                      </p:cBhvr>
                                      <p:to>
                                        <p:strVal val="visible"/>
                                      </p:to>
                                    </p:set>
                                    <p:anim calcmode="lin" valueType="num">
                                      <p:cBhvr additive="base">
                                        <p:cTn id="12" dur="500" fill="hold"/>
                                        <p:tgtEl>
                                          <p:spTgt spid="642074"/>
                                        </p:tgtEl>
                                        <p:attrNameLst>
                                          <p:attrName>ppt_x</p:attrName>
                                        </p:attrNameLst>
                                      </p:cBhvr>
                                      <p:tavLst>
                                        <p:tav tm="0">
                                          <p:val>
                                            <p:strVal val="#ppt_x"/>
                                          </p:val>
                                        </p:tav>
                                        <p:tav tm="100000">
                                          <p:val>
                                            <p:strVal val="#ppt_x"/>
                                          </p:val>
                                        </p:tav>
                                      </p:tavLst>
                                    </p:anim>
                                    <p:anim calcmode="lin" valueType="num">
                                      <p:cBhvr additive="base">
                                        <p:cTn id="13" dur="500" fill="hold"/>
                                        <p:tgtEl>
                                          <p:spTgt spid="642074"/>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642075"/>
                                        </p:tgtEl>
                                        <p:attrNameLst>
                                          <p:attrName>style.visibility</p:attrName>
                                        </p:attrNameLst>
                                      </p:cBhvr>
                                      <p:to>
                                        <p:strVal val="visible"/>
                                      </p:to>
                                    </p:set>
                                    <p:anim calcmode="lin" valueType="num">
                                      <p:cBhvr additive="base">
                                        <p:cTn id="18" dur="500" fill="hold"/>
                                        <p:tgtEl>
                                          <p:spTgt spid="642075"/>
                                        </p:tgtEl>
                                        <p:attrNameLst>
                                          <p:attrName>ppt_x</p:attrName>
                                        </p:attrNameLst>
                                      </p:cBhvr>
                                      <p:tavLst>
                                        <p:tav tm="0">
                                          <p:val>
                                            <p:strVal val="#ppt_x"/>
                                          </p:val>
                                        </p:tav>
                                        <p:tav tm="100000">
                                          <p:val>
                                            <p:strVal val="#ppt_x"/>
                                          </p:val>
                                        </p:tav>
                                      </p:tavLst>
                                    </p:anim>
                                    <p:anim calcmode="lin" valueType="num">
                                      <p:cBhvr additive="base">
                                        <p:cTn id="19" dur="500" fill="hold"/>
                                        <p:tgtEl>
                                          <p:spTgt spid="642075"/>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642076"/>
                                        </p:tgtEl>
                                        <p:attrNameLst>
                                          <p:attrName>style.visibility</p:attrName>
                                        </p:attrNameLst>
                                      </p:cBhvr>
                                      <p:to>
                                        <p:strVal val="visible"/>
                                      </p:to>
                                    </p:set>
                                    <p:anim calcmode="lin" valueType="num">
                                      <p:cBhvr additive="base">
                                        <p:cTn id="24" dur="500" fill="hold"/>
                                        <p:tgtEl>
                                          <p:spTgt spid="642076"/>
                                        </p:tgtEl>
                                        <p:attrNameLst>
                                          <p:attrName>ppt_x</p:attrName>
                                        </p:attrNameLst>
                                      </p:cBhvr>
                                      <p:tavLst>
                                        <p:tav tm="0">
                                          <p:val>
                                            <p:strVal val="#ppt_x"/>
                                          </p:val>
                                        </p:tav>
                                        <p:tav tm="100000">
                                          <p:val>
                                            <p:strVal val="#ppt_x"/>
                                          </p:val>
                                        </p:tav>
                                      </p:tavLst>
                                    </p:anim>
                                    <p:anim calcmode="lin" valueType="num">
                                      <p:cBhvr additive="base">
                                        <p:cTn id="25" dur="500" fill="hold"/>
                                        <p:tgtEl>
                                          <p:spTgt spid="642076"/>
                                        </p:tgtEl>
                                        <p:attrNameLst>
                                          <p:attrName>ppt_y</p:attrName>
                                        </p:attrNameLst>
                                      </p:cBhvr>
                                      <p:tavLst>
                                        <p:tav tm="0">
                                          <p:val>
                                            <p:strVal val="0-#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42073"/>
                                        </p:tgtEl>
                                        <p:attrNameLst>
                                          <p:attrName>style.visibility</p:attrName>
                                        </p:attrNameLst>
                                      </p:cBhvr>
                                      <p:to>
                                        <p:strVal val="visible"/>
                                      </p:to>
                                    </p:set>
                                    <p:anim calcmode="lin" valueType="num">
                                      <p:cBhvr additive="base">
                                        <p:cTn id="30" dur="500" fill="hold"/>
                                        <p:tgtEl>
                                          <p:spTgt spid="642073"/>
                                        </p:tgtEl>
                                        <p:attrNameLst>
                                          <p:attrName>ppt_x</p:attrName>
                                        </p:attrNameLst>
                                      </p:cBhvr>
                                      <p:tavLst>
                                        <p:tav tm="0">
                                          <p:val>
                                            <p:strVal val="#ppt_x"/>
                                          </p:val>
                                        </p:tav>
                                        <p:tav tm="100000">
                                          <p:val>
                                            <p:strVal val="#ppt_x"/>
                                          </p:val>
                                        </p:tav>
                                      </p:tavLst>
                                    </p:anim>
                                    <p:anim calcmode="lin" valueType="num">
                                      <p:cBhvr additive="base">
                                        <p:cTn id="31" dur="500" fill="hold"/>
                                        <p:tgtEl>
                                          <p:spTgt spid="642073"/>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1" fill="hold" grpId="0" nodeType="clickEffect">
                                  <p:stCondLst>
                                    <p:cond delay="0"/>
                                  </p:stCondLst>
                                  <p:childTnLst>
                                    <p:set>
                                      <p:cBhvr>
                                        <p:cTn id="35" dur="1" fill="hold">
                                          <p:stCondLst>
                                            <p:cond delay="0"/>
                                          </p:stCondLst>
                                        </p:cTn>
                                        <p:tgtEl>
                                          <p:spTgt spid="642080"/>
                                        </p:tgtEl>
                                        <p:attrNameLst>
                                          <p:attrName>style.visibility</p:attrName>
                                        </p:attrNameLst>
                                      </p:cBhvr>
                                      <p:to>
                                        <p:strVal val="visible"/>
                                      </p:to>
                                    </p:set>
                                    <p:anim calcmode="lin" valueType="num">
                                      <p:cBhvr additive="base">
                                        <p:cTn id="36" dur="500" fill="hold"/>
                                        <p:tgtEl>
                                          <p:spTgt spid="642080"/>
                                        </p:tgtEl>
                                        <p:attrNameLst>
                                          <p:attrName>ppt_x</p:attrName>
                                        </p:attrNameLst>
                                      </p:cBhvr>
                                      <p:tavLst>
                                        <p:tav tm="0">
                                          <p:val>
                                            <p:strVal val="#ppt_x"/>
                                          </p:val>
                                        </p:tav>
                                        <p:tav tm="100000">
                                          <p:val>
                                            <p:strVal val="#ppt_x"/>
                                          </p:val>
                                        </p:tav>
                                      </p:tavLst>
                                    </p:anim>
                                    <p:anim calcmode="lin" valueType="num">
                                      <p:cBhvr additive="base">
                                        <p:cTn id="37" dur="500" fill="hold"/>
                                        <p:tgtEl>
                                          <p:spTgt spid="642080"/>
                                        </p:tgtEl>
                                        <p:attrNameLst>
                                          <p:attrName>ppt_y</p:attrName>
                                        </p:attrNameLst>
                                      </p:cBhvr>
                                      <p:tavLst>
                                        <p:tav tm="0">
                                          <p:val>
                                            <p:strVal val="0-#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42070"/>
                                        </p:tgtEl>
                                        <p:attrNameLst>
                                          <p:attrName>style.visibility</p:attrName>
                                        </p:attrNameLst>
                                      </p:cBhvr>
                                      <p:to>
                                        <p:strVal val="visible"/>
                                      </p:to>
                                    </p:set>
                                    <p:anim calcmode="lin" valueType="num">
                                      <p:cBhvr additive="base">
                                        <p:cTn id="42" dur="500" fill="hold"/>
                                        <p:tgtEl>
                                          <p:spTgt spid="642070"/>
                                        </p:tgtEl>
                                        <p:attrNameLst>
                                          <p:attrName>ppt_x</p:attrName>
                                        </p:attrNameLst>
                                      </p:cBhvr>
                                      <p:tavLst>
                                        <p:tav tm="0">
                                          <p:val>
                                            <p:strVal val="#ppt_x"/>
                                          </p:val>
                                        </p:tav>
                                        <p:tav tm="100000">
                                          <p:val>
                                            <p:strVal val="#ppt_x"/>
                                          </p:val>
                                        </p:tav>
                                      </p:tavLst>
                                    </p:anim>
                                    <p:anim calcmode="lin" valueType="num">
                                      <p:cBhvr additive="base">
                                        <p:cTn id="43" dur="500" fill="hold"/>
                                        <p:tgtEl>
                                          <p:spTgt spid="642070"/>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642069"/>
                                        </p:tgtEl>
                                        <p:attrNameLst>
                                          <p:attrName>style.visibility</p:attrName>
                                        </p:attrNameLst>
                                      </p:cBhvr>
                                      <p:to>
                                        <p:strVal val="visible"/>
                                      </p:to>
                                    </p:set>
                                    <p:anim calcmode="lin" valueType="num">
                                      <p:cBhvr additive="base">
                                        <p:cTn id="48" dur="500" fill="hold"/>
                                        <p:tgtEl>
                                          <p:spTgt spid="642069"/>
                                        </p:tgtEl>
                                        <p:attrNameLst>
                                          <p:attrName>ppt_x</p:attrName>
                                        </p:attrNameLst>
                                      </p:cBhvr>
                                      <p:tavLst>
                                        <p:tav tm="0">
                                          <p:val>
                                            <p:strVal val="#ppt_x"/>
                                          </p:val>
                                        </p:tav>
                                        <p:tav tm="100000">
                                          <p:val>
                                            <p:strVal val="#ppt_x"/>
                                          </p:val>
                                        </p:tav>
                                      </p:tavLst>
                                    </p:anim>
                                    <p:anim calcmode="lin" valueType="num">
                                      <p:cBhvr additive="base">
                                        <p:cTn id="49" dur="500" fill="hold"/>
                                        <p:tgtEl>
                                          <p:spTgt spid="642069"/>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1" fill="hold" grpId="0" nodeType="clickEffect">
                                  <p:stCondLst>
                                    <p:cond delay="0"/>
                                  </p:stCondLst>
                                  <p:childTnLst>
                                    <p:set>
                                      <p:cBhvr>
                                        <p:cTn id="53" dur="1" fill="hold">
                                          <p:stCondLst>
                                            <p:cond delay="0"/>
                                          </p:stCondLst>
                                        </p:cTn>
                                        <p:tgtEl>
                                          <p:spTgt spid="642071"/>
                                        </p:tgtEl>
                                        <p:attrNameLst>
                                          <p:attrName>style.visibility</p:attrName>
                                        </p:attrNameLst>
                                      </p:cBhvr>
                                      <p:to>
                                        <p:strVal val="visible"/>
                                      </p:to>
                                    </p:set>
                                    <p:anim calcmode="lin" valueType="num">
                                      <p:cBhvr additive="base">
                                        <p:cTn id="54" dur="500" fill="hold"/>
                                        <p:tgtEl>
                                          <p:spTgt spid="642071"/>
                                        </p:tgtEl>
                                        <p:attrNameLst>
                                          <p:attrName>ppt_x</p:attrName>
                                        </p:attrNameLst>
                                      </p:cBhvr>
                                      <p:tavLst>
                                        <p:tav tm="0">
                                          <p:val>
                                            <p:strVal val="#ppt_x"/>
                                          </p:val>
                                        </p:tav>
                                        <p:tav tm="100000">
                                          <p:val>
                                            <p:strVal val="#ppt_x"/>
                                          </p:val>
                                        </p:tav>
                                      </p:tavLst>
                                    </p:anim>
                                    <p:anim calcmode="lin" valueType="num">
                                      <p:cBhvr additive="base">
                                        <p:cTn id="55" dur="500" fill="hold"/>
                                        <p:tgtEl>
                                          <p:spTgt spid="642071"/>
                                        </p:tgtEl>
                                        <p:attrNameLst>
                                          <p:attrName>ppt_y</p:attrName>
                                        </p:attrNameLst>
                                      </p:cBhvr>
                                      <p:tavLst>
                                        <p:tav tm="0">
                                          <p:val>
                                            <p:strVal val="0-#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1" fill="hold" grpId="0" nodeType="clickEffect">
                                  <p:stCondLst>
                                    <p:cond delay="0"/>
                                  </p:stCondLst>
                                  <p:childTnLst>
                                    <p:set>
                                      <p:cBhvr>
                                        <p:cTn id="59" dur="1" fill="hold">
                                          <p:stCondLst>
                                            <p:cond delay="0"/>
                                          </p:stCondLst>
                                        </p:cTn>
                                        <p:tgtEl>
                                          <p:spTgt spid="642077"/>
                                        </p:tgtEl>
                                        <p:attrNameLst>
                                          <p:attrName>style.visibility</p:attrName>
                                        </p:attrNameLst>
                                      </p:cBhvr>
                                      <p:to>
                                        <p:strVal val="visible"/>
                                      </p:to>
                                    </p:set>
                                    <p:anim calcmode="lin" valueType="num">
                                      <p:cBhvr additive="base">
                                        <p:cTn id="60" dur="500" fill="hold"/>
                                        <p:tgtEl>
                                          <p:spTgt spid="642077"/>
                                        </p:tgtEl>
                                        <p:attrNameLst>
                                          <p:attrName>ppt_x</p:attrName>
                                        </p:attrNameLst>
                                      </p:cBhvr>
                                      <p:tavLst>
                                        <p:tav tm="0">
                                          <p:val>
                                            <p:strVal val="#ppt_x"/>
                                          </p:val>
                                        </p:tav>
                                        <p:tav tm="100000">
                                          <p:val>
                                            <p:strVal val="#ppt_x"/>
                                          </p:val>
                                        </p:tav>
                                      </p:tavLst>
                                    </p:anim>
                                    <p:anim calcmode="lin" valueType="num">
                                      <p:cBhvr additive="base">
                                        <p:cTn id="61" dur="500" fill="hold"/>
                                        <p:tgtEl>
                                          <p:spTgt spid="642077"/>
                                        </p:tgtEl>
                                        <p:attrNameLst>
                                          <p:attrName>ppt_y</p:attrName>
                                        </p:attrNameLst>
                                      </p:cBhvr>
                                      <p:tavLst>
                                        <p:tav tm="0">
                                          <p:val>
                                            <p:strVal val="0-#ppt_h/2"/>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642072"/>
                                        </p:tgtEl>
                                        <p:attrNameLst>
                                          <p:attrName>style.visibility</p:attrName>
                                        </p:attrNameLst>
                                      </p:cBhvr>
                                      <p:to>
                                        <p:strVal val="visible"/>
                                      </p:to>
                                    </p:set>
                                    <p:anim calcmode="lin" valueType="num">
                                      <p:cBhvr additive="base">
                                        <p:cTn id="66" dur="500" fill="hold"/>
                                        <p:tgtEl>
                                          <p:spTgt spid="642072"/>
                                        </p:tgtEl>
                                        <p:attrNameLst>
                                          <p:attrName>ppt_x</p:attrName>
                                        </p:attrNameLst>
                                      </p:cBhvr>
                                      <p:tavLst>
                                        <p:tav tm="0">
                                          <p:val>
                                            <p:strVal val="#ppt_x"/>
                                          </p:val>
                                        </p:tav>
                                        <p:tav tm="100000">
                                          <p:val>
                                            <p:strVal val="#ppt_x"/>
                                          </p:val>
                                        </p:tav>
                                      </p:tavLst>
                                    </p:anim>
                                    <p:anim calcmode="lin" valueType="num">
                                      <p:cBhvr additive="base">
                                        <p:cTn id="67" dur="500" fill="hold"/>
                                        <p:tgtEl>
                                          <p:spTgt spid="642072"/>
                                        </p:tgtEl>
                                        <p:attrNameLst>
                                          <p:attrName>ppt_y</p:attrName>
                                        </p:attrNameLst>
                                      </p:cBhvr>
                                      <p:tavLst>
                                        <p:tav tm="0">
                                          <p:val>
                                            <p:strVal val="1+#ppt_h/2"/>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1" fill="hold" grpId="0" nodeType="clickEffect">
                                  <p:stCondLst>
                                    <p:cond delay="0"/>
                                  </p:stCondLst>
                                  <p:childTnLst>
                                    <p:set>
                                      <p:cBhvr>
                                        <p:cTn id="71" dur="1" fill="hold">
                                          <p:stCondLst>
                                            <p:cond delay="0"/>
                                          </p:stCondLst>
                                        </p:cTn>
                                        <p:tgtEl>
                                          <p:spTgt spid="642079"/>
                                        </p:tgtEl>
                                        <p:attrNameLst>
                                          <p:attrName>style.visibility</p:attrName>
                                        </p:attrNameLst>
                                      </p:cBhvr>
                                      <p:to>
                                        <p:strVal val="visible"/>
                                      </p:to>
                                    </p:set>
                                    <p:anim calcmode="lin" valueType="num">
                                      <p:cBhvr additive="base">
                                        <p:cTn id="72" dur="500" fill="hold"/>
                                        <p:tgtEl>
                                          <p:spTgt spid="642079"/>
                                        </p:tgtEl>
                                        <p:attrNameLst>
                                          <p:attrName>ppt_x</p:attrName>
                                        </p:attrNameLst>
                                      </p:cBhvr>
                                      <p:tavLst>
                                        <p:tav tm="0">
                                          <p:val>
                                            <p:strVal val="#ppt_x"/>
                                          </p:val>
                                        </p:tav>
                                        <p:tav tm="100000">
                                          <p:val>
                                            <p:strVal val="#ppt_x"/>
                                          </p:val>
                                        </p:tav>
                                      </p:tavLst>
                                    </p:anim>
                                    <p:anim calcmode="lin" valueType="num">
                                      <p:cBhvr additive="base">
                                        <p:cTn id="73" dur="500" fill="hold"/>
                                        <p:tgtEl>
                                          <p:spTgt spid="642079"/>
                                        </p:tgtEl>
                                        <p:attrNameLst>
                                          <p:attrName>ppt_y</p:attrName>
                                        </p:attrNameLst>
                                      </p:cBhvr>
                                      <p:tavLst>
                                        <p:tav tm="0">
                                          <p:val>
                                            <p:strVal val="0-#ppt_h/2"/>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642078"/>
                                        </p:tgtEl>
                                        <p:attrNameLst>
                                          <p:attrName>style.visibility</p:attrName>
                                        </p:attrNameLst>
                                      </p:cBhvr>
                                      <p:to>
                                        <p:strVal val="visible"/>
                                      </p:to>
                                    </p:set>
                                    <p:anim calcmode="lin" valueType="num">
                                      <p:cBhvr additive="base">
                                        <p:cTn id="78" dur="500" fill="hold"/>
                                        <p:tgtEl>
                                          <p:spTgt spid="642078"/>
                                        </p:tgtEl>
                                        <p:attrNameLst>
                                          <p:attrName>ppt_x</p:attrName>
                                        </p:attrNameLst>
                                      </p:cBhvr>
                                      <p:tavLst>
                                        <p:tav tm="0">
                                          <p:val>
                                            <p:strVal val="#ppt_x"/>
                                          </p:val>
                                        </p:tav>
                                        <p:tav tm="100000">
                                          <p:val>
                                            <p:strVal val="#ppt_x"/>
                                          </p:val>
                                        </p:tav>
                                      </p:tavLst>
                                    </p:anim>
                                    <p:anim calcmode="lin" valueType="num">
                                      <p:cBhvr additive="base">
                                        <p:cTn id="79" dur="500" fill="hold"/>
                                        <p:tgtEl>
                                          <p:spTgt spid="642078"/>
                                        </p:tgtEl>
                                        <p:attrNameLst>
                                          <p:attrName>ppt_y</p:attrName>
                                        </p:attrNameLst>
                                      </p:cBhvr>
                                      <p:tavLst>
                                        <p:tav tm="0">
                                          <p:val>
                                            <p:strVal val="1+#ppt_h/2"/>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499"/>
                                          </p:stCondLst>
                                        </p:cTn>
                                        <p:tgtEl>
                                          <p:spTgt spid="642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069" grpId="0" autoUpdateAnimBg="0"/>
      <p:bldP spid="642070" grpId="0" autoUpdateAnimBg="0"/>
      <p:bldP spid="642071" grpId="0" autoUpdateAnimBg="0"/>
      <p:bldP spid="642072" grpId="0" autoUpdateAnimBg="0"/>
      <p:bldP spid="642073" grpId="0" autoUpdateAnimBg="0"/>
      <p:bldP spid="642074" grpId="0" autoUpdateAnimBg="0"/>
      <p:bldP spid="642075" grpId="0" autoUpdateAnimBg="0"/>
      <p:bldP spid="642076" grpId="0" autoUpdateAnimBg="0"/>
      <p:bldP spid="642077" grpId="0" autoUpdateAnimBg="0"/>
      <p:bldP spid="642078" grpId="0" autoUpdateAnimBg="0"/>
      <p:bldP spid="642079" grpId="0" autoUpdateAnimBg="0"/>
      <p:bldP spid="642080"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43074" name="Group 2"/>
          <p:cNvGrpSpPr>
            <a:grpSpLocks/>
          </p:cNvGrpSpPr>
          <p:nvPr/>
        </p:nvGrpSpPr>
        <p:grpSpPr bwMode="auto">
          <a:xfrm>
            <a:off x="1725612" y="2962275"/>
            <a:ext cx="8331200" cy="3644900"/>
            <a:chOff x="128" y="1592"/>
            <a:chExt cx="5248" cy="2296"/>
          </a:xfrm>
        </p:grpSpPr>
        <p:sp>
          <p:nvSpPr>
            <p:cNvPr id="643075" name="Rectangle 3"/>
            <p:cNvSpPr>
              <a:spLocks noChangeArrowheads="1"/>
            </p:cNvSpPr>
            <p:nvPr/>
          </p:nvSpPr>
          <p:spPr bwMode="auto">
            <a:xfrm>
              <a:off x="2528" y="2272"/>
              <a:ext cx="984" cy="800"/>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076" name="Rectangle 4"/>
            <p:cNvSpPr>
              <a:spLocks noChangeArrowheads="1"/>
            </p:cNvSpPr>
            <p:nvPr/>
          </p:nvSpPr>
          <p:spPr bwMode="auto">
            <a:xfrm>
              <a:off x="2439" y="2598"/>
              <a:ext cx="137" cy="10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077" name="Rectangle 5"/>
            <p:cNvSpPr>
              <a:spLocks noChangeArrowheads="1"/>
            </p:cNvSpPr>
            <p:nvPr/>
          </p:nvSpPr>
          <p:spPr bwMode="auto">
            <a:xfrm>
              <a:off x="2448" y="2616"/>
              <a:ext cx="14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078" name="Rectangle 6"/>
            <p:cNvSpPr>
              <a:spLocks noChangeArrowheads="1"/>
            </p:cNvSpPr>
            <p:nvPr/>
          </p:nvSpPr>
          <p:spPr bwMode="auto">
            <a:xfrm>
              <a:off x="3216" y="2200"/>
              <a:ext cx="96" cy="104"/>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079" name="Rectangle 7"/>
            <p:cNvSpPr>
              <a:spLocks noChangeArrowheads="1"/>
            </p:cNvSpPr>
            <p:nvPr/>
          </p:nvSpPr>
          <p:spPr bwMode="auto">
            <a:xfrm>
              <a:off x="3344" y="1864"/>
              <a:ext cx="48" cy="160"/>
            </a:xfrm>
            <a:prstGeom prst="rect">
              <a:avLst/>
            </a:prstGeom>
            <a:solidFill>
              <a:srgbClr val="00FFFF"/>
            </a:solidFill>
            <a:ln>
              <a:noFill/>
            </a:ln>
            <a:effectLst/>
            <a:extLst>
              <a:ext uri="{91240B29-F687-4F45-9708-019B960494DF}">
                <a14:hiddenLine xmlns:a14="http://schemas.microsoft.com/office/drawing/2010/main" w="2857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080" name="Rectangle 8"/>
            <p:cNvSpPr>
              <a:spLocks noChangeArrowheads="1"/>
            </p:cNvSpPr>
            <p:nvPr/>
          </p:nvSpPr>
          <p:spPr bwMode="auto">
            <a:xfrm>
              <a:off x="2024" y="1856"/>
              <a:ext cx="1344" cy="72"/>
            </a:xfrm>
            <a:prstGeom prst="rect">
              <a:avLst/>
            </a:prstGeom>
            <a:solidFill>
              <a:srgbClr val="00FFFF"/>
            </a:solidFill>
            <a:ln>
              <a:noFill/>
            </a:ln>
            <a:effectLst/>
            <a:extLst>
              <a:ext uri="{91240B29-F687-4F45-9708-019B960494DF}">
                <a14:hiddenLine xmlns:a14="http://schemas.microsoft.com/office/drawing/2010/main" w="2857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081" name="Rectangle 9"/>
            <p:cNvSpPr>
              <a:spLocks noChangeArrowheads="1"/>
            </p:cNvSpPr>
            <p:nvPr/>
          </p:nvSpPr>
          <p:spPr bwMode="auto">
            <a:xfrm>
              <a:off x="2072" y="2736"/>
              <a:ext cx="88" cy="113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082" name="Rectangle 10"/>
            <p:cNvSpPr>
              <a:spLocks noChangeArrowheads="1"/>
            </p:cNvSpPr>
            <p:nvPr/>
          </p:nvSpPr>
          <p:spPr bwMode="auto">
            <a:xfrm>
              <a:off x="2064" y="2688"/>
              <a:ext cx="240"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083" name="Rectangle 11"/>
            <p:cNvSpPr>
              <a:spLocks noChangeArrowheads="1"/>
            </p:cNvSpPr>
            <p:nvPr/>
          </p:nvSpPr>
          <p:spPr bwMode="auto">
            <a:xfrm>
              <a:off x="2064" y="3800"/>
              <a:ext cx="3264" cy="88"/>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084" name="Rectangle 12"/>
            <p:cNvSpPr>
              <a:spLocks noChangeArrowheads="1"/>
            </p:cNvSpPr>
            <p:nvPr/>
          </p:nvSpPr>
          <p:spPr bwMode="auto">
            <a:xfrm>
              <a:off x="5288" y="2736"/>
              <a:ext cx="88" cy="113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085" name="Rectangle 13"/>
            <p:cNvSpPr>
              <a:spLocks noChangeArrowheads="1"/>
            </p:cNvSpPr>
            <p:nvPr/>
          </p:nvSpPr>
          <p:spPr bwMode="auto">
            <a:xfrm>
              <a:off x="5232" y="2736"/>
              <a:ext cx="144" cy="9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086" name="Rectangle 14"/>
            <p:cNvSpPr>
              <a:spLocks noChangeArrowheads="1"/>
            </p:cNvSpPr>
            <p:nvPr/>
          </p:nvSpPr>
          <p:spPr bwMode="auto">
            <a:xfrm>
              <a:off x="4944" y="2496"/>
              <a:ext cx="288" cy="576"/>
            </a:xfrm>
            <a:prstGeom prst="rect">
              <a:avLst/>
            </a:prstGeom>
            <a:solidFill>
              <a:srgbClr val="FF99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087" name="Rectangle 15" descr="50%"/>
            <p:cNvSpPr>
              <a:spLocks noChangeArrowheads="1"/>
            </p:cNvSpPr>
            <p:nvPr/>
          </p:nvSpPr>
          <p:spPr bwMode="auto">
            <a:xfrm>
              <a:off x="3512" y="2432"/>
              <a:ext cx="288" cy="624"/>
            </a:xfrm>
            <a:prstGeom prst="rect">
              <a:avLst/>
            </a:prstGeom>
            <a:pattFill prst="pct50">
              <a:fgClr>
                <a:srgbClr val="FF9900"/>
              </a:fgClr>
              <a:bgClr>
                <a:srgbClr val="FFFFFF"/>
              </a:bgClr>
            </a:patt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088" name="Rectangle 16"/>
            <p:cNvSpPr>
              <a:spLocks noChangeArrowheads="1"/>
            </p:cNvSpPr>
            <p:nvPr/>
          </p:nvSpPr>
          <p:spPr bwMode="auto">
            <a:xfrm>
              <a:off x="128" y="2152"/>
              <a:ext cx="288" cy="52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089" name="Rectangle 17"/>
            <p:cNvSpPr>
              <a:spLocks noChangeArrowheads="1"/>
            </p:cNvSpPr>
            <p:nvPr/>
          </p:nvSpPr>
          <p:spPr bwMode="auto">
            <a:xfrm>
              <a:off x="1736" y="1592"/>
              <a:ext cx="288" cy="576"/>
            </a:xfrm>
            <a:prstGeom prst="rect">
              <a:avLst/>
            </a:prstGeom>
            <a:solidFill>
              <a:srgbClr val="00FFFF"/>
            </a:solidFill>
            <a:ln>
              <a:noFill/>
            </a:ln>
            <a:effectLst/>
            <a:extLst>
              <a:ext uri="{91240B29-F687-4F45-9708-019B960494DF}">
                <a14:hiddenLine xmlns:a14="http://schemas.microsoft.com/office/drawing/2010/main" w="2857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643090" name="Text Box 18"/>
          <p:cNvSpPr txBox="1">
            <a:spLocks noChangeArrowheads="1"/>
          </p:cNvSpPr>
          <p:nvPr/>
        </p:nvSpPr>
        <p:spPr bwMode="auto">
          <a:xfrm>
            <a:off x="5991225" y="5459413"/>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1</a:t>
            </a:r>
            <a:endParaRPr lang="en-US" altLang="en-US" b="1">
              <a:latin typeface="Helvetica" panose="020B0604020202020204" pitchFamily="34" charset="0"/>
            </a:endParaRPr>
          </a:p>
        </p:txBody>
      </p:sp>
      <p:sp>
        <p:nvSpPr>
          <p:cNvPr id="643091" name="Text Box 19"/>
          <p:cNvSpPr txBox="1">
            <a:spLocks noChangeArrowheads="1"/>
          </p:cNvSpPr>
          <p:nvPr/>
        </p:nvSpPr>
        <p:spPr bwMode="auto">
          <a:xfrm>
            <a:off x="3335337" y="5383213"/>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43092" name="Text Box 20"/>
          <p:cNvSpPr txBox="1">
            <a:spLocks noChangeArrowheads="1"/>
          </p:cNvSpPr>
          <p:nvPr/>
        </p:nvSpPr>
        <p:spPr bwMode="auto">
          <a:xfrm>
            <a:off x="1812925" y="3224213"/>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43093" name="Text Box 21"/>
          <p:cNvSpPr txBox="1">
            <a:spLocks noChangeArrowheads="1"/>
          </p:cNvSpPr>
          <p:nvPr/>
        </p:nvSpPr>
        <p:spPr bwMode="auto">
          <a:xfrm>
            <a:off x="2360612" y="3529013"/>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43094" name="Text Box 22"/>
          <p:cNvSpPr txBox="1">
            <a:spLocks noChangeArrowheads="1"/>
          </p:cNvSpPr>
          <p:nvPr/>
        </p:nvSpPr>
        <p:spPr bwMode="auto">
          <a:xfrm>
            <a:off x="3333750" y="3681413"/>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43095" name="Text Box 23"/>
          <p:cNvSpPr txBox="1">
            <a:spLocks noChangeArrowheads="1"/>
          </p:cNvSpPr>
          <p:nvPr/>
        </p:nvSpPr>
        <p:spPr bwMode="auto">
          <a:xfrm>
            <a:off x="10194925" y="4443413"/>
            <a:ext cx="336550" cy="366712"/>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43096" name="Text Box 24"/>
          <p:cNvSpPr txBox="1">
            <a:spLocks noChangeArrowheads="1"/>
          </p:cNvSpPr>
          <p:nvPr/>
        </p:nvSpPr>
        <p:spPr bwMode="auto">
          <a:xfrm>
            <a:off x="4349750" y="2233613"/>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43097" name="Text Box 25"/>
          <p:cNvSpPr txBox="1">
            <a:spLocks noChangeArrowheads="1"/>
          </p:cNvSpPr>
          <p:nvPr/>
        </p:nvSpPr>
        <p:spPr bwMode="auto">
          <a:xfrm>
            <a:off x="8339137" y="3757613"/>
            <a:ext cx="6413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XXX</a:t>
            </a:r>
            <a:endParaRPr lang="en-US" altLang="en-US" b="1">
              <a:latin typeface="Helvetica" panose="020B0604020202020204" pitchFamily="34" charset="0"/>
            </a:endParaRPr>
          </a:p>
        </p:txBody>
      </p:sp>
      <p:sp>
        <p:nvSpPr>
          <p:cNvPr id="643098" name="Text Box 26"/>
          <p:cNvSpPr txBox="1">
            <a:spLocks noChangeArrowheads="1"/>
          </p:cNvSpPr>
          <p:nvPr/>
        </p:nvSpPr>
        <p:spPr bwMode="auto">
          <a:xfrm>
            <a:off x="7958137" y="5751513"/>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43099" name="Text Box 27"/>
          <p:cNvSpPr txBox="1">
            <a:spLocks noChangeArrowheads="1"/>
          </p:cNvSpPr>
          <p:nvPr/>
        </p:nvSpPr>
        <p:spPr bwMode="auto">
          <a:xfrm>
            <a:off x="7986712" y="3605213"/>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43100" name="Text Box 28"/>
          <p:cNvSpPr txBox="1">
            <a:spLocks noChangeArrowheads="1"/>
          </p:cNvSpPr>
          <p:nvPr/>
        </p:nvSpPr>
        <p:spPr bwMode="auto">
          <a:xfrm>
            <a:off x="5140325" y="5141913"/>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1</a:t>
            </a:r>
            <a:endParaRPr lang="en-US" altLang="en-US" b="1">
              <a:latin typeface="Helvetica" panose="020B0604020202020204" pitchFamily="34" charset="0"/>
            </a:endParaRPr>
          </a:p>
        </p:txBody>
      </p:sp>
      <p:sp>
        <p:nvSpPr>
          <p:cNvPr id="643101" name="Text Box 29"/>
          <p:cNvSpPr txBox="1">
            <a:spLocks noChangeArrowheads="1"/>
          </p:cNvSpPr>
          <p:nvPr/>
        </p:nvSpPr>
        <p:spPr bwMode="auto">
          <a:xfrm>
            <a:off x="7234237" y="3757613"/>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1</a:t>
            </a:r>
            <a:endParaRPr lang="en-US" altLang="en-US" b="1">
              <a:latin typeface="Helvetica" panose="020B0604020202020204" pitchFamily="34" charset="0"/>
            </a:endParaRPr>
          </a:p>
        </p:txBody>
      </p:sp>
      <p:sp>
        <p:nvSpPr>
          <p:cNvPr id="643118" name="Rectangle 46"/>
          <p:cNvSpPr>
            <a:spLocks noChangeArrowheads="1"/>
          </p:cNvSpPr>
          <p:nvPr/>
        </p:nvSpPr>
        <p:spPr bwMode="auto">
          <a:xfrm>
            <a:off x="5627688" y="4105276"/>
            <a:ext cx="1370013" cy="1063625"/>
          </a:xfrm>
          <a:prstGeom prst="rect">
            <a:avLst/>
          </a:prstGeom>
          <a:solidFill>
            <a:srgbClr val="FFFFFF"/>
          </a:solidFill>
          <a:ln w="25400">
            <a:solidFill>
              <a:srgbClr val="000000"/>
            </a:solidFill>
            <a:miter lim="800000"/>
            <a:headEnd/>
            <a:tailEnd/>
          </a:ln>
        </p:spPr>
        <p:txBody>
          <a:bodyPr/>
          <a:lstStyle/>
          <a:p>
            <a:endParaRPr lang="en-IE"/>
          </a:p>
        </p:txBody>
      </p:sp>
      <p:grpSp>
        <p:nvGrpSpPr>
          <p:cNvPr id="643121" name="Group 49"/>
          <p:cNvGrpSpPr>
            <a:grpSpLocks/>
          </p:cNvGrpSpPr>
          <p:nvPr/>
        </p:nvGrpSpPr>
        <p:grpSpPr bwMode="auto">
          <a:xfrm>
            <a:off x="5394326" y="4586288"/>
            <a:ext cx="238125" cy="101600"/>
            <a:chOff x="2439" y="2889"/>
            <a:chExt cx="150" cy="64"/>
          </a:xfrm>
        </p:grpSpPr>
        <p:sp>
          <p:nvSpPr>
            <p:cNvPr id="643119" name="Freeform 47"/>
            <p:cNvSpPr>
              <a:spLocks/>
            </p:cNvSpPr>
            <p:nvPr/>
          </p:nvSpPr>
          <p:spPr bwMode="auto">
            <a:xfrm>
              <a:off x="2514" y="2889"/>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120" name="Line 48"/>
            <p:cNvSpPr>
              <a:spLocks noChangeShapeType="1"/>
            </p:cNvSpPr>
            <p:nvPr/>
          </p:nvSpPr>
          <p:spPr bwMode="auto">
            <a:xfrm flipH="1">
              <a:off x="2439" y="2921"/>
              <a:ext cx="113"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3124" name="Group 52"/>
          <p:cNvGrpSpPr>
            <a:grpSpLocks/>
          </p:cNvGrpSpPr>
          <p:nvPr/>
        </p:nvGrpSpPr>
        <p:grpSpPr bwMode="auto">
          <a:xfrm>
            <a:off x="5888037" y="3411539"/>
            <a:ext cx="84138" cy="688975"/>
            <a:chOff x="2750" y="2149"/>
            <a:chExt cx="53" cy="434"/>
          </a:xfrm>
        </p:grpSpPr>
        <p:sp>
          <p:nvSpPr>
            <p:cNvPr id="643122" name="Freeform 50"/>
            <p:cNvSpPr>
              <a:spLocks/>
            </p:cNvSpPr>
            <p:nvPr/>
          </p:nvSpPr>
          <p:spPr bwMode="auto">
            <a:xfrm>
              <a:off x="2750" y="2519"/>
              <a:ext cx="53" cy="64"/>
            </a:xfrm>
            <a:custGeom>
              <a:avLst/>
              <a:gdLst>
                <a:gd name="T0" fmla="*/ 27 w 53"/>
                <a:gd name="T1" fmla="*/ 64 h 64"/>
                <a:gd name="T2" fmla="*/ 0 w 53"/>
                <a:gd name="T3" fmla="*/ 0 h 64"/>
                <a:gd name="T4" fmla="*/ 53 w 53"/>
                <a:gd name="T5" fmla="*/ 0 h 64"/>
                <a:gd name="T6" fmla="*/ 27 w 53"/>
                <a:gd name="T7" fmla="*/ 64 h 64"/>
              </a:gdLst>
              <a:ahLst/>
              <a:cxnLst>
                <a:cxn ang="0">
                  <a:pos x="T0" y="T1"/>
                </a:cxn>
                <a:cxn ang="0">
                  <a:pos x="T2" y="T3"/>
                </a:cxn>
                <a:cxn ang="0">
                  <a:pos x="T4" y="T5"/>
                </a:cxn>
                <a:cxn ang="0">
                  <a:pos x="T6" y="T7"/>
                </a:cxn>
              </a:cxnLst>
              <a:rect l="0" t="0" r="r" b="b"/>
              <a:pathLst>
                <a:path w="53" h="64">
                  <a:moveTo>
                    <a:pt x="27" y="64"/>
                  </a:moveTo>
                  <a:lnTo>
                    <a:pt x="0" y="0"/>
                  </a:lnTo>
                  <a:lnTo>
                    <a:pt x="53" y="0"/>
                  </a:lnTo>
                  <a:lnTo>
                    <a:pt x="27"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123" name="Line 51"/>
            <p:cNvSpPr>
              <a:spLocks noChangeShapeType="1"/>
            </p:cNvSpPr>
            <p:nvPr/>
          </p:nvSpPr>
          <p:spPr bwMode="auto">
            <a:xfrm>
              <a:off x="2777" y="2149"/>
              <a:ext cx="1" cy="41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3127" name="Group 55"/>
          <p:cNvGrpSpPr>
            <a:grpSpLocks/>
          </p:cNvGrpSpPr>
          <p:nvPr/>
        </p:nvGrpSpPr>
        <p:grpSpPr bwMode="auto">
          <a:xfrm>
            <a:off x="6270626" y="3411539"/>
            <a:ext cx="85725" cy="688975"/>
            <a:chOff x="2991" y="2149"/>
            <a:chExt cx="54" cy="434"/>
          </a:xfrm>
        </p:grpSpPr>
        <p:sp>
          <p:nvSpPr>
            <p:cNvPr id="643125" name="Freeform 53"/>
            <p:cNvSpPr>
              <a:spLocks/>
            </p:cNvSpPr>
            <p:nvPr/>
          </p:nvSpPr>
          <p:spPr bwMode="auto">
            <a:xfrm>
              <a:off x="2991" y="2519"/>
              <a:ext cx="54" cy="64"/>
            </a:xfrm>
            <a:custGeom>
              <a:avLst/>
              <a:gdLst>
                <a:gd name="T0" fmla="*/ 27 w 54"/>
                <a:gd name="T1" fmla="*/ 64 h 64"/>
                <a:gd name="T2" fmla="*/ 0 w 54"/>
                <a:gd name="T3" fmla="*/ 0 h 64"/>
                <a:gd name="T4" fmla="*/ 54 w 54"/>
                <a:gd name="T5" fmla="*/ 0 h 64"/>
                <a:gd name="T6" fmla="*/ 27 w 54"/>
                <a:gd name="T7" fmla="*/ 64 h 64"/>
              </a:gdLst>
              <a:ahLst/>
              <a:cxnLst>
                <a:cxn ang="0">
                  <a:pos x="T0" y="T1"/>
                </a:cxn>
                <a:cxn ang="0">
                  <a:pos x="T2" y="T3"/>
                </a:cxn>
                <a:cxn ang="0">
                  <a:pos x="T4" y="T5"/>
                </a:cxn>
                <a:cxn ang="0">
                  <a:pos x="T6" y="T7"/>
                </a:cxn>
              </a:cxnLst>
              <a:rect l="0" t="0" r="r" b="b"/>
              <a:pathLst>
                <a:path w="54" h="64">
                  <a:moveTo>
                    <a:pt x="27" y="64"/>
                  </a:moveTo>
                  <a:lnTo>
                    <a:pt x="0" y="0"/>
                  </a:lnTo>
                  <a:lnTo>
                    <a:pt x="54" y="0"/>
                  </a:lnTo>
                  <a:lnTo>
                    <a:pt x="27"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126" name="Line 54"/>
            <p:cNvSpPr>
              <a:spLocks noChangeShapeType="1"/>
            </p:cNvSpPr>
            <p:nvPr/>
          </p:nvSpPr>
          <p:spPr bwMode="auto">
            <a:xfrm>
              <a:off x="3018" y="2149"/>
              <a:ext cx="1" cy="41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128" name="Line 56"/>
          <p:cNvSpPr>
            <a:spLocks noChangeShapeType="1"/>
          </p:cNvSpPr>
          <p:nvPr/>
        </p:nvSpPr>
        <p:spPr bwMode="auto">
          <a:xfrm flipH="1">
            <a:off x="5888037" y="3751264"/>
            <a:ext cx="76200" cy="7778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129" name="Rectangle 57"/>
          <p:cNvSpPr>
            <a:spLocks noChangeArrowheads="1"/>
          </p:cNvSpPr>
          <p:nvPr/>
        </p:nvSpPr>
        <p:spPr bwMode="auto">
          <a:xfrm>
            <a:off x="5964237" y="3727451"/>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panose="020B0604020202020204" pitchFamily="34" charset="0"/>
              </a:rPr>
              <a:t>5</a:t>
            </a:r>
            <a:endParaRPr lang="en-US" altLang="en-US"/>
          </a:p>
        </p:txBody>
      </p:sp>
      <p:sp>
        <p:nvSpPr>
          <p:cNvPr id="643130" name="Line 58"/>
          <p:cNvSpPr>
            <a:spLocks noChangeShapeType="1"/>
          </p:cNvSpPr>
          <p:nvPr/>
        </p:nvSpPr>
        <p:spPr bwMode="auto">
          <a:xfrm flipH="1">
            <a:off x="6270625" y="3751264"/>
            <a:ext cx="76200" cy="77787"/>
          </a:xfrm>
          <a:prstGeom prst="line">
            <a:avLst/>
          </a:prstGeom>
          <a:noFill/>
          <a:ln w="7938">
            <a:solidFill>
              <a:srgbClr val="44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131" name="Rectangle 59"/>
          <p:cNvSpPr>
            <a:spLocks noChangeArrowheads="1"/>
          </p:cNvSpPr>
          <p:nvPr/>
        </p:nvSpPr>
        <p:spPr bwMode="auto">
          <a:xfrm>
            <a:off x="6346825" y="3727451"/>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panose="020B0604020202020204" pitchFamily="34" charset="0"/>
              </a:rPr>
              <a:t>5</a:t>
            </a:r>
            <a:endParaRPr lang="en-US" altLang="en-US"/>
          </a:p>
        </p:txBody>
      </p:sp>
      <p:sp>
        <p:nvSpPr>
          <p:cNvPr id="643132" name="Rectangle 60"/>
          <p:cNvSpPr>
            <a:spLocks noChangeArrowheads="1"/>
          </p:cNvSpPr>
          <p:nvPr/>
        </p:nvSpPr>
        <p:spPr bwMode="auto">
          <a:xfrm>
            <a:off x="6704012" y="4449764"/>
            <a:ext cx="2308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RD1</a:t>
            </a:r>
            <a:endParaRPr lang="en-US" altLang="en-US"/>
          </a:p>
        </p:txBody>
      </p:sp>
      <p:sp>
        <p:nvSpPr>
          <p:cNvPr id="643133" name="Rectangle 61"/>
          <p:cNvSpPr>
            <a:spLocks noChangeArrowheads="1"/>
          </p:cNvSpPr>
          <p:nvPr/>
        </p:nvSpPr>
        <p:spPr bwMode="auto">
          <a:xfrm>
            <a:off x="6704012" y="4875214"/>
            <a:ext cx="2308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RD2</a:t>
            </a:r>
            <a:endParaRPr lang="en-US" altLang="en-US"/>
          </a:p>
        </p:txBody>
      </p:sp>
      <p:sp>
        <p:nvSpPr>
          <p:cNvPr id="643134" name="Rectangle 62"/>
          <p:cNvSpPr>
            <a:spLocks noChangeArrowheads="1"/>
          </p:cNvSpPr>
          <p:nvPr/>
        </p:nvSpPr>
        <p:spPr bwMode="auto">
          <a:xfrm>
            <a:off x="5819775" y="4108451"/>
            <a:ext cx="2308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RN1</a:t>
            </a:r>
            <a:endParaRPr lang="en-US" altLang="en-US"/>
          </a:p>
        </p:txBody>
      </p:sp>
      <p:sp>
        <p:nvSpPr>
          <p:cNvPr id="643135" name="Rectangle 63"/>
          <p:cNvSpPr>
            <a:spLocks noChangeArrowheads="1"/>
          </p:cNvSpPr>
          <p:nvPr/>
        </p:nvSpPr>
        <p:spPr bwMode="auto">
          <a:xfrm>
            <a:off x="6202362" y="4108451"/>
            <a:ext cx="2308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RN2</a:t>
            </a:r>
            <a:endParaRPr lang="en-US" altLang="en-US"/>
          </a:p>
        </p:txBody>
      </p:sp>
      <p:sp>
        <p:nvSpPr>
          <p:cNvPr id="643136" name="Rectangle 64"/>
          <p:cNvSpPr>
            <a:spLocks noChangeArrowheads="1"/>
          </p:cNvSpPr>
          <p:nvPr/>
        </p:nvSpPr>
        <p:spPr bwMode="auto">
          <a:xfrm>
            <a:off x="6584950" y="4108451"/>
            <a:ext cx="1923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WN</a:t>
            </a:r>
            <a:endParaRPr lang="en-US" altLang="en-US"/>
          </a:p>
        </p:txBody>
      </p:sp>
      <p:sp>
        <p:nvSpPr>
          <p:cNvPr id="643137" name="Rectangle 65"/>
          <p:cNvSpPr>
            <a:spLocks noChangeArrowheads="1"/>
          </p:cNvSpPr>
          <p:nvPr/>
        </p:nvSpPr>
        <p:spPr bwMode="auto">
          <a:xfrm>
            <a:off x="5667375" y="4568826"/>
            <a:ext cx="1923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WD</a:t>
            </a:r>
            <a:endParaRPr lang="en-US" altLang="en-US"/>
          </a:p>
        </p:txBody>
      </p:sp>
      <p:grpSp>
        <p:nvGrpSpPr>
          <p:cNvPr id="643140" name="Group 68"/>
          <p:cNvGrpSpPr>
            <a:grpSpLocks/>
          </p:cNvGrpSpPr>
          <p:nvPr/>
        </p:nvGrpSpPr>
        <p:grpSpPr bwMode="auto">
          <a:xfrm>
            <a:off x="6075362" y="5173664"/>
            <a:ext cx="84138" cy="187325"/>
            <a:chOff x="2868" y="3259"/>
            <a:chExt cx="53" cy="118"/>
          </a:xfrm>
        </p:grpSpPr>
        <p:sp>
          <p:nvSpPr>
            <p:cNvPr id="643138" name="Freeform 66"/>
            <p:cNvSpPr>
              <a:spLocks/>
            </p:cNvSpPr>
            <p:nvPr/>
          </p:nvSpPr>
          <p:spPr bwMode="auto">
            <a:xfrm>
              <a:off x="2868" y="3259"/>
              <a:ext cx="53" cy="64"/>
            </a:xfrm>
            <a:custGeom>
              <a:avLst/>
              <a:gdLst>
                <a:gd name="T0" fmla="*/ 27 w 53"/>
                <a:gd name="T1" fmla="*/ 0 h 64"/>
                <a:gd name="T2" fmla="*/ 53 w 53"/>
                <a:gd name="T3" fmla="*/ 64 h 64"/>
                <a:gd name="T4" fmla="*/ 0 w 53"/>
                <a:gd name="T5" fmla="*/ 64 h 64"/>
                <a:gd name="T6" fmla="*/ 27 w 53"/>
                <a:gd name="T7" fmla="*/ 0 h 64"/>
              </a:gdLst>
              <a:ahLst/>
              <a:cxnLst>
                <a:cxn ang="0">
                  <a:pos x="T0" y="T1"/>
                </a:cxn>
                <a:cxn ang="0">
                  <a:pos x="T2" y="T3"/>
                </a:cxn>
                <a:cxn ang="0">
                  <a:pos x="T4" y="T5"/>
                </a:cxn>
                <a:cxn ang="0">
                  <a:pos x="T6" y="T7"/>
                </a:cxn>
              </a:cxnLst>
              <a:rect l="0" t="0" r="r" b="b"/>
              <a:pathLst>
                <a:path w="53" h="64">
                  <a:moveTo>
                    <a:pt x="27" y="0"/>
                  </a:moveTo>
                  <a:lnTo>
                    <a:pt x="53" y="64"/>
                  </a:lnTo>
                  <a:lnTo>
                    <a:pt x="0" y="64"/>
                  </a:lnTo>
                  <a:lnTo>
                    <a:pt x="27" y="0"/>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139" name="Line 67"/>
            <p:cNvSpPr>
              <a:spLocks noChangeShapeType="1"/>
            </p:cNvSpPr>
            <p:nvPr/>
          </p:nvSpPr>
          <p:spPr bwMode="auto">
            <a:xfrm>
              <a:off x="2895" y="3280"/>
              <a:ext cx="1" cy="97"/>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141" name="Rectangle 69"/>
          <p:cNvSpPr>
            <a:spLocks noChangeArrowheads="1"/>
          </p:cNvSpPr>
          <p:nvPr/>
        </p:nvSpPr>
        <p:spPr bwMode="auto">
          <a:xfrm>
            <a:off x="5827713" y="5359401"/>
            <a:ext cx="50654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RegWrite</a:t>
            </a:r>
            <a:endParaRPr lang="en-US" altLang="en-US"/>
          </a:p>
        </p:txBody>
      </p:sp>
      <p:sp>
        <p:nvSpPr>
          <p:cNvPr id="643142" name="Rectangle 70"/>
          <p:cNvSpPr>
            <a:spLocks noChangeArrowheads="1"/>
          </p:cNvSpPr>
          <p:nvPr/>
        </p:nvSpPr>
        <p:spPr bwMode="auto">
          <a:xfrm>
            <a:off x="5921376" y="4356100"/>
            <a:ext cx="69890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Arial" panose="020B0604020202020204" pitchFamily="34" charset="0"/>
              </a:rPr>
              <a:t>Registers</a:t>
            </a:r>
            <a:endParaRPr lang="en-US" altLang="en-US"/>
          </a:p>
        </p:txBody>
      </p:sp>
      <p:sp>
        <p:nvSpPr>
          <p:cNvPr id="643143" name="Freeform 71"/>
          <p:cNvSpPr>
            <a:spLocks/>
          </p:cNvSpPr>
          <p:nvPr/>
        </p:nvSpPr>
        <p:spPr bwMode="auto">
          <a:xfrm>
            <a:off x="8407401" y="4244975"/>
            <a:ext cx="458787" cy="1073150"/>
          </a:xfrm>
          <a:custGeom>
            <a:avLst/>
            <a:gdLst>
              <a:gd name="T0" fmla="*/ 0 w 289"/>
              <a:gd name="T1" fmla="*/ 0 h 676"/>
              <a:gd name="T2" fmla="*/ 0 w 289"/>
              <a:gd name="T3" fmla="*/ 290 h 676"/>
              <a:gd name="T4" fmla="*/ 48 w 289"/>
              <a:gd name="T5" fmla="*/ 338 h 676"/>
              <a:gd name="T6" fmla="*/ 0 w 289"/>
              <a:gd name="T7" fmla="*/ 386 h 676"/>
              <a:gd name="T8" fmla="*/ 0 w 289"/>
              <a:gd name="T9" fmla="*/ 676 h 676"/>
              <a:gd name="T10" fmla="*/ 289 w 289"/>
              <a:gd name="T11" fmla="*/ 531 h 676"/>
              <a:gd name="T12" fmla="*/ 289 w 289"/>
              <a:gd name="T13" fmla="*/ 145 h 676"/>
              <a:gd name="T14" fmla="*/ 0 w 289"/>
              <a:gd name="T15" fmla="*/ 0 h 6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676">
                <a:moveTo>
                  <a:pt x="0" y="0"/>
                </a:moveTo>
                <a:lnTo>
                  <a:pt x="0" y="290"/>
                </a:lnTo>
                <a:lnTo>
                  <a:pt x="48" y="338"/>
                </a:lnTo>
                <a:lnTo>
                  <a:pt x="0" y="386"/>
                </a:lnTo>
                <a:lnTo>
                  <a:pt x="0" y="676"/>
                </a:lnTo>
                <a:lnTo>
                  <a:pt x="289" y="531"/>
                </a:lnTo>
                <a:lnTo>
                  <a:pt x="289" y="145"/>
                </a:lnTo>
                <a:lnTo>
                  <a:pt x="0" y="0"/>
                </a:lnTo>
                <a:close/>
              </a:path>
            </a:pathLst>
          </a:custGeom>
          <a:solidFill>
            <a:srgbClr val="FFFFFF"/>
          </a:solidFill>
          <a:ln w="25400">
            <a:solidFill>
              <a:srgbClr val="000000"/>
            </a:solidFill>
            <a:prstDash val="solid"/>
            <a:round/>
            <a:headEnd/>
            <a:tailEnd/>
          </a:ln>
        </p:spPr>
        <p:txBody>
          <a:bodyPr/>
          <a:lstStyle/>
          <a:p>
            <a:endParaRPr lang="en-IE"/>
          </a:p>
        </p:txBody>
      </p:sp>
      <p:grpSp>
        <p:nvGrpSpPr>
          <p:cNvPr id="643146" name="Group 74"/>
          <p:cNvGrpSpPr>
            <a:grpSpLocks/>
          </p:cNvGrpSpPr>
          <p:nvPr/>
        </p:nvGrpSpPr>
        <p:grpSpPr bwMode="auto">
          <a:xfrm>
            <a:off x="8874126" y="4773613"/>
            <a:ext cx="587375" cy="101600"/>
            <a:chOff x="4631" y="3007"/>
            <a:chExt cx="370" cy="64"/>
          </a:xfrm>
        </p:grpSpPr>
        <p:sp>
          <p:nvSpPr>
            <p:cNvPr id="643144" name="Freeform 72"/>
            <p:cNvSpPr>
              <a:spLocks/>
            </p:cNvSpPr>
            <p:nvPr/>
          </p:nvSpPr>
          <p:spPr bwMode="auto">
            <a:xfrm>
              <a:off x="4926" y="3007"/>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145" name="Line 73"/>
            <p:cNvSpPr>
              <a:spLocks noChangeShapeType="1"/>
            </p:cNvSpPr>
            <p:nvPr/>
          </p:nvSpPr>
          <p:spPr bwMode="auto">
            <a:xfrm flipH="1">
              <a:off x="4631" y="3039"/>
              <a:ext cx="333"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3149" name="Group 77"/>
          <p:cNvGrpSpPr>
            <a:grpSpLocks/>
          </p:cNvGrpSpPr>
          <p:nvPr/>
        </p:nvGrpSpPr>
        <p:grpSpPr bwMode="auto">
          <a:xfrm>
            <a:off x="8602662" y="4100514"/>
            <a:ext cx="84138" cy="263525"/>
            <a:chOff x="4460" y="2583"/>
            <a:chExt cx="53" cy="166"/>
          </a:xfrm>
        </p:grpSpPr>
        <p:sp>
          <p:nvSpPr>
            <p:cNvPr id="643147" name="Freeform 75"/>
            <p:cNvSpPr>
              <a:spLocks/>
            </p:cNvSpPr>
            <p:nvPr/>
          </p:nvSpPr>
          <p:spPr bwMode="auto">
            <a:xfrm>
              <a:off x="4460" y="2685"/>
              <a:ext cx="53" cy="64"/>
            </a:xfrm>
            <a:custGeom>
              <a:avLst/>
              <a:gdLst>
                <a:gd name="T0" fmla="*/ 27 w 53"/>
                <a:gd name="T1" fmla="*/ 64 h 64"/>
                <a:gd name="T2" fmla="*/ 0 w 53"/>
                <a:gd name="T3" fmla="*/ 0 h 64"/>
                <a:gd name="T4" fmla="*/ 53 w 53"/>
                <a:gd name="T5" fmla="*/ 0 h 64"/>
                <a:gd name="T6" fmla="*/ 27 w 53"/>
                <a:gd name="T7" fmla="*/ 64 h 64"/>
              </a:gdLst>
              <a:ahLst/>
              <a:cxnLst>
                <a:cxn ang="0">
                  <a:pos x="T0" y="T1"/>
                </a:cxn>
                <a:cxn ang="0">
                  <a:pos x="T2" y="T3"/>
                </a:cxn>
                <a:cxn ang="0">
                  <a:pos x="T4" y="T5"/>
                </a:cxn>
                <a:cxn ang="0">
                  <a:pos x="T6" y="T7"/>
                </a:cxn>
              </a:cxnLst>
              <a:rect l="0" t="0" r="r" b="b"/>
              <a:pathLst>
                <a:path w="53" h="64">
                  <a:moveTo>
                    <a:pt x="27" y="64"/>
                  </a:moveTo>
                  <a:lnTo>
                    <a:pt x="0" y="0"/>
                  </a:lnTo>
                  <a:lnTo>
                    <a:pt x="53" y="0"/>
                  </a:lnTo>
                  <a:lnTo>
                    <a:pt x="27" y="64"/>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148" name="Line 76"/>
            <p:cNvSpPr>
              <a:spLocks noChangeShapeType="1"/>
            </p:cNvSpPr>
            <p:nvPr/>
          </p:nvSpPr>
          <p:spPr bwMode="auto">
            <a:xfrm>
              <a:off x="4487" y="2583"/>
              <a:ext cx="1" cy="145"/>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3152" name="Group 80"/>
          <p:cNvGrpSpPr>
            <a:grpSpLocks/>
          </p:cNvGrpSpPr>
          <p:nvPr/>
        </p:nvGrpSpPr>
        <p:grpSpPr bwMode="auto">
          <a:xfrm>
            <a:off x="8874126" y="4551364"/>
            <a:ext cx="230187" cy="85725"/>
            <a:chOff x="4631" y="2867"/>
            <a:chExt cx="145" cy="54"/>
          </a:xfrm>
        </p:grpSpPr>
        <p:sp>
          <p:nvSpPr>
            <p:cNvPr id="643150" name="Freeform 78"/>
            <p:cNvSpPr>
              <a:spLocks/>
            </p:cNvSpPr>
            <p:nvPr/>
          </p:nvSpPr>
          <p:spPr bwMode="auto">
            <a:xfrm>
              <a:off x="4712" y="2867"/>
              <a:ext cx="64" cy="54"/>
            </a:xfrm>
            <a:custGeom>
              <a:avLst/>
              <a:gdLst>
                <a:gd name="T0" fmla="*/ 64 w 64"/>
                <a:gd name="T1" fmla="*/ 27 h 54"/>
                <a:gd name="T2" fmla="*/ 0 w 64"/>
                <a:gd name="T3" fmla="*/ 54 h 54"/>
                <a:gd name="T4" fmla="*/ 0 w 64"/>
                <a:gd name="T5" fmla="*/ 0 h 54"/>
                <a:gd name="T6" fmla="*/ 64 w 64"/>
                <a:gd name="T7" fmla="*/ 27 h 54"/>
              </a:gdLst>
              <a:ahLst/>
              <a:cxnLst>
                <a:cxn ang="0">
                  <a:pos x="T0" y="T1"/>
                </a:cxn>
                <a:cxn ang="0">
                  <a:pos x="T2" y="T3"/>
                </a:cxn>
                <a:cxn ang="0">
                  <a:pos x="T4" y="T5"/>
                </a:cxn>
                <a:cxn ang="0">
                  <a:pos x="T6" y="T7"/>
                </a:cxn>
              </a:cxnLst>
              <a:rect l="0" t="0" r="r" b="b"/>
              <a:pathLst>
                <a:path w="64" h="54">
                  <a:moveTo>
                    <a:pt x="64" y="27"/>
                  </a:moveTo>
                  <a:lnTo>
                    <a:pt x="0" y="54"/>
                  </a:lnTo>
                  <a:lnTo>
                    <a:pt x="0" y="0"/>
                  </a:lnTo>
                  <a:lnTo>
                    <a:pt x="64" y="27"/>
                  </a:lnTo>
                  <a:close/>
                </a:path>
              </a:pathLst>
            </a:custGeom>
            <a:solidFill>
              <a:srgbClr val="00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151" name="Line 79"/>
            <p:cNvSpPr>
              <a:spLocks noChangeShapeType="1"/>
            </p:cNvSpPr>
            <p:nvPr/>
          </p:nvSpPr>
          <p:spPr bwMode="auto">
            <a:xfrm flipH="1">
              <a:off x="4631" y="2894"/>
              <a:ext cx="124" cy="1"/>
            </a:xfrm>
            <a:prstGeom prst="line">
              <a:avLst/>
            </a:prstGeom>
            <a:noFill/>
            <a:ln w="17463">
              <a:solidFill>
                <a:srgbClr val="003399"/>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153" name="Rectangle 81"/>
          <p:cNvSpPr>
            <a:spLocks noChangeArrowheads="1"/>
          </p:cNvSpPr>
          <p:nvPr/>
        </p:nvSpPr>
        <p:spPr bwMode="auto">
          <a:xfrm>
            <a:off x="8339138" y="3981451"/>
            <a:ext cx="54502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Operation</a:t>
            </a:r>
            <a:endParaRPr lang="en-US" altLang="en-US"/>
          </a:p>
        </p:txBody>
      </p:sp>
      <p:sp>
        <p:nvSpPr>
          <p:cNvPr id="643154" name="Rectangle 82"/>
          <p:cNvSpPr>
            <a:spLocks noChangeArrowheads="1"/>
          </p:cNvSpPr>
          <p:nvPr/>
        </p:nvSpPr>
        <p:spPr bwMode="auto">
          <a:xfrm>
            <a:off x="8491537" y="4543425"/>
            <a:ext cx="3157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Arial" panose="020B0604020202020204" pitchFamily="34" charset="0"/>
              </a:rPr>
              <a:t>ALU</a:t>
            </a:r>
            <a:endParaRPr lang="en-US" altLang="en-US"/>
          </a:p>
        </p:txBody>
      </p:sp>
      <p:sp>
        <p:nvSpPr>
          <p:cNvPr id="643155" name="Line 83"/>
          <p:cNvSpPr>
            <a:spLocks noChangeShapeType="1"/>
          </p:cNvSpPr>
          <p:nvPr/>
        </p:nvSpPr>
        <p:spPr bwMode="auto">
          <a:xfrm flipH="1">
            <a:off x="2211387" y="6508750"/>
            <a:ext cx="7778750"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156" name="Line 84"/>
          <p:cNvSpPr>
            <a:spLocks noChangeShapeType="1"/>
          </p:cNvSpPr>
          <p:nvPr/>
        </p:nvSpPr>
        <p:spPr bwMode="auto">
          <a:xfrm>
            <a:off x="9990137" y="3870326"/>
            <a:ext cx="1588" cy="26384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157" name="Line 85"/>
          <p:cNvSpPr>
            <a:spLocks noChangeShapeType="1"/>
          </p:cNvSpPr>
          <p:nvPr/>
        </p:nvSpPr>
        <p:spPr bwMode="auto">
          <a:xfrm>
            <a:off x="4781551" y="3411539"/>
            <a:ext cx="1587" cy="24844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158" name="Line 86"/>
          <p:cNvSpPr>
            <a:spLocks noChangeShapeType="1"/>
          </p:cNvSpPr>
          <p:nvPr/>
        </p:nvSpPr>
        <p:spPr bwMode="auto">
          <a:xfrm flipH="1">
            <a:off x="4662488" y="3411539"/>
            <a:ext cx="3140075"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159" name="Line 87"/>
          <p:cNvSpPr>
            <a:spLocks noChangeShapeType="1"/>
          </p:cNvSpPr>
          <p:nvPr/>
        </p:nvSpPr>
        <p:spPr bwMode="auto">
          <a:xfrm flipH="1">
            <a:off x="8610600" y="4176714"/>
            <a:ext cx="76200" cy="77787"/>
          </a:xfrm>
          <a:prstGeom prst="line">
            <a:avLst/>
          </a:prstGeom>
          <a:noFill/>
          <a:ln w="7938">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160" name="Rectangle 88"/>
          <p:cNvSpPr>
            <a:spLocks noChangeArrowheads="1"/>
          </p:cNvSpPr>
          <p:nvPr/>
        </p:nvSpPr>
        <p:spPr bwMode="auto">
          <a:xfrm>
            <a:off x="8686800" y="4152901"/>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panose="020B0604020202020204" pitchFamily="34" charset="0"/>
              </a:rPr>
              <a:t>3</a:t>
            </a:r>
            <a:endParaRPr lang="en-US" altLang="en-US"/>
          </a:p>
        </p:txBody>
      </p:sp>
      <p:grpSp>
        <p:nvGrpSpPr>
          <p:cNvPr id="643163" name="Group 91"/>
          <p:cNvGrpSpPr>
            <a:grpSpLocks/>
          </p:cNvGrpSpPr>
          <p:nvPr/>
        </p:nvGrpSpPr>
        <p:grpSpPr bwMode="auto">
          <a:xfrm>
            <a:off x="7419976" y="4892675"/>
            <a:ext cx="587375" cy="101600"/>
            <a:chOff x="3715" y="3082"/>
            <a:chExt cx="370" cy="64"/>
          </a:xfrm>
        </p:grpSpPr>
        <p:sp>
          <p:nvSpPr>
            <p:cNvPr id="643161" name="Freeform 89"/>
            <p:cNvSpPr>
              <a:spLocks/>
            </p:cNvSpPr>
            <p:nvPr/>
          </p:nvSpPr>
          <p:spPr bwMode="auto">
            <a:xfrm>
              <a:off x="4010" y="3082"/>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162" name="Line 90"/>
            <p:cNvSpPr>
              <a:spLocks noChangeShapeType="1"/>
            </p:cNvSpPr>
            <p:nvPr/>
          </p:nvSpPr>
          <p:spPr bwMode="auto">
            <a:xfrm flipH="1">
              <a:off x="3715" y="3114"/>
              <a:ext cx="332"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3166" name="Group 94"/>
          <p:cNvGrpSpPr>
            <a:grpSpLocks/>
          </p:cNvGrpSpPr>
          <p:nvPr/>
        </p:nvGrpSpPr>
        <p:grpSpPr bwMode="auto">
          <a:xfrm>
            <a:off x="7769226" y="5045075"/>
            <a:ext cx="238125" cy="103188"/>
            <a:chOff x="3935" y="3178"/>
            <a:chExt cx="150" cy="65"/>
          </a:xfrm>
        </p:grpSpPr>
        <p:sp>
          <p:nvSpPr>
            <p:cNvPr id="643164" name="Freeform 92"/>
            <p:cNvSpPr>
              <a:spLocks/>
            </p:cNvSpPr>
            <p:nvPr/>
          </p:nvSpPr>
          <p:spPr bwMode="auto">
            <a:xfrm>
              <a:off x="4010" y="3178"/>
              <a:ext cx="75" cy="65"/>
            </a:xfrm>
            <a:custGeom>
              <a:avLst/>
              <a:gdLst>
                <a:gd name="T0" fmla="*/ 75 w 75"/>
                <a:gd name="T1" fmla="*/ 32 h 65"/>
                <a:gd name="T2" fmla="*/ 0 w 75"/>
                <a:gd name="T3" fmla="*/ 65 h 65"/>
                <a:gd name="T4" fmla="*/ 0 w 75"/>
                <a:gd name="T5" fmla="*/ 0 h 65"/>
                <a:gd name="T6" fmla="*/ 75 w 75"/>
                <a:gd name="T7" fmla="*/ 32 h 65"/>
              </a:gdLst>
              <a:ahLst/>
              <a:cxnLst>
                <a:cxn ang="0">
                  <a:pos x="T0" y="T1"/>
                </a:cxn>
                <a:cxn ang="0">
                  <a:pos x="T2" y="T3"/>
                </a:cxn>
                <a:cxn ang="0">
                  <a:pos x="T4" y="T5"/>
                </a:cxn>
                <a:cxn ang="0">
                  <a:pos x="T6" y="T7"/>
                </a:cxn>
              </a:cxnLst>
              <a:rect l="0" t="0" r="r" b="b"/>
              <a:pathLst>
                <a:path w="75" h="65">
                  <a:moveTo>
                    <a:pt x="75" y="32"/>
                  </a:moveTo>
                  <a:lnTo>
                    <a:pt x="0" y="65"/>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165" name="Line 93"/>
            <p:cNvSpPr>
              <a:spLocks noChangeShapeType="1"/>
            </p:cNvSpPr>
            <p:nvPr/>
          </p:nvSpPr>
          <p:spPr bwMode="auto">
            <a:xfrm flipH="1">
              <a:off x="3935" y="3210"/>
              <a:ext cx="112"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167" name="Line 95"/>
          <p:cNvSpPr>
            <a:spLocks noChangeShapeType="1"/>
          </p:cNvSpPr>
          <p:nvPr/>
        </p:nvSpPr>
        <p:spPr bwMode="auto">
          <a:xfrm>
            <a:off x="6731001" y="5283201"/>
            <a:ext cx="1587" cy="6127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nvGrpSpPr>
          <p:cNvPr id="643174" name="Group 102"/>
          <p:cNvGrpSpPr>
            <a:grpSpLocks/>
          </p:cNvGrpSpPr>
          <p:nvPr/>
        </p:nvGrpSpPr>
        <p:grpSpPr bwMode="auto">
          <a:xfrm>
            <a:off x="6275387" y="5559429"/>
            <a:ext cx="255588" cy="681038"/>
            <a:chOff x="2994" y="3502"/>
            <a:chExt cx="161" cy="429"/>
          </a:xfrm>
        </p:grpSpPr>
        <p:sp>
          <p:nvSpPr>
            <p:cNvPr id="643168" name="AutoShape 96"/>
            <p:cNvSpPr>
              <a:spLocks noChangeArrowheads="1"/>
            </p:cNvSpPr>
            <p:nvPr/>
          </p:nvSpPr>
          <p:spPr bwMode="auto">
            <a:xfrm>
              <a:off x="2994" y="3502"/>
              <a:ext cx="161" cy="429"/>
            </a:xfrm>
            <a:prstGeom prst="roundRect">
              <a:avLst>
                <a:gd name="adj" fmla="val 50000"/>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E"/>
            </a:p>
          </p:txBody>
        </p:sp>
        <p:sp>
          <p:nvSpPr>
            <p:cNvPr id="643169" name="Rectangle 97"/>
            <p:cNvSpPr>
              <a:spLocks noChangeArrowheads="1"/>
            </p:cNvSpPr>
            <p:nvPr/>
          </p:nvSpPr>
          <p:spPr bwMode="auto">
            <a:xfrm>
              <a:off x="3050" y="3516"/>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E</a:t>
              </a:r>
              <a:endParaRPr lang="en-US" altLang="en-US"/>
            </a:p>
          </p:txBody>
        </p:sp>
        <p:sp>
          <p:nvSpPr>
            <p:cNvPr id="643170" name="Rectangle 98"/>
            <p:cNvSpPr>
              <a:spLocks noChangeArrowheads="1"/>
            </p:cNvSpPr>
            <p:nvPr/>
          </p:nvSpPr>
          <p:spPr bwMode="auto">
            <a:xfrm>
              <a:off x="3050" y="3591"/>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X</a:t>
              </a:r>
              <a:endParaRPr lang="en-US" altLang="en-US"/>
            </a:p>
          </p:txBody>
        </p:sp>
        <p:sp>
          <p:nvSpPr>
            <p:cNvPr id="643171" name="Rectangle 99"/>
            <p:cNvSpPr>
              <a:spLocks noChangeArrowheads="1"/>
            </p:cNvSpPr>
            <p:nvPr/>
          </p:nvSpPr>
          <p:spPr bwMode="auto">
            <a:xfrm>
              <a:off x="3055" y="3666"/>
              <a:ext cx="4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T</a:t>
              </a:r>
              <a:endParaRPr lang="en-US" altLang="en-US"/>
            </a:p>
          </p:txBody>
        </p:sp>
        <p:sp>
          <p:nvSpPr>
            <p:cNvPr id="643172" name="Rectangle 100"/>
            <p:cNvSpPr>
              <a:spLocks noChangeArrowheads="1"/>
            </p:cNvSpPr>
            <p:nvPr/>
          </p:nvSpPr>
          <p:spPr bwMode="auto">
            <a:xfrm>
              <a:off x="3050" y="3741"/>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N</a:t>
              </a:r>
              <a:endParaRPr lang="en-US" altLang="en-US"/>
            </a:p>
          </p:txBody>
        </p:sp>
        <p:sp>
          <p:nvSpPr>
            <p:cNvPr id="643173" name="Rectangle 101"/>
            <p:cNvSpPr>
              <a:spLocks noChangeArrowheads="1"/>
            </p:cNvSpPr>
            <p:nvPr/>
          </p:nvSpPr>
          <p:spPr bwMode="auto">
            <a:xfrm>
              <a:off x="3050" y="3816"/>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D</a:t>
              </a:r>
              <a:endParaRPr lang="en-US" altLang="en-US"/>
            </a:p>
          </p:txBody>
        </p:sp>
      </p:grpSp>
      <p:sp>
        <p:nvSpPr>
          <p:cNvPr id="643175" name="Line 103"/>
          <p:cNvSpPr>
            <a:spLocks noChangeShapeType="1"/>
          </p:cNvSpPr>
          <p:nvPr/>
        </p:nvSpPr>
        <p:spPr bwMode="auto">
          <a:xfrm flipH="1">
            <a:off x="6007100" y="5862638"/>
            <a:ext cx="76200" cy="76200"/>
          </a:xfrm>
          <a:prstGeom prst="line">
            <a:avLst/>
          </a:prstGeom>
          <a:noFill/>
          <a:ln w="7938">
            <a:solidFill>
              <a:srgbClr val="44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176" name="Rectangle 104"/>
          <p:cNvSpPr>
            <a:spLocks noChangeArrowheads="1"/>
          </p:cNvSpPr>
          <p:nvPr/>
        </p:nvSpPr>
        <p:spPr bwMode="auto">
          <a:xfrm>
            <a:off x="6007100" y="5718176"/>
            <a:ext cx="1154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panose="020B0604020202020204" pitchFamily="34" charset="0"/>
              </a:rPr>
              <a:t>16</a:t>
            </a:r>
            <a:endParaRPr lang="en-US" altLang="en-US"/>
          </a:p>
        </p:txBody>
      </p:sp>
      <p:grpSp>
        <p:nvGrpSpPr>
          <p:cNvPr id="643179" name="Group 107"/>
          <p:cNvGrpSpPr>
            <a:grpSpLocks/>
          </p:cNvGrpSpPr>
          <p:nvPr/>
        </p:nvGrpSpPr>
        <p:grpSpPr bwMode="auto">
          <a:xfrm>
            <a:off x="4781550" y="5845175"/>
            <a:ext cx="1497012" cy="101600"/>
            <a:chOff x="2053" y="3682"/>
            <a:chExt cx="943" cy="64"/>
          </a:xfrm>
        </p:grpSpPr>
        <p:sp>
          <p:nvSpPr>
            <p:cNvPr id="643177" name="Freeform 105"/>
            <p:cNvSpPr>
              <a:spLocks/>
            </p:cNvSpPr>
            <p:nvPr/>
          </p:nvSpPr>
          <p:spPr bwMode="auto">
            <a:xfrm>
              <a:off x="2921" y="3682"/>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178" name="Line 106"/>
            <p:cNvSpPr>
              <a:spLocks noChangeShapeType="1"/>
            </p:cNvSpPr>
            <p:nvPr/>
          </p:nvSpPr>
          <p:spPr bwMode="auto">
            <a:xfrm flipH="1">
              <a:off x="2053" y="3714"/>
              <a:ext cx="906"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180" name="Line 108"/>
          <p:cNvSpPr>
            <a:spLocks noChangeShapeType="1"/>
          </p:cNvSpPr>
          <p:nvPr/>
        </p:nvSpPr>
        <p:spPr bwMode="auto">
          <a:xfrm flipH="1">
            <a:off x="7385051" y="5819775"/>
            <a:ext cx="77787" cy="7620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181" name="Rectangle 109"/>
          <p:cNvSpPr>
            <a:spLocks noChangeArrowheads="1"/>
          </p:cNvSpPr>
          <p:nvPr/>
        </p:nvSpPr>
        <p:spPr bwMode="auto">
          <a:xfrm>
            <a:off x="6577012" y="5718176"/>
            <a:ext cx="1154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panose="020B0604020202020204" pitchFamily="34" charset="0"/>
              </a:rPr>
              <a:t>32</a:t>
            </a:r>
            <a:endParaRPr lang="en-US" altLang="en-US"/>
          </a:p>
        </p:txBody>
      </p:sp>
      <p:grpSp>
        <p:nvGrpSpPr>
          <p:cNvPr id="643184" name="Group 112"/>
          <p:cNvGrpSpPr>
            <a:grpSpLocks/>
          </p:cNvGrpSpPr>
          <p:nvPr/>
        </p:nvGrpSpPr>
        <p:grpSpPr bwMode="auto">
          <a:xfrm>
            <a:off x="6543675" y="5845175"/>
            <a:ext cx="425450" cy="101600"/>
            <a:chOff x="3163" y="3682"/>
            <a:chExt cx="268" cy="64"/>
          </a:xfrm>
        </p:grpSpPr>
        <p:sp>
          <p:nvSpPr>
            <p:cNvPr id="643182" name="Freeform 110"/>
            <p:cNvSpPr>
              <a:spLocks/>
            </p:cNvSpPr>
            <p:nvPr/>
          </p:nvSpPr>
          <p:spPr bwMode="auto">
            <a:xfrm>
              <a:off x="3356" y="3682"/>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183" name="Line 111"/>
            <p:cNvSpPr>
              <a:spLocks noChangeShapeType="1"/>
            </p:cNvSpPr>
            <p:nvPr/>
          </p:nvSpPr>
          <p:spPr bwMode="auto">
            <a:xfrm flipH="1">
              <a:off x="3163" y="3714"/>
              <a:ext cx="23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185" name="Rectangle 113"/>
          <p:cNvSpPr>
            <a:spLocks noChangeArrowheads="1"/>
          </p:cNvSpPr>
          <p:nvPr/>
        </p:nvSpPr>
        <p:spPr bwMode="auto">
          <a:xfrm>
            <a:off x="8899525" y="4406901"/>
            <a:ext cx="2500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99"/>
                </a:solidFill>
                <a:latin typeface="Arial" panose="020B0604020202020204" pitchFamily="34" charset="0"/>
              </a:rPr>
              <a:t>Zero</a:t>
            </a:r>
            <a:endParaRPr lang="en-US" altLang="en-US"/>
          </a:p>
        </p:txBody>
      </p:sp>
      <p:sp>
        <p:nvSpPr>
          <p:cNvPr id="643186" name="Rectangle 114"/>
          <p:cNvSpPr>
            <a:spLocks noChangeArrowheads="1"/>
          </p:cNvSpPr>
          <p:nvPr/>
        </p:nvSpPr>
        <p:spPr bwMode="auto">
          <a:xfrm>
            <a:off x="2871788" y="4138614"/>
            <a:ext cx="1139825" cy="1063625"/>
          </a:xfrm>
          <a:prstGeom prst="rect">
            <a:avLst/>
          </a:prstGeom>
          <a:solidFill>
            <a:srgbClr val="FFFFFF"/>
          </a:solidFill>
          <a:ln w="25400">
            <a:solidFill>
              <a:srgbClr val="000000"/>
            </a:solidFill>
            <a:miter lim="800000"/>
            <a:headEnd/>
            <a:tailEnd/>
          </a:ln>
        </p:spPr>
        <p:txBody>
          <a:bodyPr/>
          <a:lstStyle/>
          <a:p>
            <a:endParaRPr lang="en-IE"/>
          </a:p>
        </p:txBody>
      </p:sp>
      <p:sp>
        <p:nvSpPr>
          <p:cNvPr id="643187" name="Line 115"/>
          <p:cNvSpPr>
            <a:spLocks noChangeShapeType="1"/>
          </p:cNvSpPr>
          <p:nvPr/>
        </p:nvSpPr>
        <p:spPr bwMode="auto">
          <a:xfrm flipH="1">
            <a:off x="9759951" y="4824414"/>
            <a:ext cx="230187"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188" name="Rectangle 116"/>
          <p:cNvSpPr>
            <a:spLocks noChangeArrowheads="1"/>
          </p:cNvSpPr>
          <p:nvPr/>
        </p:nvSpPr>
        <p:spPr bwMode="auto">
          <a:xfrm>
            <a:off x="3794125" y="4602164"/>
            <a:ext cx="16671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RD</a:t>
            </a:r>
            <a:endParaRPr lang="en-US" altLang="en-US"/>
          </a:p>
        </p:txBody>
      </p:sp>
      <p:sp>
        <p:nvSpPr>
          <p:cNvPr id="643189" name="Rectangle 117"/>
          <p:cNvSpPr>
            <a:spLocks noChangeArrowheads="1"/>
          </p:cNvSpPr>
          <p:nvPr/>
        </p:nvSpPr>
        <p:spPr bwMode="auto">
          <a:xfrm>
            <a:off x="2909887" y="4875214"/>
            <a:ext cx="1923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WD</a:t>
            </a:r>
            <a:endParaRPr lang="en-US" altLang="en-US"/>
          </a:p>
        </p:txBody>
      </p:sp>
      <p:grpSp>
        <p:nvGrpSpPr>
          <p:cNvPr id="643192" name="Group 120"/>
          <p:cNvGrpSpPr>
            <a:grpSpLocks/>
          </p:cNvGrpSpPr>
          <p:nvPr/>
        </p:nvGrpSpPr>
        <p:grpSpPr bwMode="auto">
          <a:xfrm>
            <a:off x="3436938" y="5207001"/>
            <a:ext cx="85725" cy="195263"/>
            <a:chOff x="1206" y="3280"/>
            <a:chExt cx="54" cy="123"/>
          </a:xfrm>
        </p:grpSpPr>
        <p:sp>
          <p:nvSpPr>
            <p:cNvPr id="643190" name="Freeform 118"/>
            <p:cNvSpPr>
              <a:spLocks/>
            </p:cNvSpPr>
            <p:nvPr/>
          </p:nvSpPr>
          <p:spPr bwMode="auto">
            <a:xfrm>
              <a:off x="1206" y="3280"/>
              <a:ext cx="54" cy="64"/>
            </a:xfrm>
            <a:custGeom>
              <a:avLst/>
              <a:gdLst>
                <a:gd name="T0" fmla="*/ 27 w 54"/>
                <a:gd name="T1" fmla="*/ 0 h 64"/>
                <a:gd name="T2" fmla="*/ 54 w 54"/>
                <a:gd name="T3" fmla="*/ 64 h 64"/>
                <a:gd name="T4" fmla="*/ 0 w 54"/>
                <a:gd name="T5" fmla="*/ 64 h 64"/>
                <a:gd name="T6" fmla="*/ 27 w 54"/>
                <a:gd name="T7" fmla="*/ 0 h 64"/>
              </a:gdLst>
              <a:ahLst/>
              <a:cxnLst>
                <a:cxn ang="0">
                  <a:pos x="T0" y="T1"/>
                </a:cxn>
                <a:cxn ang="0">
                  <a:pos x="T2" y="T3"/>
                </a:cxn>
                <a:cxn ang="0">
                  <a:pos x="T4" y="T5"/>
                </a:cxn>
                <a:cxn ang="0">
                  <a:pos x="T6" y="T7"/>
                </a:cxn>
              </a:cxnLst>
              <a:rect l="0" t="0" r="r" b="b"/>
              <a:pathLst>
                <a:path w="54" h="64">
                  <a:moveTo>
                    <a:pt x="27" y="0"/>
                  </a:moveTo>
                  <a:lnTo>
                    <a:pt x="54" y="64"/>
                  </a:lnTo>
                  <a:lnTo>
                    <a:pt x="0" y="64"/>
                  </a:lnTo>
                  <a:lnTo>
                    <a:pt x="27" y="0"/>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191" name="Line 119"/>
            <p:cNvSpPr>
              <a:spLocks noChangeShapeType="1"/>
            </p:cNvSpPr>
            <p:nvPr/>
          </p:nvSpPr>
          <p:spPr bwMode="auto">
            <a:xfrm>
              <a:off x="1233" y="3301"/>
              <a:ext cx="1" cy="102"/>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193" name="Rectangle 121"/>
          <p:cNvSpPr>
            <a:spLocks noChangeArrowheads="1"/>
          </p:cNvSpPr>
          <p:nvPr/>
        </p:nvSpPr>
        <p:spPr bwMode="auto">
          <a:xfrm>
            <a:off x="3155951" y="5037139"/>
            <a:ext cx="54502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MemRead</a:t>
            </a:r>
            <a:endParaRPr lang="en-US" altLang="en-US"/>
          </a:p>
        </p:txBody>
      </p:sp>
      <p:sp>
        <p:nvSpPr>
          <p:cNvPr id="643194" name="Rectangle 122"/>
          <p:cNvSpPr>
            <a:spLocks noChangeArrowheads="1"/>
          </p:cNvSpPr>
          <p:nvPr/>
        </p:nvSpPr>
        <p:spPr bwMode="auto">
          <a:xfrm>
            <a:off x="3113088" y="4467225"/>
            <a:ext cx="58830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Arial" panose="020B0604020202020204" pitchFamily="34" charset="0"/>
              </a:rPr>
              <a:t>Memory</a:t>
            </a:r>
            <a:endParaRPr lang="en-US" altLang="en-US"/>
          </a:p>
        </p:txBody>
      </p:sp>
      <p:sp>
        <p:nvSpPr>
          <p:cNvPr id="643195" name="Rectangle 123"/>
          <p:cNvSpPr>
            <a:spLocks noChangeArrowheads="1"/>
          </p:cNvSpPr>
          <p:nvPr/>
        </p:nvSpPr>
        <p:spPr bwMode="auto">
          <a:xfrm>
            <a:off x="2909888" y="4295776"/>
            <a:ext cx="3334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ADDR</a:t>
            </a:r>
            <a:endParaRPr lang="en-US" altLang="en-US"/>
          </a:p>
        </p:txBody>
      </p:sp>
      <p:grpSp>
        <p:nvGrpSpPr>
          <p:cNvPr id="643198" name="Group 126"/>
          <p:cNvGrpSpPr>
            <a:grpSpLocks/>
          </p:cNvGrpSpPr>
          <p:nvPr/>
        </p:nvGrpSpPr>
        <p:grpSpPr bwMode="auto">
          <a:xfrm>
            <a:off x="2474913" y="3905250"/>
            <a:ext cx="85725" cy="230188"/>
            <a:chOff x="600" y="2460"/>
            <a:chExt cx="54" cy="145"/>
          </a:xfrm>
        </p:grpSpPr>
        <p:sp>
          <p:nvSpPr>
            <p:cNvPr id="643196" name="Freeform 124"/>
            <p:cNvSpPr>
              <a:spLocks/>
            </p:cNvSpPr>
            <p:nvPr/>
          </p:nvSpPr>
          <p:spPr bwMode="auto">
            <a:xfrm>
              <a:off x="600" y="2540"/>
              <a:ext cx="54" cy="65"/>
            </a:xfrm>
            <a:custGeom>
              <a:avLst/>
              <a:gdLst>
                <a:gd name="T0" fmla="*/ 27 w 54"/>
                <a:gd name="T1" fmla="*/ 65 h 65"/>
                <a:gd name="T2" fmla="*/ 0 w 54"/>
                <a:gd name="T3" fmla="*/ 0 h 65"/>
                <a:gd name="T4" fmla="*/ 54 w 54"/>
                <a:gd name="T5" fmla="*/ 0 h 65"/>
                <a:gd name="T6" fmla="*/ 27 w 54"/>
                <a:gd name="T7" fmla="*/ 65 h 65"/>
              </a:gdLst>
              <a:ahLst/>
              <a:cxnLst>
                <a:cxn ang="0">
                  <a:pos x="T0" y="T1"/>
                </a:cxn>
                <a:cxn ang="0">
                  <a:pos x="T2" y="T3"/>
                </a:cxn>
                <a:cxn ang="0">
                  <a:pos x="T4" y="T5"/>
                </a:cxn>
                <a:cxn ang="0">
                  <a:pos x="T6" y="T7"/>
                </a:cxn>
              </a:cxnLst>
              <a:rect l="0" t="0" r="r" b="b"/>
              <a:pathLst>
                <a:path w="54" h="65">
                  <a:moveTo>
                    <a:pt x="27" y="65"/>
                  </a:moveTo>
                  <a:lnTo>
                    <a:pt x="0" y="0"/>
                  </a:lnTo>
                  <a:lnTo>
                    <a:pt x="54" y="0"/>
                  </a:lnTo>
                  <a:lnTo>
                    <a:pt x="27" y="65"/>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197" name="Line 125"/>
            <p:cNvSpPr>
              <a:spLocks noChangeShapeType="1"/>
            </p:cNvSpPr>
            <p:nvPr/>
          </p:nvSpPr>
          <p:spPr bwMode="auto">
            <a:xfrm>
              <a:off x="627" y="2460"/>
              <a:ext cx="1" cy="123"/>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199" name="Rectangle 127"/>
          <p:cNvSpPr>
            <a:spLocks noChangeArrowheads="1"/>
          </p:cNvSpPr>
          <p:nvPr/>
        </p:nvSpPr>
        <p:spPr bwMode="auto">
          <a:xfrm>
            <a:off x="3155951" y="4159251"/>
            <a:ext cx="55143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MemWrite</a:t>
            </a:r>
            <a:endParaRPr lang="en-US" altLang="en-US"/>
          </a:p>
        </p:txBody>
      </p:sp>
      <p:sp>
        <p:nvSpPr>
          <p:cNvPr id="643200" name="Line 128"/>
          <p:cNvSpPr>
            <a:spLocks noChangeShapeType="1"/>
          </p:cNvSpPr>
          <p:nvPr/>
        </p:nvSpPr>
        <p:spPr bwMode="auto">
          <a:xfrm flipH="1">
            <a:off x="6653212" y="3905250"/>
            <a:ext cx="77788" cy="7620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201" name="Rectangle 129"/>
          <p:cNvSpPr>
            <a:spLocks noChangeArrowheads="1"/>
          </p:cNvSpPr>
          <p:nvPr/>
        </p:nvSpPr>
        <p:spPr bwMode="auto">
          <a:xfrm>
            <a:off x="6731000" y="3879851"/>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panose="020B0604020202020204" pitchFamily="34" charset="0"/>
              </a:rPr>
              <a:t>5</a:t>
            </a:r>
            <a:endParaRPr lang="en-US" altLang="en-US"/>
          </a:p>
        </p:txBody>
      </p:sp>
      <p:grpSp>
        <p:nvGrpSpPr>
          <p:cNvPr id="643204" name="Group 132"/>
          <p:cNvGrpSpPr>
            <a:grpSpLocks/>
          </p:cNvGrpSpPr>
          <p:nvPr/>
        </p:nvGrpSpPr>
        <p:grpSpPr bwMode="auto">
          <a:xfrm>
            <a:off x="6653213" y="3870325"/>
            <a:ext cx="85725" cy="230188"/>
            <a:chOff x="3232" y="2438"/>
            <a:chExt cx="54" cy="145"/>
          </a:xfrm>
        </p:grpSpPr>
        <p:sp>
          <p:nvSpPr>
            <p:cNvPr id="643202" name="Freeform 130"/>
            <p:cNvSpPr>
              <a:spLocks/>
            </p:cNvSpPr>
            <p:nvPr/>
          </p:nvSpPr>
          <p:spPr bwMode="auto">
            <a:xfrm>
              <a:off x="3232" y="2519"/>
              <a:ext cx="54" cy="64"/>
            </a:xfrm>
            <a:custGeom>
              <a:avLst/>
              <a:gdLst>
                <a:gd name="T0" fmla="*/ 27 w 54"/>
                <a:gd name="T1" fmla="*/ 64 h 64"/>
                <a:gd name="T2" fmla="*/ 0 w 54"/>
                <a:gd name="T3" fmla="*/ 0 h 64"/>
                <a:gd name="T4" fmla="*/ 54 w 54"/>
                <a:gd name="T5" fmla="*/ 0 h 64"/>
                <a:gd name="T6" fmla="*/ 27 w 54"/>
                <a:gd name="T7" fmla="*/ 64 h 64"/>
              </a:gdLst>
              <a:ahLst/>
              <a:cxnLst>
                <a:cxn ang="0">
                  <a:pos x="T0" y="T1"/>
                </a:cxn>
                <a:cxn ang="0">
                  <a:pos x="T2" y="T3"/>
                </a:cxn>
                <a:cxn ang="0">
                  <a:pos x="T4" y="T5"/>
                </a:cxn>
                <a:cxn ang="0">
                  <a:pos x="T6" y="T7"/>
                </a:cxn>
              </a:cxnLst>
              <a:rect l="0" t="0" r="r" b="b"/>
              <a:pathLst>
                <a:path w="54" h="64">
                  <a:moveTo>
                    <a:pt x="27" y="64"/>
                  </a:moveTo>
                  <a:lnTo>
                    <a:pt x="0" y="0"/>
                  </a:lnTo>
                  <a:lnTo>
                    <a:pt x="54" y="0"/>
                  </a:lnTo>
                  <a:lnTo>
                    <a:pt x="27"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203" name="Line 131"/>
            <p:cNvSpPr>
              <a:spLocks noChangeShapeType="1"/>
            </p:cNvSpPr>
            <p:nvPr/>
          </p:nvSpPr>
          <p:spPr bwMode="auto">
            <a:xfrm>
              <a:off x="3259" y="2438"/>
              <a:ext cx="1" cy="12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3207" name="Group 135"/>
          <p:cNvGrpSpPr>
            <a:grpSpLocks/>
          </p:cNvGrpSpPr>
          <p:nvPr/>
        </p:nvGrpSpPr>
        <p:grpSpPr bwMode="auto">
          <a:xfrm>
            <a:off x="8228013" y="5121275"/>
            <a:ext cx="195263" cy="103188"/>
            <a:chOff x="4224" y="3226"/>
            <a:chExt cx="123" cy="65"/>
          </a:xfrm>
        </p:grpSpPr>
        <p:sp>
          <p:nvSpPr>
            <p:cNvPr id="643205" name="Freeform 133"/>
            <p:cNvSpPr>
              <a:spLocks/>
            </p:cNvSpPr>
            <p:nvPr/>
          </p:nvSpPr>
          <p:spPr bwMode="auto">
            <a:xfrm>
              <a:off x="4272" y="3226"/>
              <a:ext cx="75" cy="65"/>
            </a:xfrm>
            <a:custGeom>
              <a:avLst/>
              <a:gdLst>
                <a:gd name="T0" fmla="*/ 75 w 75"/>
                <a:gd name="T1" fmla="*/ 33 h 65"/>
                <a:gd name="T2" fmla="*/ 0 w 75"/>
                <a:gd name="T3" fmla="*/ 65 h 65"/>
                <a:gd name="T4" fmla="*/ 0 w 75"/>
                <a:gd name="T5" fmla="*/ 0 h 65"/>
                <a:gd name="T6" fmla="*/ 75 w 75"/>
                <a:gd name="T7" fmla="*/ 33 h 65"/>
              </a:gdLst>
              <a:ahLst/>
              <a:cxnLst>
                <a:cxn ang="0">
                  <a:pos x="T0" y="T1"/>
                </a:cxn>
                <a:cxn ang="0">
                  <a:pos x="T2" y="T3"/>
                </a:cxn>
                <a:cxn ang="0">
                  <a:pos x="T4" y="T5"/>
                </a:cxn>
                <a:cxn ang="0">
                  <a:pos x="T6" y="T7"/>
                </a:cxn>
              </a:cxnLst>
              <a:rect l="0" t="0" r="r" b="b"/>
              <a:pathLst>
                <a:path w="75" h="65">
                  <a:moveTo>
                    <a:pt x="75" y="33"/>
                  </a:moveTo>
                  <a:lnTo>
                    <a:pt x="0" y="65"/>
                  </a:lnTo>
                  <a:lnTo>
                    <a:pt x="0" y="0"/>
                  </a:lnTo>
                  <a:lnTo>
                    <a:pt x="7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206" name="Line 134"/>
            <p:cNvSpPr>
              <a:spLocks noChangeShapeType="1"/>
            </p:cNvSpPr>
            <p:nvPr/>
          </p:nvSpPr>
          <p:spPr bwMode="auto">
            <a:xfrm flipH="1">
              <a:off x="4224" y="3259"/>
              <a:ext cx="86"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208" name="Rectangle 136"/>
          <p:cNvSpPr>
            <a:spLocks noChangeArrowheads="1"/>
          </p:cNvSpPr>
          <p:nvPr/>
        </p:nvSpPr>
        <p:spPr bwMode="auto">
          <a:xfrm>
            <a:off x="4824413" y="3232151"/>
            <a:ext cx="62837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Instruction </a:t>
            </a:r>
            <a:endParaRPr lang="en-US" altLang="en-US"/>
          </a:p>
        </p:txBody>
      </p:sp>
      <p:sp>
        <p:nvSpPr>
          <p:cNvPr id="643209" name="Rectangle 137"/>
          <p:cNvSpPr>
            <a:spLocks noChangeArrowheads="1"/>
          </p:cNvSpPr>
          <p:nvPr/>
        </p:nvSpPr>
        <p:spPr bwMode="auto">
          <a:xfrm>
            <a:off x="5521325" y="3224214"/>
            <a:ext cx="4648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Bookman Old Style" panose="02050604050505020204" pitchFamily="18" charset="0"/>
              </a:rPr>
              <a:t>I</a:t>
            </a:r>
            <a:endParaRPr lang="en-US" altLang="en-US"/>
          </a:p>
        </p:txBody>
      </p:sp>
      <p:sp>
        <p:nvSpPr>
          <p:cNvPr id="643210" name="Line 138"/>
          <p:cNvSpPr>
            <a:spLocks noChangeShapeType="1"/>
          </p:cNvSpPr>
          <p:nvPr/>
        </p:nvSpPr>
        <p:spPr bwMode="auto">
          <a:xfrm flipH="1">
            <a:off x="4738687" y="3717925"/>
            <a:ext cx="76200" cy="76200"/>
          </a:xfrm>
          <a:prstGeom prst="line">
            <a:avLst/>
          </a:prstGeom>
          <a:noFill/>
          <a:ln w="7938">
            <a:solidFill>
              <a:srgbClr val="44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211" name="Rectangle 139"/>
          <p:cNvSpPr>
            <a:spLocks noChangeArrowheads="1"/>
          </p:cNvSpPr>
          <p:nvPr/>
        </p:nvSpPr>
        <p:spPr bwMode="auto">
          <a:xfrm>
            <a:off x="4814887" y="3692526"/>
            <a:ext cx="1154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panose="020B0604020202020204" pitchFamily="34" charset="0"/>
              </a:rPr>
              <a:t>32</a:t>
            </a:r>
            <a:endParaRPr lang="en-US" altLang="en-US"/>
          </a:p>
        </p:txBody>
      </p:sp>
      <p:grpSp>
        <p:nvGrpSpPr>
          <p:cNvPr id="643214" name="Group 142"/>
          <p:cNvGrpSpPr>
            <a:grpSpLocks/>
          </p:cNvGrpSpPr>
          <p:nvPr/>
        </p:nvGrpSpPr>
        <p:grpSpPr bwMode="auto">
          <a:xfrm>
            <a:off x="9990138" y="3819525"/>
            <a:ext cx="238125" cy="103188"/>
            <a:chOff x="5334" y="2406"/>
            <a:chExt cx="150" cy="65"/>
          </a:xfrm>
        </p:grpSpPr>
        <p:sp>
          <p:nvSpPr>
            <p:cNvPr id="643212" name="Freeform 140"/>
            <p:cNvSpPr>
              <a:spLocks/>
            </p:cNvSpPr>
            <p:nvPr/>
          </p:nvSpPr>
          <p:spPr bwMode="auto">
            <a:xfrm>
              <a:off x="5409" y="2406"/>
              <a:ext cx="75" cy="65"/>
            </a:xfrm>
            <a:custGeom>
              <a:avLst/>
              <a:gdLst>
                <a:gd name="T0" fmla="*/ 75 w 75"/>
                <a:gd name="T1" fmla="*/ 32 h 65"/>
                <a:gd name="T2" fmla="*/ 0 w 75"/>
                <a:gd name="T3" fmla="*/ 65 h 65"/>
                <a:gd name="T4" fmla="*/ 0 w 75"/>
                <a:gd name="T5" fmla="*/ 0 h 65"/>
                <a:gd name="T6" fmla="*/ 75 w 75"/>
                <a:gd name="T7" fmla="*/ 32 h 65"/>
              </a:gdLst>
              <a:ahLst/>
              <a:cxnLst>
                <a:cxn ang="0">
                  <a:pos x="T0" y="T1"/>
                </a:cxn>
                <a:cxn ang="0">
                  <a:pos x="T2" y="T3"/>
                </a:cxn>
                <a:cxn ang="0">
                  <a:pos x="T4" y="T5"/>
                </a:cxn>
                <a:cxn ang="0">
                  <a:pos x="T6" y="T7"/>
                </a:cxn>
              </a:cxnLst>
              <a:rect l="0" t="0" r="r" b="b"/>
              <a:pathLst>
                <a:path w="75" h="65">
                  <a:moveTo>
                    <a:pt x="75" y="32"/>
                  </a:moveTo>
                  <a:lnTo>
                    <a:pt x="0" y="65"/>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213" name="Line 141"/>
            <p:cNvSpPr>
              <a:spLocks noChangeShapeType="1"/>
            </p:cNvSpPr>
            <p:nvPr/>
          </p:nvSpPr>
          <p:spPr bwMode="auto">
            <a:xfrm flipH="1">
              <a:off x="5334" y="2438"/>
              <a:ext cx="112"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215" name="Line 143"/>
          <p:cNvSpPr>
            <a:spLocks noChangeShapeType="1"/>
          </p:cNvSpPr>
          <p:nvPr/>
        </p:nvSpPr>
        <p:spPr bwMode="auto">
          <a:xfrm>
            <a:off x="7802562" y="5402264"/>
            <a:ext cx="1588" cy="4603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216" name="Oval 144"/>
          <p:cNvSpPr>
            <a:spLocks noChangeArrowheads="1"/>
          </p:cNvSpPr>
          <p:nvPr/>
        </p:nvSpPr>
        <p:spPr bwMode="auto">
          <a:xfrm>
            <a:off x="9202737" y="4811713"/>
            <a:ext cx="33338" cy="25400"/>
          </a:xfrm>
          <a:prstGeom prst="ellipse">
            <a:avLst/>
          </a:prstGeom>
          <a:solidFill>
            <a:srgbClr val="440000"/>
          </a:solidFill>
          <a:ln w="25400">
            <a:solidFill>
              <a:srgbClr val="000000"/>
            </a:solidFill>
            <a:round/>
            <a:headEnd/>
            <a:tailEnd/>
          </a:ln>
        </p:spPr>
        <p:txBody>
          <a:bodyPr/>
          <a:lstStyle/>
          <a:p>
            <a:endParaRPr lang="en-IE"/>
          </a:p>
        </p:txBody>
      </p:sp>
      <p:grpSp>
        <p:nvGrpSpPr>
          <p:cNvPr id="643219" name="Group 147"/>
          <p:cNvGrpSpPr>
            <a:grpSpLocks/>
          </p:cNvGrpSpPr>
          <p:nvPr/>
        </p:nvGrpSpPr>
        <p:grpSpPr bwMode="auto">
          <a:xfrm>
            <a:off x="8066088" y="5437188"/>
            <a:ext cx="85725" cy="195262"/>
            <a:chOff x="4122" y="3425"/>
            <a:chExt cx="54" cy="123"/>
          </a:xfrm>
        </p:grpSpPr>
        <p:sp>
          <p:nvSpPr>
            <p:cNvPr id="643217" name="Freeform 145"/>
            <p:cNvSpPr>
              <a:spLocks/>
            </p:cNvSpPr>
            <p:nvPr/>
          </p:nvSpPr>
          <p:spPr bwMode="auto">
            <a:xfrm>
              <a:off x="4122" y="3425"/>
              <a:ext cx="54" cy="64"/>
            </a:xfrm>
            <a:custGeom>
              <a:avLst/>
              <a:gdLst>
                <a:gd name="T0" fmla="*/ 27 w 54"/>
                <a:gd name="T1" fmla="*/ 0 h 64"/>
                <a:gd name="T2" fmla="*/ 54 w 54"/>
                <a:gd name="T3" fmla="*/ 64 h 64"/>
                <a:gd name="T4" fmla="*/ 0 w 54"/>
                <a:gd name="T5" fmla="*/ 64 h 64"/>
                <a:gd name="T6" fmla="*/ 27 w 54"/>
                <a:gd name="T7" fmla="*/ 0 h 64"/>
              </a:gdLst>
              <a:ahLst/>
              <a:cxnLst>
                <a:cxn ang="0">
                  <a:pos x="T0" y="T1"/>
                </a:cxn>
                <a:cxn ang="0">
                  <a:pos x="T2" y="T3"/>
                </a:cxn>
                <a:cxn ang="0">
                  <a:pos x="T4" y="T5"/>
                </a:cxn>
                <a:cxn ang="0">
                  <a:pos x="T6" y="T7"/>
                </a:cxn>
              </a:cxnLst>
              <a:rect l="0" t="0" r="r" b="b"/>
              <a:pathLst>
                <a:path w="54" h="64">
                  <a:moveTo>
                    <a:pt x="27" y="0"/>
                  </a:moveTo>
                  <a:lnTo>
                    <a:pt x="54" y="64"/>
                  </a:lnTo>
                  <a:lnTo>
                    <a:pt x="0" y="64"/>
                  </a:lnTo>
                  <a:lnTo>
                    <a:pt x="27" y="0"/>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218" name="Line 146"/>
            <p:cNvSpPr>
              <a:spLocks noChangeShapeType="1"/>
            </p:cNvSpPr>
            <p:nvPr/>
          </p:nvSpPr>
          <p:spPr bwMode="auto">
            <a:xfrm>
              <a:off x="4149" y="3446"/>
              <a:ext cx="1" cy="102"/>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220" name="Rectangle 148"/>
          <p:cNvSpPr>
            <a:spLocks noChangeArrowheads="1"/>
          </p:cNvSpPr>
          <p:nvPr/>
        </p:nvSpPr>
        <p:spPr bwMode="auto">
          <a:xfrm>
            <a:off x="7870826" y="5648326"/>
            <a:ext cx="50654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ALUSrcB</a:t>
            </a:r>
            <a:endParaRPr lang="en-US" altLang="en-US"/>
          </a:p>
        </p:txBody>
      </p:sp>
      <p:sp>
        <p:nvSpPr>
          <p:cNvPr id="643221" name="Line 149"/>
          <p:cNvSpPr>
            <a:spLocks noChangeShapeType="1"/>
          </p:cNvSpPr>
          <p:nvPr/>
        </p:nvSpPr>
        <p:spPr bwMode="auto">
          <a:xfrm>
            <a:off x="9223376" y="4057651"/>
            <a:ext cx="1587" cy="76676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222" name="Line 150"/>
          <p:cNvSpPr>
            <a:spLocks noChangeShapeType="1"/>
          </p:cNvSpPr>
          <p:nvPr/>
        </p:nvSpPr>
        <p:spPr bwMode="auto">
          <a:xfrm flipH="1">
            <a:off x="7343776" y="5862639"/>
            <a:ext cx="458787"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223" name="AutoShape 151"/>
          <p:cNvSpPr>
            <a:spLocks noChangeArrowheads="1"/>
          </p:cNvSpPr>
          <p:nvPr/>
        </p:nvSpPr>
        <p:spPr bwMode="auto">
          <a:xfrm>
            <a:off x="6964362" y="5746750"/>
            <a:ext cx="374650" cy="298450"/>
          </a:xfrm>
          <a:prstGeom prst="roundRect">
            <a:avLst>
              <a:gd name="adj" fmla="val 47370"/>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E"/>
          </a:p>
        </p:txBody>
      </p:sp>
      <p:sp>
        <p:nvSpPr>
          <p:cNvPr id="643224" name="Rectangle 152"/>
          <p:cNvSpPr>
            <a:spLocks noChangeArrowheads="1"/>
          </p:cNvSpPr>
          <p:nvPr/>
        </p:nvSpPr>
        <p:spPr bwMode="auto">
          <a:xfrm>
            <a:off x="6994526" y="5802313"/>
            <a:ext cx="27892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Courier New" panose="02070309020205020404" pitchFamily="49" charset="0"/>
              </a:rPr>
              <a:t>&lt;&lt;2</a:t>
            </a:r>
            <a:endParaRPr lang="en-US" altLang="en-US"/>
          </a:p>
        </p:txBody>
      </p:sp>
      <p:sp>
        <p:nvSpPr>
          <p:cNvPr id="643225" name="Line 153"/>
          <p:cNvSpPr>
            <a:spLocks noChangeShapeType="1"/>
          </p:cNvSpPr>
          <p:nvPr/>
        </p:nvSpPr>
        <p:spPr bwMode="auto">
          <a:xfrm flipH="1">
            <a:off x="2211387" y="2874964"/>
            <a:ext cx="6859588"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226" name="Rectangle 154"/>
          <p:cNvSpPr>
            <a:spLocks noChangeArrowheads="1"/>
          </p:cNvSpPr>
          <p:nvPr/>
        </p:nvSpPr>
        <p:spPr bwMode="auto">
          <a:xfrm>
            <a:off x="1798637" y="3875089"/>
            <a:ext cx="298450" cy="714375"/>
          </a:xfrm>
          <a:prstGeom prst="rect">
            <a:avLst/>
          </a:prstGeom>
          <a:solidFill>
            <a:srgbClr val="FFFFFF"/>
          </a:solidFill>
          <a:ln w="25400">
            <a:solidFill>
              <a:srgbClr val="000000"/>
            </a:solidFill>
            <a:miter lim="800000"/>
            <a:headEnd/>
            <a:tailEnd/>
          </a:ln>
        </p:spPr>
        <p:txBody>
          <a:bodyPr/>
          <a:lstStyle/>
          <a:p>
            <a:endParaRPr lang="en-IE"/>
          </a:p>
        </p:txBody>
      </p:sp>
      <p:grpSp>
        <p:nvGrpSpPr>
          <p:cNvPr id="643229" name="Group 157"/>
          <p:cNvGrpSpPr>
            <a:grpSpLocks/>
          </p:cNvGrpSpPr>
          <p:nvPr/>
        </p:nvGrpSpPr>
        <p:grpSpPr bwMode="auto">
          <a:xfrm>
            <a:off x="1598612" y="4202114"/>
            <a:ext cx="204788" cy="103187"/>
            <a:chOff x="48" y="2647"/>
            <a:chExt cx="129" cy="65"/>
          </a:xfrm>
        </p:grpSpPr>
        <p:sp>
          <p:nvSpPr>
            <p:cNvPr id="643227" name="Freeform 155"/>
            <p:cNvSpPr>
              <a:spLocks/>
            </p:cNvSpPr>
            <p:nvPr/>
          </p:nvSpPr>
          <p:spPr bwMode="auto">
            <a:xfrm>
              <a:off x="102" y="2647"/>
              <a:ext cx="75" cy="65"/>
            </a:xfrm>
            <a:custGeom>
              <a:avLst/>
              <a:gdLst>
                <a:gd name="T0" fmla="*/ 75 w 75"/>
                <a:gd name="T1" fmla="*/ 33 h 65"/>
                <a:gd name="T2" fmla="*/ 0 w 75"/>
                <a:gd name="T3" fmla="*/ 65 h 65"/>
                <a:gd name="T4" fmla="*/ 0 w 75"/>
                <a:gd name="T5" fmla="*/ 0 h 65"/>
                <a:gd name="T6" fmla="*/ 75 w 75"/>
                <a:gd name="T7" fmla="*/ 33 h 65"/>
              </a:gdLst>
              <a:ahLst/>
              <a:cxnLst>
                <a:cxn ang="0">
                  <a:pos x="T0" y="T1"/>
                </a:cxn>
                <a:cxn ang="0">
                  <a:pos x="T2" y="T3"/>
                </a:cxn>
                <a:cxn ang="0">
                  <a:pos x="T4" y="T5"/>
                </a:cxn>
                <a:cxn ang="0">
                  <a:pos x="T6" y="T7"/>
                </a:cxn>
              </a:cxnLst>
              <a:rect l="0" t="0" r="r" b="b"/>
              <a:pathLst>
                <a:path w="75" h="65">
                  <a:moveTo>
                    <a:pt x="75" y="33"/>
                  </a:moveTo>
                  <a:lnTo>
                    <a:pt x="0" y="65"/>
                  </a:lnTo>
                  <a:lnTo>
                    <a:pt x="0" y="0"/>
                  </a:lnTo>
                  <a:lnTo>
                    <a:pt x="7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228" name="Line 156"/>
            <p:cNvSpPr>
              <a:spLocks noChangeShapeType="1"/>
            </p:cNvSpPr>
            <p:nvPr/>
          </p:nvSpPr>
          <p:spPr bwMode="auto">
            <a:xfrm flipH="1">
              <a:off x="48" y="2680"/>
              <a:ext cx="91"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3232" name="Group 160"/>
          <p:cNvGrpSpPr>
            <a:grpSpLocks/>
          </p:cNvGrpSpPr>
          <p:nvPr/>
        </p:nvGrpSpPr>
        <p:grpSpPr bwMode="auto">
          <a:xfrm>
            <a:off x="2101851" y="4202114"/>
            <a:ext cx="314325" cy="103187"/>
            <a:chOff x="365" y="2647"/>
            <a:chExt cx="198" cy="65"/>
          </a:xfrm>
        </p:grpSpPr>
        <p:sp>
          <p:nvSpPr>
            <p:cNvPr id="643230" name="Freeform 158"/>
            <p:cNvSpPr>
              <a:spLocks/>
            </p:cNvSpPr>
            <p:nvPr/>
          </p:nvSpPr>
          <p:spPr bwMode="auto">
            <a:xfrm>
              <a:off x="488" y="2647"/>
              <a:ext cx="75" cy="65"/>
            </a:xfrm>
            <a:custGeom>
              <a:avLst/>
              <a:gdLst>
                <a:gd name="T0" fmla="*/ 75 w 75"/>
                <a:gd name="T1" fmla="*/ 33 h 65"/>
                <a:gd name="T2" fmla="*/ 0 w 75"/>
                <a:gd name="T3" fmla="*/ 65 h 65"/>
                <a:gd name="T4" fmla="*/ 0 w 75"/>
                <a:gd name="T5" fmla="*/ 0 h 65"/>
                <a:gd name="T6" fmla="*/ 75 w 75"/>
                <a:gd name="T7" fmla="*/ 33 h 65"/>
              </a:gdLst>
              <a:ahLst/>
              <a:cxnLst>
                <a:cxn ang="0">
                  <a:pos x="T0" y="T1"/>
                </a:cxn>
                <a:cxn ang="0">
                  <a:pos x="T2" y="T3"/>
                </a:cxn>
                <a:cxn ang="0">
                  <a:pos x="T4" y="T5"/>
                </a:cxn>
                <a:cxn ang="0">
                  <a:pos x="T6" y="T7"/>
                </a:cxn>
              </a:cxnLst>
              <a:rect l="0" t="0" r="r" b="b"/>
              <a:pathLst>
                <a:path w="75" h="65">
                  <a:moveTo>
                    <a:pt x="75" y="33"/>
                  </a:moveTo>
                  <a:lnTo>
                    <a:pt x="0" y="65"/>
                  </a:lnTo>
                  <a:lnTo>
                    <a:pt x="0" y="0"/>
                  </a:lnTo>
                  <a:lnTo>
                    <a:pt x="7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231" name="Line 159"/>
            <p:cNvSpPr>
              <a:spLocks noChangeShapeType="1"/>
            </p:cNvSpPr>
            <p:nvPr/>
          </p:nvSpPr>
          <p:spPr bwMode="auto">
            <a:xfrm flipH="1">
              <a:off x="365" y="2680"/>
              <a:ext cx="16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233" name="Rectangle 161"/>
          <p:cNvSpPr>
            <a:spLocks noChangeArrowheads="1"/>
          </p:cNvSpPr>
          <p:nvPr/>
        </p:nvSpPr>
        <p:spPr bwMode="auto">
          <a:xfrm>
            <a:off x="1836737" y="3973513"/>
            <a:ext cx="2132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Arial" panose="020B0604020202020204" pitchFamily="34" charset="0"/>
              </a:rPr>
              <a:t>PC</a:t>
            </a:r>
            <a:endParaRPr lang="en-US" altLang="en-US"/>
          </a:p>
        </p:txBody>
      </p:sp>
      <p:sp>
        <p:nvSpPr>
          <p:cNvPr id="643234" name="Rectangle 162"/>
          <p:cNvSpPr>
            <a:spLocks noChangeArrowheads="1"/>
          </p:cNvSpPr>
          <p:nvPr/>
        </p:nvSpPr>
        <p:spPr bwMode="auto">
          <a:xfrm>
            <a:off x="7666037" y="5010151"/>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4</a:t>
            </a:r>
            <a:endParaRPr lang="en-US" altLang="en-US"/>
          </a:p>
        </p:txBody>
      </p:sp>
      <p:sp>
        <p:nvSpPr>
          <p:cNvPr id="643235" name="Line 163"/>
          <p:cNvSpPr>
            <a:spLocks noChangeShapeType="1"/>
          </p:cNvSpPr>
          <p:nvPr/>
        </p:nvSpPr>
        <p:spPr bwMode="auto">
          <a:xfrm>
            <a:off x="2211387" y="2874964"/>
            <a:ext cx="1588" cy="13795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236" name="Line 164"/>
          <p:cNvSpPr>
            <a:spLocks noChangeShapeType="1"/>
          </p:cNvSpPr>
          <p:nvPr/>
        </p:nvSpPr>
        <p:spPr bwMode="auto">
          <a:xfrm>
            <a:off x="1598612" y="2679700"/>
            <a:ext cx="1588" cy="15748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237" name="Line 165"/>
          <p:cNvSpPr>
            <a:spLocks noChangeShapeType="1"/>
          </p:cNvSpPr>
          <p:nvPr/>
        </p:nvSpPr>
        <p:spPr bwMode="auto">
          <a:xfrm>
            <a:off x="7691437" y="2874964"/>
            <a:ext cx="1588" cy="14128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nvGrpSpPr>
          <p:cNvPr id="643240" name="Group 168"/>
          <p:cNvGrpSpPr>
            <a:grpSpLocks/>
          </p:cNvGrpSpPr>
          <p:nvPr/>
        </p:nvGrpSpPr>
        <p:grpSpPr bwMode="auto">
          <a:xfrm>
            <a:off x="9020175" y="2874963"/>
            <a:ext cx="101600" cy="392112"/>
            <a:chOff x="4723" y="1811"/>
            <a:chExt cx="64" cy="247"/>
          </a:xfrm>
        </p:grpSpPr>
        <p:sp>
          <p:nvSpPr>
            <p:cNvPr id="643238" name="Freeform 166"/>
            <p:cNvSpPr>
              <a:spLocks/>
            </p:cNvSpPr>
            <p:nvPr/>
          </p:nvSpPr>
          <p:spPr bwMode="auto">
            <a:xfrm>
              <a:off x="4723" y="1983"/>
              <a:ext cx="64" cy="75"/>
            </a:xfrm>
            <a:custGeom>
              <a:avLst/>
              <a:gdLst>
                <a:gd name="T0" fmla="*/ 32 w 64"/>
                <a:gd name="T1" fmla="*/ 75 h 75"/>
                <a:gd name="T2" fmla="*/ 0 w 64"/>
                <a:gd name="T3" fmla="*/ 0 h 75"/>
                <a:gd name="T4" fmla="*/ 64 w 64"/>
                <a:gd name="T5" fmla="*/ 0 h 75"/>
                <a:gd name="T6" fmla="*/ 32 w 64"/>
                <a:gd name="T7" fmla="*/ 75 h 75"/>
              </a:gdLst>
              <a:ahLst/>
              <a:cxnLst>
                <a:cxn ang="0">
                  <a:pos x="T0" y="T1"/>
                </a:cxn>
                <a:cxn ang="0">
                  <a:pos x="T2" y="T3"/>
                </a:cxn>
                <a:cxn ang="0">
                  <a:pos x="T4" y="T5"/>
                </a:cxn>
                <a:cxn ang="0">
                  <a:pos x="T6" y="T7"/>
                </a:cxn>
              </a:cxnLst>
              <a:rect l="0" t="0" r="r" b="b"/>
              <a:pathLst>
                <a:path w="64" h="75">
                  <a:moveTo>
                    <a:pt x="32" y="75"/>
                  </a:moveTo>
                  <a:lnTo>
                    <a:pt x="0" y="0"/>
                  </a:lnTo>
                  <a:lnTo>
                    <a:pt x="64" y="0"/>
                  </a:lnTo>
                  <a:lnTo>
                    <a:pt x="32"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239" name="Line 167"/>
            <p:cNvSpPr>
              <a:spLocks noChangeShapeType="1"/>
            </p:cNvSpPr>
            <p:nvPr/>
          </p:nvSpPr>
          <p:spPr bwMode="auto">
            <a:xfrm>
              <a:off x="4755" y="1811"/>
              <a:ext cx="1" cy="20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241" name="Line 169"/>
          <p:cNvSpPr>
            <a:spLocks noChangeShapeType="1"/>
          </p:cNvSpPr>
          <p:nvPr/>
        </p:nvSpPr>
        <p:spPr bwMode="auto">
          <a:xfrm>
            <a:off x="9759951" y="3411539"/>
            <a:ext cx="1587" cy="2635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242" name="Oval 170"/>
          <p:cNvSpPr>
            <a:spLocks noChangeArrowheads="1"/>
          </p:cNvSpPr>
          <p:nvPr/>
        </p:nvSpPr>
        <p:spPr bwMode="auto">
          <a:xfrm>
            <a:off x="6716712" y="5883275"/>
            <a:ext cx="26988" cy="25400"/>
          </a:xfrm>
          <a:prstGeom prst="ellipse">
            <a:avLst/>
          </a:prstGeom>
          <a:solidFill>
            <a:srgbClr val="440000"/>
          </a:solidFill>
          <a:ln w="25400">
            <a:solidFill>
              <a:srgbClr val="000000"/>
            </a:solidFill>
            <a:round/>
            <a:headEnd/>
            <a:tailEnd/>
          </a:ln>
        </p:spPr>
        <p:txBody>
          <a:bodyPr/>
          <a:lstStyle/>
          <a:p>
            <a:endParaRPr lang="en-IE"/>
          </a:p>
        </p:txBody>
      </p:sp>
      <p:sp>
        <p:nvSpPr>
          <p:cNvPr id="643243" name="Oval 171"/>
          <p:cNvSpPr>
            <a:spLocks noChangeArrowheads="1"/>
          </p:cNvSpPr>
          <p:nvPr/>
        </p:nvSpPr>
        <p:spPr bwMode="auto">
          <a:xfrm>
            <a:off x="2198687" y="4232276"/>
            <a:ext cx="25400" cy="34925"/>
          </a:xfrm>
          <a:prstGeom prst="ellipse">
            <a:avLst/>
          </a:prstGeom>
          <a:solidFill>
            <a:srgbClr val="440000"/>
          </a:solidFill>
          <a:ln w="25400">
            <a:solidFill>
              <a:srgbClr val="000000"/>
            </a:solidFill>
            <a:round/>
            <a:headEnd/>
            <a:tailEnd/>
          </a:ln>
        </p:spPr>
        <p:txBody>
          <a:bodyPr/>
          <a:lstStyle/>
          <a:p>
            <a:endParaRPr lang="en-IE"/>
          </a:p>
        </p:txBody>
      </p:sp>
      <p:sp>
        <p:nvSpPr>
          <p:cNvPr id="643244" name="Line 172"/>
          <p:cNvSpPr>
            <a:spLocks noChangeShapeType="1"/>
          </p:cNvSpPr>
          <p:nvPr/>
        </p:nvSpPr>
        <p:spPr bwMode="auto">
          <a:xfrm flipH="1">
            <a:off x="9377362" y="3411539"/>
            <a:ext cx="382588"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245" name="Line 173"/>
          <p:cNvSpPr>
            <a:spLocks noChangeShapeType="1"/>
          </p:cNvSpPr>
          <p:nvPr/>
        </p:nvSpPr>
        <p:spPr bwMode="auto">
          <a:xfrm flipH="1">
            <a:off x="10448926" y="3870325"/>
            <a:ext cx="153987"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nvGrpSpPr>
          <p:cNvPr id="643248" name="Group 176"/>
          <p:cNvGrpSpPr>
            <a:grpSpLocks/>
          </p:cNvGrpSpPr>
          <p:nvPr/>
        </p:nvGrpSpPr>
        <p:grpSpPr bwMode="auto">
          <a:xfrm>
            <a:off x="6926263" y="3675064"/>
            <a:ext cx="187325" cy="85725"/>
            <a:chOff x="3404" y="2315"/>
            <a:chExt cx="118" cy="54"/>
          </a:xfrm>
        </p:grpSpPr>
        <p:sp>
          <p:nvSpPr>
            <p:cNvPr id="643246" name="Freeform 174"/>
            <p:cNvSpPr>
              <a:spLocks/>
            </p:cNvSpPr>
            <p:nvPr/>
          </p:nvSpPr>
          <p:spPr bwMode="auto">
            <a:xfrm>
              <a:off x="3404" y="2315"/>
              <a:ext cx="64" cy="54"/>
            </a:xfrm>
            <a:custGeom>
              <a:avLst/>
              <a:gdLst>
                <a:gd name="T0" fmla="*/ 0 w 64"/>
                <a:gd name="T1" fmla="*/ 27 h 54"/>
                <a:gd name="T2" fmla="*/ 64 w 64"/>
                <a:gd name="T3" fmla="*/ 0 h 54"/>
                <a:gd name="T4" fmla="*/ 64 w 64"/>
                <a:gd name="T5" fmla="*/ 54 h 54"/>
                <a:gd name="T6" fmla="*/ 0 w 64"/>
                <a:gd name="T7" fmla="*/ 27 h 54"/>
              </a:gdLst>
              <a:ahLst/>
              <a:cxnLst>
                <a:cxn ang="0">
                  <a:pos x="T0" y="T1"/>
                </a:cxn>
                <a:cxn ang="0">
                  <a:pos x="T2" y="T3"/>
                </a:cxn>
                <a:cxn ang="0">
                  <a:pos x="T4" y="T5"/>
                </a:cxn>
                <a:cxn ang="0">
                  <a:pos x="T6" y="T7"/>
                </a:cxn>
              </a:cxnLst>
              <a:rect l="0" t="0" r="r" b="b"/>
              <a:pathLst>
                <a:path w="64" h="54">
                  <a:moveTo>
                    <a:pt x="0" y="27"/>
                  </a:moveTo>
                  <a:lnTo>
                    <a:pt x="64" y="0"/>
                  </a:lnTo>
                  <a:lnTo>
                    <a:pt x="64" y="54"/>
                  </a:lnTo>
                  <a:lnTo>
                    <a:pt x="0" y="27"/>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247" name="Line 175"/>
            <p:cNvSpPr>
              <a:spLocks noChangeShapeType="1"/>
            </p:cNvSpPr>
            <p:nvPr/>
          </p:nvSpPr>
          <p:spPr bwMode="auto">
            <a:xfrm flipH="1">
              <a:off x="3425" y="2342"/>
              <a:ext cx="97" cy="1"/>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249" name="Rectangle 177"/>
          <p:cNvSpPr>
            <a:spLocks noChangeArrowheads="1"/>
          </p:cNvSpPr>
          <p:nvPr/>
        </p:nvSpPr>
        <p:spPr bwMode="auto">
          <a:xfrm>
            <a:off x="7146926" y="3649664"/>
            <a:ext cx="40395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RegDst</a:t>
            </a:r>
            <a:endParaRPr lang="en-US" altLang="en-US"/>
          </a:p>
        </p:txBody>
      </p:sp>
      <p:grpSp>
        <p:nvGrpSpPr>
          <p:cNvPr id="643252" name="Group 180"/>
          <p:cNvGrpSpPr>
            <a:grpSpLocks/>
          </p:cNvGrpSpPr>
          <p:nvPr/>
        </p:nvGrpSpPr>
        <p:grpSpPr bwMode="auto">
          <a:xfrm>
            <a:off x="6807201" y="3411539"/>
            <a:ext cx="84137" cy="230187"/>
            <a:chOff x="3329" y="2149"/>
            <a:chExt cx="53" cy="145"/>
          </a:xfrm>
        </p:grpSpPr>
        <p:sp>
          <p:nvSpPr>
            <p:cNvPr id="643250" name="Freeform 178"/>
            <p:cNvSpPr>
              <a:spLocks/>
            </p:cNvSpPr>
            <p:nvPr/>
          </p:nvSpPr>
          <p:spPr bwMode="auto">
            <a:xfrm>
              <a:off x="3329" y="2229"/>
              <a:ext cx="53" cy="65"/>
            </a:xfrm>
            <a:custGeom>
              <a:avLst/>
              <a:gdLst>
                <a:gd name="T0" fmla="*/ 27 w 53"/>
                <a:gd name="T1" fmla="*/ 65 h 65"/>
                <a:gd name="T2" fmla="*/ 0 w 53"/>
                <a:gd name="T3" fmla="*/ 0 h 65"/>
                <a:gd name="T4" fmla="*/ 53 w 53"/>
                <a:gd name="T5" fmla="*/ 0 h 65"/>
                <a:gd name="T6" fmla="*/ 27 w 53"/>
                <a:gd name="T7" fmla="*/ 65 h 65"/>
              </a:gdLst>
              <a:ahLst/>
              <a:cxnLst>
                <a:cxn ang="0">
                  <a:pos x="T0" y="T1"/>
                </a:cxn>
                <a:cxn ang="0">
                  <a:pos x="T2" y="T3"/>
                </a:cxn>
                <a:cxn ang="0">
                  <a:pos x="T4" y="T5"/>
                </a:cxn>
                <a:cxn ang="0">
                  <a:pos x="T6" y="T7"/>
                </a:cxn>
              </a:cxnLst>
              <a:rect l="0" t="0" r="r" b="b"/>
              <a:pathLst>
                <a:path w="53" h="65">
                  <a:moveTo>
                    <a:pt x="27" y="65"/>
                  </a:moveTo>
                  <a:lnTo>
                    <a:pt x="0" y="0"/>
                  </a:lnTo>
                  <a:lnTo>
                    <a:pt x="53" y="0"/>
                  </a:lnTo>
                  <a:lnTo>
                    <a:pt x="27"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251" name="Line 179"/>
            <p:cNvSpPr>
              <a:spLocks noChangeShapeType="1"/>
            </p:cNvSpPr>
            <p:nvPr/>
          </p:nvSpPr>
          <p:spPr bwMode="auto">
            <a:xfrm>
              <a:off x="3356" y="2149"/>
              <a:ext cx="1" cy="12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3255" name="Group 183"/>
          <p:cNvGrpSpPr>
            <a:grpSpLocks/>
          </p:cNvGrpSpPr>
          <p:nvPr/>
        </p:nvGrpSpPr>
        <p:grpSpPr bwMode="auto">
          <a:xfrm>
            <a:off x="6500812" y="3487739"/>
            <a:ext cx="84138" cy="153987"/>
            <a:chOff x="3136" y="2197"/>
            <a:chExt cx="53" cy="97"/>
          </a:xfrm>
        </p:grpSpPr>
        <p:sp>
          <p:nvSpPr>
            <p:cNvPr id="643253" name="Freeform 181"/>
            <p:cNvSpPr>
              <a:spLocks/>
            </p:cNvSpPr>
            <p:nvPr/>
          </p:nvSpPr>
          <p:spPr bwMode="auto">
            <a:xfrm>
              <a:off x="3136" y="2229"/>
              <a:ext cx="53" cy="65"/>
            </a:xfrm>
            <a:custGeom>
              <a:avLst/>
              <a:gdLst>
                <a:gd name="T0" fmla="*/ 27 w 53"/>
                <a:gd name="T1" fmla="*/ 65 h 65"/>
                <a:gd name="T2" fmla="*/ 0 w 53"/>
                <a:gd name="T3" fmla="*/ 0 h 65"/>
                <a:gd name="T4" fmla="*/ 53 w 53"/>
                <a:gd name="T5" fmla="*/ 0 h 65"/>
                <a:gd name="T6" fmla="*/ 27 w 53"/>
                <a:gd name="T7" fmla="*/ 65 h 65"/>
              </a:gdLst>
              <a:ahLst/>
              <a:cxnLst>
                <a:cxn ang="0">
                  <a:pos x="T0" y="T1"/>
                </a:cxn>
                <a:cxn ang="0">
                  <a:pos x="T2" y="T3"/>
                </a:cxn>
                <a:cxn ang="0">
                  <a:pos x="T4" y="T5"/>
                </a:cxn>
                <a:cxn ang="0">
                  <a:pos x="T6" y="T7"/>
                </a:cxn>
              </a:cxnLst>
              <a:rect l="0" t="0" r="r" b="b"/>
              <a:pathLst>
                <a:path w="53" h="65">
                  <a:moveTo>
                    <a:pt x="27" y="65"/>
                  </a:moveTo>
                  <a:lnTo>
                    <a:pt x="0" y="0"/>
                  </a:lnTo>
                  <a:lnTo>
                    <a:pt x="53" y="0"/>
                  </a:lnTo>
                  <a:lnTo>
                    <a:pt x="27"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254" name="Line 182"/>
            <p:cNvSpPr>
              <a:spLocks noChangeShapeType="1"/>
            </p:cNvSpPr>
            <p:nvPr/>
          </p:nvSpPr>
          <p:spPr bwMode="auto">
            <a:xfrm>
              <a:off x="3163" y="2197"/>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256" name="Line 184"/>
          <p:cNvSpPr>
            <a:spLocks noChangeShapeType="1"/>
          </p:cNvSpPr>
          <p:nvPr/>
        </p:nvSpPr>
        <p:spPr bwMode="auto">
          <a:xfrm flipH="1">
            <a:off x="6313487" y="3487739"/>
            <a:ext cx="230188"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257" name="Oval 185"/>
          <p:cNvSpPr>
            <a:spLocks noChangeArrowheads="1"/>
          </p:cNvSpPr>
          <p:nvPr/>
        </p:nvSpPr>
        <p:spPr bwMode="auto">
          <a:xfrm>
            <a:off x="6286500" y="3462338"/>
            <a:ext cx="44450" cy="42862"/>
          </a:xfrm>
          <a:prstGeom prst="ellipse">
            <a:avLst/>
          </a:prstGeom>
          <a:solidFill>
            <a:srgbClr val="000000"/>
          </a:solidFill>
          <a:ln w="17463">
            <a:solidFill>
              <a:srgbClr val="000000"/>
            </a:solidFill>
            <a:round/>
            <a:headEnd/>
            <a:tailEnd/>
          </a:ln>
        </p:spPr>
        <p:txBody>
          <a:bodyPr/>
          <a:lstStyle/>
          <a:p>
            <a:endParaRPr lang="en-IE"/>
          </a:p>
        </p:txBody>
      </p:sp>
      <p:sp>
        <p:nvSpPr>
          <p:cNvPr id="643258" name="Line 186"/>
          <p:cNvSpPr>
            <a:spLocks noChangeShapeType="1"/>
          </p:cNvSpPr>
          <p:nvPr/>
        </p:nvSpPr>
        <p:spPr bwMode="auto">
          <a:xfrm flipH="1">
            <a:off x="6807200" y="3429000"/>
            <a:ext cx="76200" cy="7620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259" name="Rectangle 187"/>
          <p:cNvSpPr>
            <a:spLocks noChangeArrowheads="1"/>
          </p:cNvSpPr>
          <p:nvPr/>
        </p:nvSpPr>
        <p:spPr bwMode="auto">
          <a:xfrm>
            <a:off x="6731000" y="3403601"/>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panose="020B0604020202020204" pitchFamily="34" charset="0"/>
              </a:rPr>
              <a:t>5</a:t>
            </a:r>
            <a:endParaRPr lang="en-US" altLang="en-US"/>
          </a:p>
        </p:txBody>
      </p:sp>
      <p:grpSp>
        <p:nvGrpSpPr>
          <p:cNvPr id="643262" name="Group 190"/>
          <p:cNvGrpSpPr>
            <a:grpSpLocks/>
          </p:cNvGrpSpPr>
          <p:nvPr/>
        </p:nvGrpSpPr>
        <p:grpSpPr bwMode="auto">
          <a:xfrm>
            <a:off x="2636838" y="4313238"/>
            <a:ext cx="238125" cy="101600"/>
            <a:chOff x="702" y="2717"/>
            <a:chExt cx="150" cy="64"/>
          </a:xfrm>
        </p:grpSpPr>
        <p:sp>
          <p:nvSpPr>
            <p:cNvPr id="643260" name="Freeform 188"/>
            <p:cNvSpPr>
              <a:spLocks/>
            </p:cNvSpPr>
            <p:nvPr/>
          </p:nvSpPr>
          <p:spPr bwMode="auto">
            <a:xfrm>
              <a:off x="777" y="2717"/>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261" name="Line 189"/>
            <p:cNvSpPr>
              <a:spLocks noChangeShapeType="1"/>
            </p:cNvSpPr>
            <p:nvPr/>
          </p:nvSpPr>
          <p:spPr bwMode="auto">
            <a:xfrm flipH="1">
              <a:off x="702" y="2749"/>
              <a:ext cx="113"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263" name="Rectangle 191"/>
          <p:cNvSpPr>
            <a:spLocks noChangeArrowheads="1"/>
          </p:cNvSpPr>
          <p:nvPr/>
        </p:nvSpPr>
        <p:spPr bwMode="auto">
          <a:xfrm>
            <a:off x="4360863" y="3032126"/>
            <a:ext cx="296863" cy="715963"/>
          </a:xfrm>
          <a:prstGeom prst="rect">
            <a:avLst/>
          </a:prstGeom>
          <a:solidFill>
            <a:srgbClr val="FFFFFF"/>
          </a:solidFill>
          <a:ln w="25400">
            <a:solidFill>
              <a:srgbClr val="000000"/>
            </a:solidFill>
            <a:miter lim="800000"/>
            <a:headEnd/>
            <a:tailEnd/>
          </a:ln>
        </p:spPr>
        <p:txBody>
          <a:bodyPr/>
          <a:lstStyle/>
          <a:p>
            <a:endParaRPr lang="en-IE"/>
          </a:p>
        </p:txBody>
      </p:sp>
      <p:sp>
        <p:nvSpPr>
          <p:cNvPr id="643264" name="Rectangle 192"/>
          <p:cNvSpPr>
            <a:spLocks noChangeArrowheads="1"/>
          </p:cNvSpPr>
          <p:nvPr/>
        </p:nvSpPr>
        <p:spPr bwMode="auto">
          <a:xfrm>
            <a:off x="4492625" y="3130550"/>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Arial" panose="020B0604020202020204" pitchFamily="34" charset="0"/>
              </a:rPr>
              <a:t>I</a:t>
            </a:r>
            <a:endParaRPr lang="en-US" altLang="en-US"/>
          </a:p>
        </p:txBody>
      </p:sp>
      <p:sp>
        <p:nvSpPr>
          <p:cNvPr id="643265" name="Rectangle 193"/>
          <p:cNvSpPr>
            <a:spLocks noChangeArrowheads="1"/>
          </p:cNvSpPr>
          <p:nvPr/>
        </p:nvSpPr>
        <p:spPr bwMode="auto">
          <a:xfrm>
            <a:off x="4457700" y="3284538"/>
            <a:ext cx="11060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Arial" panose="020B0604020202020204" pitchFamily="34" charset="0"/>
              </a:rPr>
              <a:t>R</a:t>
            </a:r>
            <a:endParaRPr lang="en-US" altLang="en-US"/>
          </a:p>
        </p:txBody>
      </p:sp>
      <p:sp>
        <p:nvSpPr>
          <p:cNvPr id="643266" name="Rectangle 194"/>
          <p:cNvSpPr>
            <a:spLocks noChangeArrowheads="1"/>
          </p:cNvSpPr>
          <p:nvPr/>
        </p:nvSpPr>
        <p:spPr bwMode="auto">
          <a:xfrm>
            <a:off x="4360863" y="4181476"/>
            <a:ext cx="296863" cy="714375"/>
          </a:xfrm>
          <a:prstGeom prst="rect">
            <a:avLst/>
          </a:prstGeom>
          <a:solidFill>
            <a:srgbClr val="FFFFFF"/>
          </a:solidFill>
          <a:ln w="25400">
            <a:solidFill>
              <a:srgbClr val="000000"/>
            </a:solidFill>
            <a:miter lim="800000"/>
            <a:headEnd/>
            <a:tailEnd/>
          </a:ln>
        </p:spPr>
        <p:txBody>
          <a:bodyPr/>
          <a:lstStyle/>
          <a:p>
            <a:endParaRPr lang="en-IE"/>
          </a:p>
        </p:txBody>
      </p:sp>
      <p:sp>
        <p:nvSpPr>
          <p:cNvPr id="643267" name="Rectangle 195"/>
          <p:cNvSpPr>
            <a:spLocks noChangeArrowheads="1"/>
          </p:cNvSpPr>
          <p:nvPr/>
        </p:nvSpPr>
        <p:spPr bwMode="auto">
          <a:xfrm>
            <a:off x="4449762" y="4279900"/>
            <a:ext cx="12824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Arial" panose="020B0604020202020204" pitchFamily="34" charset="0"/>
              </a:rPr>
              <a:t>M</a:t>
            </a:r>
            <a:endParaRPr lang="en-US" altLang="en-US"/>
          </a:p>
        </p:txBody>
      </p:sp>
      <p:sp>
        <p:nvSpPr>
          <p:cNvPr id="643268" name="Rectangle 196"/>
          <p:cNvSpPr>
            <a:spLocks noChangeArrowheads="1"/>
          </p:cNvSpPr>
          <p:nvPr/>
        </p:nvSpPr>
        <p:spPr bwMode="auto">
          <a:xfrm>
            <a:off x="4457700" y="4432300"/>
            <a:ext cx="11060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Arial" panose="020B0604020202020204" pitchFamily="34" charset="0"/>
              </a:rPr>
              <a:t>D</a:t>
            </a:r>
            <a:endParaRPr lang="en-US" altLang="en-US"/>
          </a:p>
        </p:txBody>
      </p:sp>
      <p:sp>
        <p:nvSpPr>
          <p:cNvPr id="643269" name="Rectangle 197"/>
          <p:cNvSpPr>
            <a:spLocks noChangeArrowheads="1"/>
          </p:cNvSpPr>
          <p:nvPr/>
        </p:nvSpPr>
        <p:spPr bwMode="auto">
          <a:xfrm>
            <a:off x="4457700" y="4586288"/>
            <a:ext cx="11060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Arial" panose="020B0604020202020204" pitchFamily="34" charset="0"/>
              </a:rPr>
              <a:t>R</a:t>
            </a:r>
            <a:endParaRPr lang="en-US" altLang="en-US"/>
          </a:p>
        </p:txBody>
      </p:sp>
      <p:sp>
        <p:nvSpPr>
          <p:cNvPr id="643270" name="Line 198"/>
          <p:cNvSpPr>
            <a:spLocks noChangeShapeType="1"/>
          </p:cNvSpPr>
          <p:nvPr/>
        </p:nvSpPr>
        <p:spPr bwMode="auto">
          <a:xfrm flipH="1">
            <a:off x="4016375" y="4713289"/>
            <a:ext cx="152400"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nvGrpSpPr>
          <p:cNvPr id="643273" name="Group 201"/>
          <p:cNvGrpSpPr>
            <a:grpSpLocks/>
          </p:cNvGrpSpPr>
          <p:nvPr/>
        </p:nvGrpSpPr>
        <p:grpSpPr bwMode="auto">
          <a:xfrm>
            <a:off x="4168775" y="3360738"/>
            <a:ext cx="195262" cy="101600"/>
            <a:chOff x="1667" y="2117"/>
            <a:chExt cx="123" cy="64"/>
          </a:xfrm>
        </p:grpSpPr>
        <p:sp>
          <p:nvSpPr>
            <p:cNvPr id="643271" name="Freeform 199"/>
            <p:cNvSpPr>
              <a:spLocks/>
            </p:cNvSpPr>
            <p:nvPr/>
          </p:nvSpPr>
          <p:spPr bwMode="auto">
            <a:xfrm>
              <a:off x="1715" y="2117"/>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272" name="Line 200"/>
            <p:cNvSpPr>
              <a:spLocks noChangeShapeType="1"/>
            </p:cNvSpPr>
            <p:nvPr/>
          </p:nvSpPr>
          <p:spPr bwMode="auto">
            <a:xfrm flipH="1">
              <a:off x="1667" y="2149"/>
              <a:ext cx="86"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3276" name="Group 204"/>
          <p:cNvGrpSpPr>
            <a:grpSpLocks/>
          </p:cNvGrpSpPr>
          <p:nvPr/>
        </p:nvGrpSpPr>
        <p:grpSpPr bwMode="auto">
          <a:xfrm>
            <a:off x="4168775" y="4467225"/>
            <a:ext cx="195262" cy="101600"/>
            <a:chOff x="1667" y="2814"/>
            <a:chExt cx="123" cy="64"/>
          </a:xfrm>
        </p:grpSpPr>
        <p:sp>
          <p:nvSpPr>
            <p:cNvPr id="643274" name="Freeform 202"/>
            <p:cNvSpPr>
              <a:spLocks/>
            </p:cNvSpPr>
            <p:nvPr/>
          </p:nvSpPr>
          <p:spPr bwMode="auto">
            <a:xfrm>
              <a:off x="1715" y="2814"/>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275" name="Line 203"/>
            <p:cNvSpPr>
              <a:spLocks noChangeShapeType="1"/>
            </p:cNvSpPr>
            <p:nvPr/>
          </p:nvSpPr>
          <p:spPr bwMode="auto">
            <a:xfrm flipH="1">
              <a:off x="1667" y="2846"/>
              <a:ext cx="86"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277" name="Line 205"/>
          <p:cNvSpPr>
            <a:spLocks noChangeShapeType="1"/>
          </p:cNvSpPr>
          <p:nvPr/>
        </p:nvSpPr>
        <p:spPr bwMode="auto">
          <a:xfrm>
            <a:off x="4168776" y="3411538"/>
            <a:ext cx="1587" cy="13017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278" name="Oval 206"/>
          <p:cNvSpPr>
            <a:spLocks noChangeArrowheads="1"/>
          </p:cNvSpPr>
          <p:nvPr/>
        </p:nvSpPr>
        <p:spPr bwMode="auto">
          <a:xfrm>
            <a:off x="4148137" y="4505325"/>
            <a:ext cx="33338" cy="25400"/>
          </a:xfrm>
          <a:prstGeom prst="ellipse">
            <a:avLst/>
          </a:prstGeom>
          <a:solidFill>
            <a:srgbClr val="440000"/>
          </a:solidFill>
          <a:ln w="25400">
            <a:solidFill>
              <a:srgbClr val="000000"/>
            </a:solidFill>
            <a:round/>
            <a:headEnd/>
            <a:tailEnd/>
          </a:ln>
        </p:spPr>
        <p:txBody>
          <a:bodyPr/>
          <a:lstStyle/>
          <a:p>
            <a:endParaRPr lang="en-IE"/>
          </a:p>
        </p:txBody>
      </p:sp>
      <p:sp>
        <p:nvSpPr>
          <p:cNvPr id="643279" name="Oval 207"/>
          <p:cNvSpPr>
            <a:spLocks noChangeArrowheads="1"/>
          </p:cNvSpPr>
          <p:nvPr/>
        </p:nvSpPr>
        <p:spPr bwMode="auto">
          <a:xfrm>
            <a:off x="4760912" y="3390900"/>
            <a:ext cx="33338" cy="33338"/>
          </a:xfrm>
          <a:prstGeom prst="ellipse">
            <a:avLst/>
          </a:prstGeom>
          <a:solidFill>
            <a:srgbClr val="440000"/>
          </a:solidFill>
          <a:ln w="25400">
            <a:solidFill>
              <a:srgbClr val="000000"/>
            </a:solidFill>
            <a:round/>
            <a:headEnd/>
            <a:tailEnd/>
          </a:ln>
        </p:spPr>
        <p:txBody>
          <a:bodyPr/>
          <a:lstStyle/>
          <a:p>
            <a:endParaRPr lang="en-IE"/>
          </a:p>
        </p:txBody>
      </p:sp>
      <p:grpSp>
        <p:nvGrpSpPr>
          <p:cNvPr id="643282" name="Group 210"/>
          <p:cNvGrpSpPr>
            <a:grpSpLocks/>
          </p:cNvGrpSpPr>
          <p:nvPr/>
        </p:nvGrpSpPr>
        <p:grpSpPr bwMode="auto">
          <a:xfrm>
            <a:off x="4662488" y="4467225"/>
            <a:ext cx="511175" cy="101600"/>
            <a:chOff x="1978" y="2814"/>
            <a:chExt cx="322" cy="64"/>
          </a:xfrm>
        </p:grpSpPr>
        <p:sp>
          <p:nvSpPr>
            <p:cNvPr id="643280" name="Freeform 208"/>
            <p:cNvSpPr>
              <a:spLocks/>
            </p:cNvSpPr>
            <p:nvPr/>
          </p:nvSpPr>
          <p:spPr bwMode="auto">
            <a:xfrm>
              <a:off x="2225" y="2814"/>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281" name="Line 209"/>
            <p:cNvSpPr>
              <a:spLocks noChangeShapeType="1"/>
            </p:cNvSpPr>
            <p:nvPr/>
          </p:nvSpPr>
          <p:spPr bwMode="auto">
            <a:xfrm flipH="1">
              <a:off x="1978" y="2846"/>
              <a:ext cx="284"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3285" name="Group 213"/>
          <p:cNvGrpSpPr>
            <a:grpSpLocks/>
          </p:cNvGrpSpPr>
          <p:nvPr/>
        </p:nvGrpSpPr>
        <p:grpSpPr bwMode="auto">
          <a:xfrm>
            <a:off x="4892676" y="4695825"/>
            <a:ext cx="280987" cy="103188"/>
            <a:chOff x="2123" y="2958"/>
            <a:chExt cx="177" cy="65"/>
          </a:xfrm>
        </p:grpSpPr>
        <p:sp>
          <p:nvSpPr>
            <p:cNvPr id="643283" name="Freeform 211"/>
            <p:cNvSpPr>
              <a:spLocks/>
            </p:cNvSpPr>
            <p:nvPr/>
          </p:nvSpPr>
          <p:spPr bwMode="auto">
            <a:xfrm>
              <a:off x="2225" y="2958"/>
              <a:ext cx="75" cy="65"/>
            </a:xfrm>
            <a:custGeom>
              <a:avLst/>
              <a:gdLst>
                <a:gd name="T0" fmla="*/ 75 w 75"/>
                <a:gd name="T1" fmla="*/ 33 h 65"/>
                <a:gd name="T2" fmla="*/ 0 w 75"/>
                <a:gd name="T3" fmla="*/ 65 h 65"/>
                <a:gd name="T4" fmla="*/ 0 w 75"/>
                <a:gd name="T5" fmla="*/ 0 h 65"/>
                <a:gd name="T6" fmla="*/ 75 w 75"/>
                <a:gd name="T7" fmla="*/ 33 h 65"/>
              </a:gdLst>
              <a:ahLst/>
              <a:cxnLst>
                <a:cxn ang="0">
                  <a:pos x="T0" y="T1"/>
                </a:cxn>
                <a:cxn ang="0">
                  <a:pos x="T2" y="T3"/>
                </a:cxn>
                <a:cxn ang="0">
                  <a:pos x="T4" y="T5"/>
                </a:cxn>
                <a:cxn ang="0">
                  <a:pos x="T6" y="T7"/>
                </a:cxn>
              </a:cxnLst>
              <a:rect l="0" t="0" r="r" b="b"/>
              <a:pathLst>
                <a:path w="75" h="65">
                  <a:moveTo>
                    <a:pt x="75" y="33"/>
                  </a:moveTo>
                  <a:lnTo>
                    <a:pt x="0" y="65"/>
                  </a:lnTo>
                  <a:lnTo>
                    <a:pt x="0" y="0"/>
                  </a:lnTo>
                  <a:lnTo>
                    <a:pt x="7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284" name="Line 212"/>
            <p:cNvSpPr>
              <a:spLocks noChangeShapeType="1"/>
            </p:cNvSpPr>
            <p:nvPr/>
          </p:nvSpPr>
          <p:spPr bwMode="auto">
            <a:xfrm flipH="1">
              <a:off x="2123" y="2991"/>
              <a:ext cx="139"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3288" name="Group 216"/>
          <p:cNvGrpSpPr>
            <a:grpSpLocks/>
          </p:cNvGrpSpPr>
          <p:nvPr/>
        </p:nvGrpSpPr>
        <p:grpSpPr bwMode="auto">
          <a:xfrm>
            <a:off x="6731000" y="5232400"/>
            <a:ext cx="1276350" cy="101600"/>
            <a:chOff x="3281" y="3296"/>
            <a:chExt cx="804" cy="64"/>
          </a:xfrm>
        </p:grpSpPr>
        <p:sp>
          <p:nvSpPr>
            <p:cNvPr id="643286" name="Freeform 214"/>
            <p:cNvSpPr>
              <a:spLocks/>
            </p:cNvSpPr>
            <p:nvPr/>
          </p:nvSpPr>
          <p:spPr bwMode="auto">
            <a:xfrm>
              <a:off x="4010" y="3296"/>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287" name="Line 215"/>
            <p:cNvSpPr>
              <a:spLocks noChangeShapeType="1"/>
            </p:cNvSpPr>
            <p:nvPr/>
          </p:nvSpPr>
          <p:spPr bwMode="auto">
            <a:xfrm flipH="1">
              <a:off x="3281" y="3328"/>
              <a:ext cx="766"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3291" name="Group 219"/>
          <p:cNvGrpSpPr>
            <a:grpSpLocks/>
          </p:cNvGrpSpPr>
          <p:nvPr/>
        </p:nvGrpSpPr>
        <p:grpSpPr bwMode="auto">
          <a:xfrm>
            <a:off x="7802562" y="5351463"/>
            <a:ext cx="204788" cy="101600"/>
            <a:chOff x="3956" y="3371"/>
            <a:chExt cx="129" cy="64"/>
          </a:xfrm>
        </p:grpSpPr>
        <p:sp>
          <p:nvSpPr>
            <p:cNvPr id="643289" name="Freeform 217"/>
            <p:cNvSpPr>
              <a:spLocks/>
            </p:cNvSpPr>
            <p:nvPr/>
          </p:nvSpPr>
          <p:spPr bwMode="auto">
            <a:xfrm>
              <a:off x="4010" y="3371"/>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290" name="Line 218"/>
            <p:cNvSpPr>
              <a:spLocks noChangeShapeType="1"/>
            </p:cNvSpPr>
            <p:nvPr/>
          </p:nvSpPr>
          <p:spPr bwMode="auto">
            <a:xfrm flipH="1">
              <a:off x="3956" y="3403"/>
              <a:ext cx="91"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3301" name="Group 229"/>
          <p:cNvGrpSpPr>
            <a:grpSpLocks/>
          </p:cNvGrpSpPr>
          <p:nvPr/>
        </p:nvGrpSpPr>
        <p:grpSpPr bwMode="auto">
          <a:xfrm>
            <a:off x="7997826" y="4824414"/>
            <a:ext cx="230187" cy="688975"/>
            <a:chOff x="4079" y="3039"/>
            <a:chExt cx="145" cy="434"/>
          </a:xfrm>
        </p:grpSpPr>
        <p:sp>
          <p:nvSpPr>
            <p:cNvPr id="643292" name="Rectangle 220"/>
            <p:cNvSpPr>
              <a:spLocks noChangeArrowheads="1"/>
            </p:cNvSpPr>
            <p:nvPr/>
          </p:nvSpPr>
          <p:spPr bwMode="auto">
            <a:xfrm>
              <a:off x="4149" y="3162"/>
              <a:ext cx="4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M</a:t>
              </a:r>
              <a:endParaRPr lang="en-US" altLang="en-US"/>
            </a:p>
          </p:txBody>
        </p:sp>
        <p:sp>
          <p:nvSpPr>
            <p:cNvPr id="643293" name="Rectangle 221"/>
            <p:cNvSpPr>
              <a:spLocks noChangeArrowheads="1"/>
            </p:cNvSpPr>
            <p:nvPr/>
          </p:nvSpPr>
          <p:spPr bwMode="auto">
            <a:xfrm>
              <a:off x="4149" y="3226"/>
              <a:ext cx="4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U</a:t>
              </a:r>
              <a:endParaRPr lang="en-US" altLang="en-US"/>
            </a:p>
          </p:txBody>
        </p:sp>
        <p:sp>
          <p:nvSpPr>
            <p:cNvPr id="643294" name="Rectangle 222"/>
            <p:cNvSpPr>
              <a:spLocks noChangeArrowheads="1"/>
            </p:cNvSpPr>
            <p:nvPr/>
          </p:nvSpPr>
          <p:spPr bwMode="auto">
            <a:xfrm>
              <a:off x="4154" y="3290"/>
              <a:ext cx="3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X</a:t>
              </a:r>
              <a:endParaRPr lang="en-US" altLang="en-US"/>
            </a:p>
          </p:txBody>
        </p:sp>
        <p:grpSp>
          <p:nvGrpSpPr>
            <p:cNvPr id="643300" name="Group 228"/>
            <p:cNvGrpSpPr>
              <a:grpSpLocks/>
            </p:cNvGrpSpPr>
            <p:nvPr/>
          </p:nvGrpSpPr>
          <p:grpSpPr bwMode="auto">
            <a:xfrm>
              <a:off x="4079" y="3039"/>
              <a:ext cx="145" cy="434"/>
              <a:chOff x="4079" y="3039"/>
              <a:chExt cx="145" cy="434"/>
            </a:xfrm>
          </p:grpSpPr>
          <p:sp>
            <p:nvSpPr>
              <p:cNvPr id="643295" name="Freeform 223"/>
              <p:cNvSpPr>
                <a:spLocks/>
              </p:cNvSpPr>
              <p:nvPr/>
            </p:nvSpPr>
            <p:spPr bwMode="auto">
              <a:xfrm>
                <a:off x="4079" y="3039"/>
                <a:ext cx="145" cy="434"/>
              </a:xfrm>
              <a:custGeom>
                <a:avLst/>
                <a:gdLst>
                  <a:gd name="T0" fmla="*/ 0 w 145"/>
                  <a:gd name="T1" fmla="*/ 0 h 434"/>
                  <a:gd name="T2" fmla="*/ 0 w 145"/>
                  <a:gd name="T3" fmla="*/ 434 h 434"/>
                  <a:gd name="T4" fmla="*/ 145 w 145"/>
                  <a:gd name="T5" fmla="*/ 338 h 434"/>
                  <a:gd name="T6" fmla="*/ 145 w 145"/>
                  <a:gd name="T7" fmla="*/ 96 h 434"/>
                  <a:gd name="T8" fmla="*/ 0 w 145"/>
                  <a:gd name="T9" fmla="*/ 0 h 434"/>
                </a:gdLst>
                <a:ahLst/>
                <a:cxnLst>
                  <a:cxn ang="0">
                    <a:pos x="T0" y="T1"/>
                  </a:cxn>
                  <a:cxn ang="0">
                    <a:pos x="T2" y="T3"/>
                  </a:cxn>
                  <a:cxn ang="0">
                    <a:pos x="T4" y="T5"/>
                  </a:cxn>
                  <a:cxn ang="0">
                    <a:pos x="T6" y="T7"/>
                  </a:cxn>
                  <a:cxn ang="0">
                    <a:pos x="T8" y="T9"/>
                  </a:cxn>
                </a:cxnLst>
                <a:rect l="0" t="0" r="r" b="b"/>
                <a:pathLst>
                  <a:path w="145" h="434">
                    <a:moveTo>
                      <a:pt x="0" y="0"/>
                    </a:moveTo>
                    <a:lnTo>
                      <a:pt x="0" y="434"/>
                    </a:lnTo>
                    <a:lnTo>
                      <a:pt x="145" y="338"/>
                    </a:lnTo>
                    <a:lnTo>
                      <a:pt x="145" y="96"/>
                    </a:lnTo>
                    <a:lnTo>
                      <a:pt x="0" y="0"/>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E"/>
              </a:p>
            </p:txBody>
          </p:sp>
          <p:sp>
            <p:nvSpPr>
              <p:cNvPr id="643296" name="Rectangle 224"/>
              <p:cNvSpPr>
                <a:spLocks noChangeArrowheads="1"/>
              </p:cNvSpPr>
              <p:nvPr/>
            </p:nvSpPr>
            <p:spPr bwMode="auto">
              <a:xfrm>
                <a:off x="4090" y="3077"/>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0</a:t>
                </a:r>
                <a:endParaRPr lang="en-US" altLang="en-US"/>
              </a:p>
            </p:txBody>
          </p:sp>
          <p:sp>
            <p:nvSpPr>
              <p:cNvPr id="643297" name="Rectangle 225"/>
              <p:cNvSpPr>
                <a:spLocks noChangeArrowheads="1"/>
              </p:cNvSpPr>
              <p:nvPr/>
            </p:nvSpPr>
            <p:spPr bwMode="auto">
              <a:xfrm>
                <a:off x="4090" y="3162"/>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1</a:t>
                </a:r>
                <a:endParaRPr lang="en-US" altLang="en-US"/>
              </a:p>
            </p:txBody>
          </p:sp>
          <p:sp>
            <p:nvSpPr>
              <p:cNvPr id="643298" name="Rectangle 226"/>
              <p:cNvSpPr>
                <a:spLocks noChangeArrowheads="1"/>
              </p:cNvSpPr>
              <p:nvPr/>
            </p:nvSpPr>
            <p:spPr bwMode="auto">
              <a:xfrm>
                <a:off x="4090" y="3259"/>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2</a:t>
                </a:r>
                <a:endParaRPr lang="en-US" altLang="en-US"/>
              </a:p>
            </p:txBody>
          </p:sp>
          <p:sp>
            <p:nvSpPr>
              <p:cNvPr id="643299" name="Rectangle 227"/>
              <p:cNvSpPr>
                <a:spLocks noChangeArrowheads="1"/>
              </p:cNvSpPr>
              <p:nvPr/>
            </p:nvSpPr>
            <p:spPr bwMode="auto">
              <a:xfrm>
                <a:off x="4090" y="3345"/>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3</a:t>
                </a:r>
                <a:endParaRPr lang="en-US" altLang="en-US"/>
              </a:p>
            </p:txBody>
          </p:sp>
        </p:grpSp>
      </p:grpSp>
      <p:grpSp>
        <p:nvGrpSpPr>
          <p:cNvPr id="643308" name="Group 236"/>
          <p:cNvGrpSpPr>
            <a:grpSpLocks/>
          </p:cNvGrpSpPr>
          <p:nvPr/>
        </p:nvGrpSpPr>
        <p:grpSpPr bwMode="auto">
          <a:xfrm>
            <a:off x="5164137" y="4364039"/>
            <a:ext cx="230188" cy="536575"/>
            <a:chOff x="2294" y="2749"/>
            <a:chExt cx="145" cy="338"/>
          </a:xfrm>
        </p:grpSpPr>
        <p:sp>
          <p:nvSpPr>
            <p:cNvPr id="643302" name="Rectangle 230"/>
            <p:cNvSpPr>
              <a:spLocks noChangeArrowheads="1"/>
            </p:cNvSpPr>
            <p:nvPr/>
          </p:nvSpPr>
          <p:spPr bwMode="auto">
            <a:xfrm>
              <a:off x="2364" y="2824"/>
              <a:ext cx="4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M</a:t>
              </a:r>
              <a:endParaRPr lang="en-US" altLang="en-US"/>
            </a:p>
          </p:txBody>
        </p:sp>
        <p:sp>
          <p:nvSpPr>
            <p:cNvPr id="643303" name="Rectangle 231"/>
            <p:cNvSpPr>
              <a:spLocks noChangeArrowheads="1"/>
            </p:cNvSpPr>
            <p:nvPr/>
          </p:nvSpPr>
          <p:spPr bwMode="auto">
            <a:xfrm>
              <a:off x="2364" y="2888"/>
              <a:ext cx="4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U</a:t>
              </a:r>
              <a:endParaRPr lang="en-US" altLang="en-US"/>
            </a:p>
          </p:txBody>
        </p:sp>
        <p:sp>
          <p:nvSpPr>
            <p:cNvPr id="643304" name="Rectangle 232"/>
            <p:cNvSpPr>
              <a:spLocks noChangeArrowheads="1"/>
            </p:cNvSpPr>
            <p:nvPr/>
          </p:nvSpPr>
          <p:spPr bwMode="auto">
            <a:xfrm>
              <a:off x="2369" y="2953"/>
              <a:ext cx="3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X</a:t>
              </a:r>
              <a:endParaRPr lang="en-US" altLang="en-US"/>
            </a:p>
          </p:txBody>
        </p:sp>
        <p:sp>
          <p:nvSpPr>
            <p:cNvPr id="643305" name="Freeform 233"/>
            <p:cNvSpPr>
              <a:spLocks/>
            </p:cNvSpPr>
            <p:nvPr/>
          </p:nvSpPr>
          <p:spPr bwMode="auto">
            <a:xfrm>
              <a:off x="2294" y="2749"/>
              <a:ext cx="145" cy="338"/>
            </a:xfrm>
            <a:custGeom>
              <a:avLst/>
              <a:gdLst>
                <a:gd name="T0" fmla="*/ 0 w 145"/>
                <a:gd name="T1" fmla="*/ 0 h 338"/>
                <a:gd name="T2" fmla="*/ 0 w 145"/>
                <a:gd name="T3" fmla="*/ 338 h 338"/>
                <a:gd name="T4" fmla="*/ 145 w 145"/>
                <a:gd name="T5" fmla="*/ 268 h 338"/>
                <a:gd name="T6" fmla="*/ 145 w 145"/>
                <a:gd name="T7" fmla="*/ 75 h 338"/>
                <a:gd name="T8" fmla="*/ 0 w 145"/>
                <a:gd name="T9" fmla="*/ 0 h 338"/>
              </a:gdLst>
              <a:ahLst/>
              <a:cxnLst>
                <a:cxn ang="0">
                  <a:pos x="T0" y="T1"/>
                </a:cxn>
                <a:cxn ang="0">
                  <a:pos x="T2" y="T3"/>
                </a:cxn>
                <a:cxn ang="0">
                  <a:pos x="T4" y="T5"/>
                </a:cxn>
                <a:cxn ang="0">
                  <a:pos x="T6" y="T7"/>
                </a:cxn>
                <a:cxn ang="0">
                  <a:pos x="T8" y="T9"/>
                </a:cxn>
              </a:cxnLst>
              <a:rect l="0" t="0" r="r" b="b"/>
              <a:pathLst>
                <a:path w="145" h="338">
                  <a:moveTo>
                    <a:pt x="0" y="0"/>
                  </a:moveTo>
                  <a:lnTo>
                    <a:pt x="0" y="338"/>
                  </a:lnTo>
                  <a:lnTo>
                    <a:pt x="145" y="268"/>
                  </a:lnTo>
                  <a:lnTo>
                    <a:pt x="145" y="75"/>
                  </a:lnTo>
                  <a:lnTo>
                    <a:pt x="0" y="0"/>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E"/>
            </a:p>
          </p:txBody>
        </p:sp>
        <p:sp>
          <p:nvSpPr>
            <p:cNvPr id="643306" name="Rectangle 234"/>
            <p:cNvSpPr>
              <a:spLocks noChangeArrowheads="1"/>
            </p:cNvSpPr>
            <p:nvPr/>
          </p:nvSpPr>
          <p:spPr bwMode="auto">
            <a:xfrm>
              <a:off x="2305" y="2803"/>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chemeClr val="folHlink"/>
                  </a:solidFill>
                  <a:latin typeface="Courier New" panose="02070309020205020404" pitchFamily="49" charset="0"/>
                </a:rPr>
                <a:t>0</a:t>
              </a:r>
            </a:p>
          </p:txBody>
        </p:sp>
        <p:sp>
          <p:nvSpPr>
            <p:cNvPr id="643307" name="Rectangle 235"/>
            <p:cNvSpPr>
              <a:spLocks noChangeArrowheads="1"/>
            </p:cNvSpPr>
            <p:nvPr/>
          </p:nvSpPr>
          <p:spPr bwMode="auto">
            <a:xfrm>
              <a:off x="2305" y="2937"/>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1</a:t>
              </a:r>
              <a:endParaRPr lang="en-US" altLang="en-US"/>
            </a:p>
          </p:txBody>
        </p:sp>
      </p:grpSp>
      <p:grpSp>
        <p:nvGrpSpPr>
          <p:cNvPr id="643311" name="Group 239"/>
          <p:cNvGrpSpPr>
            <a:grpSpLocks/>
          </p:cNvGrpSpPr>
          <p:nvPr/>
        </p:nvGrpSpPr>
        <p:grpSpPr bwMode="auto">
          <a:xfrm>
            <a:off x="8228013" y="4356100"/>
            <a:ext cx="195263" cy="101600"/>
            <a:chOff x="4224" y="2744"/>
            <a:chExt cx="123" cy="64"/>
          </a:xfrm>
        </p:grpSpPr>
        <p:sp>
          <p:nvSpPr>
            <p:cNvPr id="643309" name="Freeform 237"/>
            <p:cNvSpPr>
              <a:spLocks/>
            </p:cNvSpPr>
            <p:nvPr/>
          </p:nvSpPr>
          <p:spPr bwMode="auto">
            <a:xfrm>
              <a:off x="4272" y="2744"/>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310" name="Line 238"/>
            <p:cNvSpPr>
              <a:spLocks noChangeShapeType="1"/>
            </p:cNvSpPr>
            <p:nvPr/>
          </p:nvSpPr>
          <p:spPr bwMode="auto">
            <a:xfrm flipH="1">
              <a:off x="4224" y="2776"/>
              <a:ext cx="86"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3314" name="Group 242"/>
          <p:cNvGrpSpPr>
            <a:grpSpLocks/>
          </p:cNvGrpSpPr>
          <p:nvPr/>
        </p:nvGrpSpPr>
        <p:grpSpPr bwMode="auto">
          <a:xfrm>
            <a:off x="7419976" y="4467225"/>
            <a:ext cx="587375" cy="101600"/>
            <a:chOff x="3715" y="2814"/>
            <a:chExt cx="370" cy="64"/>
          </a:xfrm>
        </p:grpSpPr>
        <p:sp>
          <p:nvSpPr>
            <p:cNvPr id="643312" name="Freeform 240"/>
            <p:cNvSpPr>
              <a:spLocks/>
            </p:cNvSpPr>
            <p:nvPr/>
          </p:nvSpPr>
          <p:spPr bwMode="auto">
            <a:xfrm>
              <a:off x="4010" y="2814"/>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313" name="Line 241"/>
            <p:cNvSpPr>
              <a:spLocks noChangeShapeType="1"/>
            </p:cNvSpPr>
            <p:nvPr/>
          </p:nvSpPr>
          <p:spPr bwMode="auto">
            <a:xfrm flipH="1">
              <a:off x="3715" y="2846"/>
              <a:ext cx="332"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3317" name="Group 245"/>
          <p:cNvGrpSpPr>
            <a:grpSpLocks/>
          </p:cNvGrpSpPr>
          <p:nvPr/>
        </p:nvGrpSpPr>
        <p:grpSpPr bwMode="auto">
          <a:xfrm>
            <a:off x="7691438" y="4237038"/>
            <a:ext cx="315913" cy="101600"/>
            <a:chOff x="3886" y="2669"/>
            <a:chExt cx="199" cy="64"/>
          </a:xfrm>
        </p:grpSpPr>
        <p:sp>
          <p:nvSpPr>
            <p:cNvPr id="643315" name="Freeform 243"/>
            <p:cNvSpPr>
              <a:spLocks/>
            </p:cNvSpPr>
            <p:nvPr/>
          </p:nvSpPr>
          <p:spPr bwMode="auto">
            <a:xfrm>
              <a:off x="4010" y="2669"/>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316" name="Line 244"/>
            <p:cNvSpPr>
              <a:spLocks noChangeShapeType="1"/>
            </p:cNvSpPr>
            <p:nvPr/>
          </p:nvSpPr>
          <p:spPr bwMode="auto">
            <a:xfrm flipH="1">
              <a:off x="3886" y="2701"/>
              <a:ext cx="161"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3324" name="Group 252"/>
          <p:cNvGrpSpPr>
            <a:grpSpLocks/>
          </p:cNvGrpSpPr>
          <p:nvPr/>
        </p:nvGrpSpPr>
        <p:grpSpPr bwMode="auto">
          <a:xfrm>
            <a:off x="7997826" y="4135439"/>
            <a:ext cx="230187" cy="534987"/>
            <a:chOff x="4079" y="2605"/>
            <a:chExt cx="145" cy="337"/>
          </a:xfrm>
        </p:grpSpPr>
        <p:sp>
          <p:nvSpPr>
            <p:cNvPr id="643318" name="Rectangle 246"/>
            <p:cNvSpPr>
              <a:spLocks noChangeArrowheads="1"/>
            </p:cNvSpPr>
            <p:nvPr/>
          </p:nvSpPr>
          <p:spPr bwMode="auto">
            <a:xfrm>
              <a:off x="4149" y="2679"/>
              <a:ext cx="4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M</a:t>
              </a:r>
              <a:endParaRPr lang="en-US" altLang="en-US"/>
            </a:p>
          </p:txBody>
        </p:sp>
        <p:sp>
          <p:nvSpPr>
            <p:cNvPr id="643319" name="Rectangle 247"/>
            <p:cNvSpPr>
              <a:spLocks noChangeArrowheads="1"/>
            </p:cNvSpPr>
            <p:nvPr/>
          </p:nvSpPr>
          <p:spPr bwMode="auto">
            <a:xfrm>
              <a:off x="4149" y="2744"/>
              <a:ext cx="4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U</a:t>
              </a:r>
              <a:endParaRPr lang="en-US" altLang="en-US"/>
            </a:p>
          </p:txBody>
        </p:sp>
        <p:sp>
          <p:nvSpPr>
            <p:cNvPr id="643320" name="Rectangle 248"/>
            <p:cNvSpPr>
              <a:spLocks noChangeArrowheads="1"/>
            </p:cNvSpPr>
            <p:nvPr/>
          </p:nvSpPr>
          <p:spPr bwMode="auto">
            <a:xfrm>
              <a:off x="4154" y="2808"/>
              <a:ext cx="3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X</a:t>
              </a:r>
              <a:endParaRPr lang="en-US" altLang="en-US"/>
            </a:p>
          </p:txBody>
        </p:sp>
        <p:sp>
          <p:nvSpPr>
            <p:cNvPr id="643321" name="Freeform 249"/>
            <p:cNvSpPr>
              <a:spLocks/>
            </p:cNvSpPr>
            <p:nvPr/>
          </p:nvSpPr>
          <p:spPr bwMode="auto">
            <a:xfrm>
              <a:off x="4079" y="2605"/>
              <a:ext cx="145" cy="337"/>
            </a:xfrm>
            <a:custGeom>
              <a:avLst/>
              <a:gdLst>
                <a:gd name="T0" fmla="*/ 0 w 145"/>
                <a:gd name="T1" fmla="*/ 0 h 337"/>
                <a:gd name="T2" fmla="*/ 0 w 145"/>
                <a:gd name="T3" fmla="*/ 337 h 337"/>
                <a:gd name="T4" fmla="*/ 145 w 145"/>
                <a:gd name="T5" fmla="*/ 268 h 337"/>
                <a:gd name="T6" fmla="*/ 145 w 145"/>
                <a:gd name="T7" fmla="*/ 75 h 337"/>
                <a:gd name="T8" fmla="*/ 0 w 145"/>
                <a:gd name="T9" fmla="*/ 0 h 337"/>
              </a:gdLst>
              <a:ahLst/>
              <a:cxnLst>
                <a:cxn ang="0">
                  <a:pos x="T0" y="T1"/>
                </a:cxn>
                <a:cxn ang="0">
                  <a:pos x="T2" y="T3"/>
                </a:cxn>
                <a:cxn ang="0">
                  <a:pos x="T4" y="T5"/>
                </a:cxn>
                <a:cxn ang="0">
                  <a:pos x="T6" y="T7"/>
                </a:cxn>
                <a:cxn ang="0">
                  <a:pos x="T8" y="T9"/>
                </a:cxn>
              </a:cxnLst>
              <a:rect l="0" t="0" r="r" b="b"/>
              <a:pathLst>
                <a:path w="145" h="337">
                  <a:moveTo>
                    <a:pt x="0" y="0"/>
                  </a:moveTo>
                  <a:lnTo>
                    <a:pt x="0" y="337"/>
                  </a:lnTo>
                  <a:lnTo>
                    <a:pt x="145" y="268"/>
                  </a:lnTo>
                  <a:lnTo>
                    <a:pt x="145" y="75"/>
                  </a:lnTo>
                  <a:lnTo>
                    <a:pt x="0" y="0"/>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E"/>
            </a:p>
          </p:txBody>
        </p:sp>
        <p:sp>
          <p:nvSpPr>
            <p:cNvPr id="643322" name="Rectangle 250"/>
            <p:cNvSpPr>
              <a:spLocks noChangeArrowheads="1"/>
            </p:cNvSpPr>
            <p:nvPr/>
          </p:nvSpPr>
          <p:spPr bwMode="auto">
            <a:xfrm>
              <a:off x="4090" y="2659"/>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0</a:t>
              </a:r>
              <a:endParaRPr lang="en-US" altLang="en-US"/>
            </a:p>
          </p:txBody>
        </p:sp>
        <p:sp>
          <p:nvSpPr>
            <p:cNvPr id="643323" name="Rectangle 251"/>
            <p:cNvSpPr>
              <a:spLocks noChangeArrowheads="1"/>
            </p:cNvSpPr>
            <p:nvPr/>
          </p:nvSpPr>
          <p:spPr bwMode="auto">
            <a:xfrm>
              <a:off x="4090" y="2793"/>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1</a:t>
              </a:r>
              <a:endParaRPr lang="en-US" altLang="en-US"/>
            </a:p>
          </p:txBody>
        </p:sp>
      </p:grpSp>
      <p:sp>
        <p:nvSpPr>
          <p:cNvPr id="643325" name="Rectangle 253"/>
          <p:cNvSpPr>
            <a:spLocks noChangeArrowheads="1"/>
          </p:cNvSpPr>
          <p:nvPr/>
        </p:nvSpPr>
        <p:spPr bwMode="auto">
          <a:xfrm>
            <a:off x="7194550" y="4335463"/>
            <a:ext cx="220662" cy="373062"/>
          </a:xfrm>
          <a:prstGeom prst="rect">
            <a:avLst/>
          </a:prstGeom>
          <a:solidFill>
            <a:srgbClr val="FFFFFF"/>
          </a:solidFill>
          <a:ln w="25400">
            <a:solidFill>
              <a:srgbClr val="000000"/>
            </a:solidFill>
            <a:miter lim="800000"/>
            <a:headEnd/>
            <a:tailEnd/>
          </a:ln>
        </p:spPr>
        <p:txBody>
          <a:bodyPr/>
          <a:lstStyle/>
          <a:p>
            <a:endParaRPr lang="en-IE"/>
          </a:p>
        </p:txBody>
      </p:sp>
      <p:sp>
        <p:nvSpPr>
          <p:cNvPr id="643326" name="Rectangle 254"/>
          <p:cNvSpPr>
            <a:spLocks noChangeArrowheads="1"/>
          </p:cNvSpPr>
          <p:nvPr/>
        </p:nvSpPr>
        <p:spPr bwMode="auto">
          <a:xfrm>
            <a:off x="7250112" y="4432300"/>
            <a:ext cx="11060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Arial" panose="020B0604020202020204" pitchFamily="34" charset="0"/>
              </a:rPr>
              <a:t>A</a:t>
            </a:r>
            <a:endParaRPr lang="en-US" altLang="en-US"/>
          </a:p>
        </p:txBody>
      </p:sp>
      <p:sp>
        <p:nvSpPr>
          <p:cNvPr id="643327" name="Rectangle 255"/>
          <p:cNvSpPr>
            <a:spLocks noChangeArrowheads="1"/>
          </p:cNvSpPr>
          <p:nvPr/>
        </p:nvSpPr>
        <p:spPr bwMode="auto">
          <a:xfrm>
            <a:off x="7194550" y="4794250"/>
            <a:ext cx="220662" cy="374650"/>
          </a:xfrm>
          <a:prstGeom prst="rect">
            <a:avLst/>
          </a:prstGeom>
          <a:solidFill>
            <a:srgbClr val="FFFFFF"/>
          </a:solidFill>
          <a:ln w="25400">
            <a:solidFill>
              <a:srgbClr val="000000"/>
            </a:solidFill>
            <a:miter lim="800000"/>
            <a:headEnd/>
            <a:tailEnd/>
          </a:ln>
        </p:spPr>
        <p:txBody>
          <a:bodyPr/>
          <a:lstStyle/>
          <a:p>
            <a:endParaRPr lang="en-IE"/>
          </a:p>
        </p:txBody>
      </p:sp>
      <p:sp>
        <p:nvSpPr>
          <p:cNvPr id="643328" name="Rectangle 256"/>
          <p:cNvSpPr>
            <a:spLocks noChangeArrowheads="1"/>
          </p:cNvSpPr>
          <p:nvPr/>
        </p:nvSpPr>
        <p:spPr bwMode="auto">
          <a:xfrm>
            <a:off x="7250112" y="4849813"/>
            <a:ext cx="11060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Arial" panose="020B0604020202020204" pitchFamily="34" charset="0"/>
              </a:rPr>
              <a:t>B</a:t>
            </a:r>
            <a:endParaRPr lang="en-US" altLang="en-US"/>
          </a:p>
        </p:txBody>
      </p:sp>
      <p:grpSp>
        <p:nvGrpSpPr>
          <p:cNvPr id="643331" name="Group 259"/>
          <p:cNvGrpSpPr>
            <a:grpSpLocks/>
          </p:cNvGrpSpPr>
          <p:nvPr/>
        </p:nvGrpSpPr>
        <p:grpSpPr bwMode="auto">
          <a:xfrm>
            <a:off x="7002463" y="4892675"/>
            <a:ext cx="195263" cy="101600"/>
            <a:chOff x="3452" y="3082"/>
            <a:chExt cx="123" cy="64"/>
          </a:xfrm>
        </p:grpSpPr>
        <p:sp>
          <p:nvSpPr>
            <p:cNvPr id="643329" name="Freeform 257"/>
            <p:cNvSpPr>
              <a:spLocks/>
            </p:cNvSpPr>
            <p:nvPr/>
          </p:nvSpPr>
          <p:spPr bwMode="auto">
            <a:xfrm>
              <a:off x="3500" y="3082"/>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330" name="Line 258"/>
            <p:cNvSpPr>
              <a:spLocks noChangeShapeType="1"/>
            </p:cNvSpPr>
            <p:nvPr/>
          </p:nvSpPr>
          <p:spPr bwMode="auto">
            <a:xfrm flipH="1">
              <a:off x="3452" y="3114"/>
              <a:ext cx="86"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3334" name="Group 262"/>
          <p:cNvGrpSpPr>
            <a:grpSpLocks/>
          </p:cNvGrpSpPr>
          <p:nvPr/>
        </p:nvGrpSpPr>
        <p:grpSpPr bwMode="auto">
          <a:xfrm>
            <a:off x="7002463" y="4467225"/>
            <a:ext cx="195263" cy="101600"/>
            <a:chOff x="3452" y="2814"/>
            <a:chExt cx="123" cy="64"/>
          </a:xfrm>
        </p:grpSpPr>
        <p:sp>
          <p:nvSpPr>
            <p:cNvPr id="643332" name="Freeform 260"/>
            <p:cNvSpPr>
              <a:spLocks/>
            </p:cNvSpPr>
            <p:nvPr/>
          </p:nvSpPr>
          <p:spPr bwMode="auto">
            <a:xfrm>
              <a:off x="3500" y="2814"/>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333" name="Line 261"/>
            <p:cNvSpPr>
              <a:spLocks noChangeShapeType="1"/>
            </p:cNvSpPr>
            <p:nvPr/>
          </p:nvSpPr>
          <p:spPr bwMode="auto">
            <a:xfrm flipH="1">
              <a:off x="3452" y="2846"/>
              <a:ext cx="86"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335" name="Rectangle 263"/>
          <p:cNvSpPr>
            <a:spLocks noChangeArrowheads="1"/>
          </p:cNvSpPr>
          <p:nvPr/>
        </p:nvSpPr>
        <p:spPr bwMode="auto">
          <a:xfrm>
            <a:off x="9458325" y="4445000"/>
            <a:ext cx="296862" cy="723900"/>
          </a:xfrm>
          <a:prstGeom prst="rect">
            <a:avLst/>
          </a:prstGeom>
          <a:solidFill>
            <a:srgbClr val="FFFFFF"/>
          </a:solidFill>
          <a:ln w="25400">
            <a:solidFill>
              <a:srgbClr val="000000"/>
            </a:solidFill>
            <a:miter lim="800000"/>
            <a:headEnd/>
            <a:tailEnd/>
          </a:ln>
        </p:spPr>
        <p:txBody>
          <a:bodyPr/>
          <a:lstStyle/>
          <a:p>
            <a:endParaRPr lang="en-IE"/>
          </a:p>
        </p:txBody>
      </p:sp>
      <p:sp>
        <p:nvSpPr>
          <p:cNvPr id="643336" name="Rectangle 264"/>
          <p:cNvSpPr>
            <a:spLocks noChangeArrowheads="1"/>
          </p:cNvSpPr>
          <p:nvPr/>
        </p:nvSpPr>
        <p:spPr bwMode="auto">
          <a:xfrm>
            <a:off x="9496425" y="4697414"/>
            <a:ext cx="20999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b="1">
                <a:solidFill>
                  <a:srgbClr val="000000"/>
                </a:solidFill>
                <a:latin typeface="Arial" panose="020B0604020202020204" pitchFamily="34" charset="0"/>
              </a:rPr>
              <a:t>ALU</a:t>
            </a:r>
            <a:endParaRPr lang="en-US" altLang="en-US"/>
          </a:p>
        </p:txBody>
      </p:sp>
      <p:sp>
        <p:nvSpPr>
          <p:cNvPr id="643337" name="Rectangle 265"/>
          <p:cNvSpPr>
            <a:spLocks noChangeArrowheads="1"/>
          </p:cNvSpPr>
          <p:nvPr/>
        </p:nvSpPr>
        <p:spPr bwMode="auto">
          <a:xfrm>
            <a:off x="9486900" y="4799014"/>
            <a:ext cx="2164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b="1">
                <a:solidFill>
                  <a:srgbClr val="000000"/>
                </a:solidFill>
                <a:latin typeface="Arial" panose="020B0604020202020204" pitchFamily="34" charset="0"/>
              </a:rPr>
              <a:t>OUT</a:t>
            </a:r>
            <a:endParaRPr lang="en-US" altLang="en-US"/>
          </a:p>
        </p:txBody>
      </p:sp>
      <p:sp>
        <p:nvSpPr>
          <p:cNvPr id="643338" name="Line 266"/>
          <p:cNvSpPr>
            <a:spLocks noChangeShapeType="1"/>
          </p:cNvSpPr>
          <p:nvPr/>
        </p:nvSpPr>
        <p:spPr bwMode="auto">
          <a:xfrm flipH="1">
            <a:off x="6577012" y="5862638"/>
            <a:ext cx="76200" cy="76200"/>
          </a:xfrm>
          <a:prstGeom prst="line">
            <a:avLst/>
          </a:prstGeom>
          <a:noFill/>
          <a:ln w="7938">
            <a:solidFill>
              <a:srgbClr val="440000"/>
            </a:solidFill>
            <a:round/>
            <a:headEnd/>
            <a:tailEnd/>
          </a:ln>
          <a:extLst>
            <a:ext uri="{909E8E84-426E-40DD-AFC4-6F175D3DCCD1}">
              <a14:hiddenFill xmlns:a14="http://schemas.microsoft.com/office/drawing/2010/main">
                <a:noFill/>
              </a14:hiddenFill>
            </a:ext>
          </a:extLst>
        </p:spPr>
        <p:txBody>
          <a:bodyPr/>
          <a:lstStyle/>
          <a:p>
            <a:endParaRPr lang="en-IE"/>
          </a:p>
        </p:txBody>
      </p:sp>
      <p:grpSp>
        <p:nvGrpSpPr>
          <p:cNvPr id="643346" name="Group 274"/>
          <p:cNvGrpSpPr>
            <a:grpSpLocks/>
          </p:cNvGrpSpPr>
          <p:nvPr/>
        </p:nvGrpSpPr>
        <p:grpSpPr bwMode="auto">
          <a:xfrm>
            <a:off x="10218737" y="3522664"/>
            <a:ext cx="230188" cy="688975"/>
            <a:chOff x="5478" y="2219"/>
            <a:chExt cx="145" cy="434"/>
          </a:xfrm>
        </p:grpSpPr>
        <p:sp>
          <p:nvSpPr>
            <p:cNvPr id="643339" name="Freeform 267"/>
            <p:cNvSpPr>
              <a:spLocks/>
            </p:cNvSpPr>
            <p:nvPr/>
          </p:nvSpPr>
          <p:spPr bwMode="auto">
            <a:xfrm>
              <a:off x="5478" y="2219"/>
              <a:ext cx="145" cy="434"/>
            </a:xfrm>
            <a:custGeom>
              <a:avLst/>
              <a:gdLst>
                <a:gd name="T0" fmla="*/ 0 w 145"/>
                <a:gd name="T1" fmla="*/ 0 h 434"/>
                <a:gd name="T2" fmla="*/ 0 w 145"/>
                <a:gd name="T3" fmla="*/ 434 h 434"/>
                <a:gd name="T4" fmla="*/ 145 w 145"/>
                <a:gd name="T5" fmla="*/ 337 h 434"/>
                <a:gd name="T6" fmla="*/ 145 w 145"/>
                <a:gd name="T7" fmla="*/ 96 h 434"/>
                <a:gd name="T8" fmla="*/ 0 w 145"/>
                <a:gd name="T9" fmla="*/ 0 h 434"/>
              </a:gdLst>
              <a:ahLst/>
              <a:cxnLst>
                <a:cxn ang="0">
                  <a:pos x="T0" y="T1"/>
                </a:cxn>
                <a:cxn ang="0">
                  <a:pos x="T2" y="T3"/>
                </a:cxn>
                <a:cxn ang="0">
                  <a:pos x="T4" y="T5"/>
                </a:cxn>
                <a:cxn ang="0">
                  <a:pos x="T6" y="T7"/>
                </a:cxn>
                <a:cxn ang="0">
                  <a:pos x="T8" y="T9"/>
                </a:cxn>
              </a:cxnLst>
              <a:rect l="0" t="0" r="r" b="b"/>
              <a:pathLst>
                <a:path w="145" h="434">
                  <a:moveTo>
                    <a:pt x="0" y="0"/>
                  </a:moveTo>
                  <a:lnTo>
                    <a:pt x="0" y="434"/>
                  </a:lnTo>
                  <a:lnTo>
                    <a:pt x="145" y="337"/>
                  </a:lnTo>
                  <a:lnTo>
                    <a:pt x="145" y="96"/>
                  </a:lnTo>
                  <a:lnTo>
                    <a:pt x="0" y="0"/>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E"/>
            </a:p>
          </p:txBody>
        </p:sp>
        <p:sp>
          <p:nvSpPr>
            <p:cNvPr id="643340" name="Rectangle 268"/>
            <p:cNvSpPr>
              <a:spLocks noChangeArrowheads="1"/>
            </p:cNvSpPr>
            <p:nvPr/>
          </p:nvSpPr>
          <p:spPr bwMode="auto">
            <a:xfrm>
              <a:off x="5489" y="2519"/>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0</a:t>
              </a:r>
              <a:endParaRPr lang="en-US" altLang="en-US"/>
            </a:p>
          </p:txBody>
        </p:sp>
        <p:sp>
          <p:nvSpPr>
            <p:cNvPr id="643341" name="Rectangle 269"/>
            <p:cNvSpPr>
              <a:spLocks noChangeArrowheads="1"/>
            </p:cNvSpPr>
            <p:nvPr/>
          </p:nvSpPr>
          <p:spPr bwMode="auto">
            <a:xfrm>
              <a:off x="5489" y="2390"/>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1</a:t>
              </a:r>
              <a:endParaRPr lang="en-US" altLang="en-US"/>
            </a:p>
          </p:txBody>
        </p:sp>
        <p:sp>
          <p:nvSpPr>
            <p:cNvPr id="643342" name="Rectangle 270"/>
            <p:cNvSpPr>
              <a:spLocks noChangeArrowheads="1"/>
            </p:cNvSpPr>
            <p:nvPr/>
          </p:nvSpPr>
          <p:spPr bwMode="auto">
            <a:xfrm>
              <a:off x="5489" y="2273"/>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2</a:t>
              </a:r>
              <a:endParaRPr lang="en-US" altLang="en-US"/>
            </a:p>
          </p:txBody>
        </p:sp>
        <p:sp>
          <p:nvSpPr>
            <p:cNvPr id="643343" name="Rectangle 271"/>
            <p:cNvSpPr>
              <a:spLocks noChangeArrowheads="1"/>
            </p:cNvSpPr>
            <p:nvPr/>
          </p:nvSpPr>
          <p:spPr bwMode="auto">
            <a:xfrm>
              <a:off x="5548" y="2342"/>
              <a:ext cx="4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M</a:t>
              </a:r>
              <a:endParaRPr lang="en-US" altLang="en-US"/>
            </a:p>
          </p:txBody>
        </p:sp>
        <p:sp>
          <p:nvSpPr>
            <p:cNvPr id="643344" name="Rectangle 272"/>
            <p:cNvSpPr>
              <a:spLocks noChangeArrowheads="1"/>
            </p:cNvSpPr>
            <p:nvPr/>
          </p:nvSpPr>
          <p:spPr bwMode="auto">
            <a:xfrm>
              <a:off x="5548" y="2406"/>
              <a:ext cx="4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U</a:t>
              </a:r>
              <a:endParaRPr lang="en-US" altLang="en-US"/>
            </a:p>
          </p:txBody>
        </p:sp>
        <p:sp>
          <p:nvSpPr>
            <p:cNvPr id="643345" name="Rectangle 273"/>
            <p:cNvSpPr>
              <a:spLocks noChangeArrowheads="1"/>
            </p:cNvSpPr>
            <p:nvPr/>
          </p:nvSpPr>
          <p:spPr bwMode="auto">
            <a:xfrm>
              <a:off x="5553" y="2470"/>
              <a:ext cx="3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X</a:t>
              </a:r>
              <a:endParaRPr lang="en-US" altLang="en-US"/>
            </a:p>
          </p:txBody>
        </p:sp>
      </p:grpSp>
      <p:grpSp>
        <p:nvGrpSpPr>
          <p:cNvPr id="643349" name="Group 277"/>
          <p:cNvGrpSpPr>
            <a:grpSpLocks/>
          </p:cNvGrpSpPr>
          <p:nvPr/>
        </p:nvGrpSpPr>
        <p:grpSpPr bwMode="auto">
          <a:xfrm>
            <a:off x="9759950" y="3624263"/>
            <a:ext cx="468312" cy="101600"/>
            <a:chOff x="5189" y="2283"/>
            <a:chExt cx="295" cy="64"/>
          </a:xfrm>
        </p:grpSpPr>
        <p:sp>
          <p:nvSpPr>
            <p:cNvPr id="643347" name="Freeform 275"/>
            <p:cNvSpPr>
              <a:spLocks/>
            </p:cNvSpPr>
            <p:nvPr/>
          </p:nvSpPr>
          <p:spPr bwMode="auto">
            <a:xfrm>
              <a:off x="5409" y="2283"/>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348" name="Line 276"/>
            <p:cNvSpPr>
              <a:spLocks noChangeShapeType="1"/>
            </p:cNvSpPr>
            <p:nvPr/>
          </p:nvSpPr>
          <p:spPr bwMode="auto">
            <a:xfrm flipH="1">
              <a:off x="5189" y="2315"/>
              <a:ext cx="257"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3352" name="Group 280"/>
          <p:cNvGrpSpPr>
            <a:grpSpLocks/>
          </p:cNvGrpSpPr>
          <p:nvPr/>
        </p:nvGrpSpPr>
        <p:grpSpPr bwMode="auto">
          <a:xfrm>
            <a:off x="9223376" y="4006850"/>
            <a:ext cx="1004887" cy="103188"/>
            <a:chOff x="4851" y="2524"/>
            <a:chExt cx="633" cy="65"/>
          </a:xfrm>
        </p:grpSpPr>
        <p:sp>
          <p:nvSpPr>
            <p:cNvPr id="643350" name="Freeform 278"/>
            <p:cNvSpPr>
              <a:spLocks/>
            </p:cNvSpPr>
            <p:nvPr/>
          </p:nvSpPr>
          <p:spPr bwMode="auto">
            <a:xfrm>
              <a:off x="5409" y="2524"/>
              <a:ext cx="75" cy="65"/>
            </a:xfrm>
            <a:custGeom>
              <a:avLst/>
              <a:gdLst>
                <a:gd name="T0" fmla="*/ 75 w 75"/>
                <a:gd name="T1" fmla="*/ 32 h 65"/>
                <a:gd name="T2" fmla="*/ 0 w 75"/>
                <a:gd name="T3" fmla="*/ 65 h 65"/>
                <a:gd name="T4" fmla="*/ 0 w 75"/>
                <a:gd name="T5" fmla="*/ 0 h 65"/>
                <a:gd name="T6" fmla="*/ 75 w 75"/>
                <a:gd name="T7" fmla="*/ 32 h 65"/>
              </a:gdLst>
              <a:ahLst/>
              <a:cxnLst>
                <a:cxn ang="0">
                  <a:pos x="T0" y="T1"/>
                </a:cxn>
                <a:cxn ang="0">
                  <a:pos x="T2" y="T3"/>
                </a:cxn>
                <a:cxn ang="0">
                  <a:pos x="T4" y="T5"/>
                </a:cxn>
                <a:cxn ang="0">
                  <a:pos x="T6" y="T7"/>
                </a:cxn>
              </a:cxnLst>
              <a:rect l="0" t="0" r="r" b="b"/>
              <a:pathLst>
                <a:path w="75" h="65">
                  <a:moveTo>
                    <a:pt x="75" y="32"/>
                  </a:moveTo>
                  <a:lnTo>
                    <a:pt x="0" y="65"/>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351" name="Line 279"/>
            <p:cNvSpPr>
              <a:spLocks noChangeShapeType="1"/>
            </p:cNvSpPr>
            <p:nvPr/>
          </p:nvSpPr>
          <p:spPr bwMode="auto">
            <a:xfrm flipH="1">
              <a:off x="4851" y="2556"/>
              <a:ext cx="595"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353" name="AutoShape 281"/>
          <p:cNvSpPr>
            <a:spLocks noChangeArrowheads="1"/>
          </p:cNvSpPr>
          <p:nvPr/>
        </p:nvSpPr>
        <p:spPr bwMode="auto">
          <a:xfrm>
            <a:off x="7807325" y="3270250"/>
            <a:ext cx="374650" cy="298450"/>
          </a:xfrm>
          <a:prstGeom prst="roundRect">
            <a:avLst>
              <a:gd name="adj" fmla="val 47370"/>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E"/>
          </a:p>
        </p:txBody>
      </p:sp>
      <p:sp>
        <p:nvSpPr>
          <p:cNvPr id="643354" name="Rectangle 282"/>
          <p:cNvSpPr>
            <a:spLocks noChangeArrowheads="1"/>
          </p:cNvSpPr>
          <p:nvPr/>
        </p:nvSpPr>
        <p:spPr bwMode="auto">
          <a:xfrm>
            <a:off x="7853363" y="3325813"/>
            <a:ext cx="27892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Courier New" panose="02070309020205020404" pitchFamily="49" charset="0"/>
              </a:rPr>
              <a:t>&lt;&lt;2</a:t>
            </a:r>
            <a:endParaRPr lang="en-US" altLang="en-US"/>
          </a:p>
        </p:txBody>
      </p:sp>
      <p:sp>
        <p:nvSpPr>
          <p:cNvPr id="643355" name="AutoShape 283"/>
          <p:cNvSpPr>
            <a:spLocks noChangeArrowheads="1"/>
          </p:cNvSpPr>
          <p:nvPr/>
        </p:nvSpPr>
        <p:spPr bwMode="auto">
          <a:xfrm>
            <a:off x="8726488" y="3270250"/>
            <a:ext cx="646113" cy="298450"/>
          </a:xfrm>
          <a:prstGeom prst="roundRect">
            <a:avLst>
              <a:gd name="adj" fmla="val 47370"/>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E"/>
          </a:p>
        </p:txBody>
      </p:sp>
      <p:sp>
        <p:nvSpPr>
          <p:cNvPr id="643356" name="Rectangle 284"/>
          <p:cNvSpPr>
            <a:spLocks noChangeArrowheads="1"/>
          </p:cNvSpPr>
          <p:nvPr/>
        </p:nvSpPr>
        <p:spPr bwMode="auto">
          <a:xfrm>
            <a:off x="8823326" y="3335339"/>
            <a:ext cx="41357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Courier New" panose="02070309020205020404" pitchFamily="49" charset="0"/>
              </a:rPr>
              <a:t>CONCAT</a:t>
            </a:r>
            <a:endParaRPr lang="en-US" altLang="en-US"/>
          </a:p>
        </p:txBody>
      </p:sp>
      <p:grpSp>
        <p:nvGrpSpPr>
          <p:cNvPr id="643359" name="Group 287"/>
          <p:cNvGrpSpPr>
            <a:grpSpLocks/>
          </p:cNvGrpSpPr>
          <p:nvPr/>
        </p:nvGrpSpPr>
        <p:grpSpPr bwMode="auto">
          <a:xfrm>
            <a:off x="8185150" y="3368675"/>
            <a:ext cx="544512" cy="101600"/>
            <a:chOff x="4197" y="2122"/>
            <a:chExt cx="343" cy="64"/>
          </a:xfrm>
        </p:grpSpPr>
        <p:sp>
          <p:nvSpPr>
            <p:cNvPr id="643357" name="Freeform 285"/>
            <p:cNvSpPr>
              <a:spLocks/>
            </p:cNvSpPr>
            <p:nvPr/>
          </p:nvSpPr>
          <p:spPr bwMode="auto">
            <a:xfrm>
              <a:off x="4465" y="2122"/>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358" name="Line 286"/>
            <p:cNvSpPr>
              <a:spLocks noChangeShapeType="1"/>
            </p:cNvSpPr>
            <p:nvPr/>
          </p:nvSpPr>
          <p:spPr bwMode="auto">
            <a:xfrm flipH="1">
              <a:off x="4197" y="2154"/>
              <a:ext cx="306"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360" name="Line 288"/>
          <p:cNvSpPr>
            <a:spLocks noChangeShapeType="1"/>
          </p:cNvSpPr>
          <p:nvPr/>
        </p:nvSpPr>
        <p:spPr bwMode="auto">
          <a:xfrm flipH="1">
            <a:off x="8304212" y="3378200"/>
            <a:ext cx="76200" cy="76200"/>
          </a:xfrm>
          <a:prstGeom prst="line">
            <a:avLst/>
          </a:prstGeom>
          <a:noFill/>
          <a:ln w="7938">
            <a:solidFill>
              <a:srgbClr val="44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361" name="Rectangle 289"/>
          <p:cNvSpPr>
            <a:spLocks noChangeArrowheads="1"/>
          </p:cNvSpPr>
          <p:nvPr/>
        </p:nvSpPr>
        <p:spPr bwMode="auto">
          <a:xfrm>
            <a:off x="8304212" y="3198814"/>
            <a:ext cx="1154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panose="020B0604020202020204" pitchFamily="34" charset="0"/>
              </a:rPr>
              <a:t>28</a:t>
            </a:r>
            <a:endParaRPr lang="en-US" altLang="en-US"/>
          </a:p>
        </p:txBody>
      </p:sp>
      <p:sp>
        <p:nvSpPr>
          <p:cNvPr id="643362" name="Line 290"/>
          <p:cNvSpPr>
            <a:spLocks noChangeShapeType="1"/>
          </p:cNvSpPr>
          <p:nvPr/>
        </p:nvSpPr>
        <p:spPr bwMode="auto">
          <a:xfrm flipH="1">
            <a:off x="9564687" y="3378200"/>
            <a:ext cx="76200" cy="76200"/>
          </a:xfrm>
          <a:prstGeom prst="line">
            <a:avLst/>
          </a:prstGeom>
          <a:noFill/>
          <a:ln w="7938">
            <a:solidFill>
              <a:srgbClr val="44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363" name="Rectangle 291"/>
          <p:cNvSpPr>
            <a:spLocks noChangeArrowheads="1"/>
          </p:cNvSpPr>
          <p:nvPr/>
        </p:nvSpPr>
        <p:spPr bwMode="auto">
          <a:xfrm>
            <a:off x="9564687" y="3198814"/>
            <a:ext cx="1154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panose="020B0604020202020204" pitchFamily="34" charset="0"/>
              </a:rPr>
              <a:t>32</a:t>
            </a:r>
            <a:endParaRPr lang="en-US" altLang="en-US"/>
          </a:p>
        </p:txBody>
      </p:sp>
      <p:grpSp>
        <p:nvGrpSpPr>
          <p:cNvPr id="643366" name="Group 294"/>
          <p:cNvGrpSpPr>
            <a:grpSpLocks/>
          </p:cNvGrpSpPr>
          <p:nvPr/>
        </p:nvGrpSpPr>
        <p:grpSpPr bwMode="auto">
          <a:xfrm>
            <a:off x="2211387" y="4432300"/>
            <a:ext cx="204788" cy="103188"/>
            <a:chOff x="434" y="2792"/>
            <a:chExt cx="129" cy="65"/>
          </a:xfrm>
        </p:grpSpPr>
        <p:sp>
          <p:nvSpPr>
            <p:cNvPr id="643364" name="Freeform 292"/>
            <p:cNvSpPr>
              <a:spLocks/>
            </p:cNvSpPr>
            <p:nvPr/>
          </p:nvSpPr>
          <p:spPr bwMode="auto">
            <a:xfrm>
              <a:off x="488" y="2792"/>
              <a:ext cx="75" cy="65"/>
            </a:xfrm>
            <a:custGeom>
              <a:avLst/>
              <a:gdLst>
                <a:gd name="T0" fmla="*/ 75 w 75"/>
                <a:gd name="T1" fmla="*/ 32 h 65"/>
                <a:gd name="T2" fmla="*/ 0 w 75"/>
                <a:gd name="T3" fmla="*/ 65 h 65"/>
                <a:gd name="T4" fmla="*/ 0 w 75"/>
                <a:gd name="T5" fmla="*/ 0 h 65"/>
                <a:gd name="T6" fmla="*/ 75 w 75"/>
                <a:gd name="T7" fmla="*/ 32 h 65"/>
              </a:gdLst>
              <a:ahLst/>
              <a:cxnLst>
                <a:cxn ang="0">
                  <a:pos x="T0" y="T1"/>
                </a:cxn>
                <a:cxn ang="0">
                  <a:pos x="T2" y="T3"/>
                </a:cxn>
                <a:cxn ang="0">
                  <a:pos x="T4" y="T5"/>
                </a:cxn>
                <a:cxn ang="0">
                  <a:pos x="T6" y="T7"/>
                </a:cxn>
              </a:cxnLst>
              <a:rect l="0" t="0" r="r" b="b"/>
              <a:pathLst>
                <a:path w="75" h="65">
                  <a:moveTo>
                    <a:pt x="75" y="32"/>
                  </a:moveTo>
                  <a:lnTo>
                    <a:pt x="0" y="65"/>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365" name="Line 293"/>
            <p:cNvSpPr>
              <a:spLocks noChangeShapeType="1"/>
            </p:cNvSpPr>
            <p:nvPr/>
          </p:nvSpPr>
          <p:spPr bwMode="auto">
            <a:xfrm flipH="1">
              <a:off x="434" y="2824"/>
              <a:ext cx="91"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3373" name="Group 301"/>
          <p:cNvGrpSpPr>
            <a:grpSpLocks/>
          </p:cNvGrpSpPr>
          <p:nvPr/>
        </p:nvGrpSpPr>
        <p:grpSpPr bwMode="auto">
          <a:xfrm>
            <a:off x="2406651" y="4100514"/>
            <a:ext cx="230187" cy="536575"/>
            <a:chOff x="557" y="2583"/>
            <a:chExt cx="145" cy="338"/>
          </a:xfrm>
        </p:grpSpPr>
        <p:sp>
          <p:nvSpPr>
            <p:cNvPr id="643367" name="Rectangle 295"/>
            <p:cNvSpPr>
              <a:spLocks noChangeArrowheads="1"/>
            </p:cNvSpPr>
            <p:nvPr/>
          </p:nvSpPr>
          <p:spPr bwMode="auto">
            <a:xfrm>
              <a:off x="627" y="2658"/>
              <a:ext cx="4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M</a:t>
              </a:r>
              <a:endParaRPr lang="en-US" altLang="en-US"/>
            </a:p>
          </p:txBody>
        </p:sp>
        <p:sp>
          <p:nvSpPr>
            <p:cNvPr id="643368" name="Rectangle 296"/>
            <p:cNvSpPr>
              <a:spLocks noChangeArrowheads="1"/>
            </p:cNvSpPr>
            <p:nvPr/>
          </p:nvSpPr>
          <p:spPr bwMode="auto">
            <a:xfrm>
              <a:off x="627" y="2722"/>
              <a:ext cx="4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U</a:t>
              </a:r>
              <a:endParaRPr lang="en-US" altLang="en-US"/>
            </a:p>
          </p:txBody>
        </p:sp>
        <p:sp>
          <p:nvSpPr>
            <p:cNvPr id="643369" name="Rectangle 297"/>
            <p:cNvSpPr>
              <a:spLocks noChangeArrowheads="1"/>
            </p:cNvSpPr>
            <p:nvPr/>
          </p:nvSpPr>
          <p:spPr bwMode="auto">
            <a:xfrm>
              <a:off x="633" y="2786"/>
              <a:ext cx="3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X</a:t>
              </a:r>
              <a:endParaRPr lang="en-US" altLang="en-US"/>
            </a:p>
          </p:txBody>
        </p:sp>
        <p:sp>
          <p:nvSpPr>
            <p:cNvPr id="643370" name="Freeform 298"/>
            <p:cNvSpPr>
              <a:spLocks/>
            </p:cNvSpPr>
            <p:nvPr/>
          </p:nvSpPr>
          <p:spPr bwMode="auto">
            <a:xfrm>
              <a:off x="557" y="2583"/>
              <a:ext cx="145" cy="338"/>
            </a:xfrm>
            <a:custGeom>
              <a:avLst/>
              <a:gdLst>
                <a:gd name="T0" fmla="*/ 0 w 145"/>
                <a:gd name="T1" fmla="*/ 0 h 338"/>
                <a:gd name="T2" fmla="*/ 0 w 145"/>
                <a:gd name="T3" fmla="*/ 338 h 338"/>
                <a:gd name="T4" fmla="*/ 145 w 145"/>
                <a:gd name="T5" fmla="*/ 268 h 338"/>
                <a:gd name="T6" fmla="*/ 145 w 145"/>
                <a:gd name="T7" fmla="*/ 75 h 338"/>
                <a:gd name="T8" fmla="*/ 0 w 145"/>
                <a:gd name="T9" fmla="*/ 0 h 338"/>
              </a:gdLst>
              <a:ahLst/>
              <a:cxnLst>
                <a:cxn ang="0">
                  <a:pos x="T0" y="T1"/>
                </a:cxn>
                <a:cxn ang="0">
                  <a:pos x="T2" y="T3"/>
                </a:cxn>
                <a:cxn ang="0">
                  <a:pos x="T4" y="T5"/>
                </a:cxn>
                <a:cxn ang="0">
                  <a:pos x="T6" y="T7"/>
                </a:cxn>
                <a:cxn ang="0">
                  <a:pos x="T8" y="T9"/>
                </a:cxn>
              </a:cxnLst>
              <a:rect l="0" t="0" r="r" b="b"/>
              <a:pathLst>
                <a:path w="145" h="338">
                  <a:moveTo>
                    <a:pt x="0" y="0"/>
                  </a:moveTo>
                  <a:lnTo>
                    <a:pt x="0" y="338"/>
                  </a:lnTo>
                  <a:lnTo>
                    <a:pt x="145" y="268"/>
                  </a:lnTo>
                  <a:lnTo>
                    <a:pt x="145" y="75"/>
                  </a:lnTo>
                  <a:lnTo>
                    <a:pt x="0" y="0"/>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E"/>
            </a:p>
          </p:txBody>
        </p:sp>
        <p:sp>
          <p:nvSpPr>
            <p:cNvPr id="643371" name="Rectangle 299"/>
            <p:cNvSpPr>
              <a:spLocks noChangeArrowheads="1"/>
            </p:cNvSpPr>
            <p:nvPr/>
          </p:nvSpPr>
          <p:spPr bwMode="auto">
            <a:xfrm>
              <a:off x="568" y="2637"/>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0</a:t>
              </a:r>
              <a:endParaRPr lang="en-US" altLang="en-US"/>
            </a:p>
          </p:txBody>
        </p:sp>
        <p:sp>
          <p:nvSpPr>
            <p:cNvPr id="643372" name="Rectangle 300"/>
            <p:cNvSpPr>
              <a:spLocks noChangeArrowheads="1"/>
            </p:cNvSpPr>
            <p:nvPr/>
          </p:nvSpPr>
          <p:spPr bwMode="auto">
            <a:xfrm>
              <a:off x="568" y="2771"/>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1</a:t>
              </a:r>
              <a:endParaRPr lang="en-US" altLang="en-US"/>
            </a:p>
          </p:txBody>
        </p:sp>
      </p:grpSp>
      <p:grpSp>
        <p:nvGrpSpPr>
          <p:cNvPr id="643376" name="Group 304"/>
          <p:cNvGrpSpPr>
            <a:grpSpLocks/>
          </p:cNvGrpSpPr>
          <p:nvPr/>
        </p:nvGrpSpPr>
        <p:grpSpPr bwMode="auto">
          <a:xfrm>
            <a:off x="8108951" y="3981450"/>
            <a:ext cx="85725" cy="230188"/>
            <a:chOff x="4149" y="2508"/>
            <a:chExt cx="54" cy="145"/>
          </a:xfrm>
        </p:grpSpPr>
        <p:sp>
          <p:nvSpPr>
            <p:cNvPr id="643374" name="Freeform 302"/>
            <p:cNvSpPr>
              <a:spLocks/>
            </p:cNvSpPr>
            <p:nvPr/>
          </p:nvSpPr>
          <p:spPr bwMode="auto">
            <a:xfrm>
              <a:off x="4149" y="2589"/>
              <a:ext cx="54" cy="64"/>
            </a:xfrm>
            <a:custGeom>
              <a:avLst/>
              <a:gdLst>
                <a:gd name="T0" fmla="*/ 27 w 54"/>
                <a:gd name="T1" fmla="*/ 64 h 64"/>
                <a:gd name="T2" fmla="*/ 0 w 54"/>
                <a:gd name="T3" fmla="*/ 0 h 64"/>
                <a:gd name="T4" fmla="*/ 54 w 54"/>
                <a:gd name="T5" fmla="*/ 0 h 64"/>
                <a:gd name="T6" fmla="*/ 27 w 54"/>
                <a:gd name="T7" fmla="*/ 64 h 64"/>
              </a:gdLst>
              <a:ahLst/>
              <a:cxnLst>
                <a:cxn ang="0">
                  <a:pos x="T0" y="T1"/>
                </a:cxn>
                <a:cxn ang="0">
                  <a:pos x="T2" y="T3"/>
                </a:cxn>
                <a:cxn ang="0">
                  <a:pos x="T4" y="T5"/>
                </a:cxn>
                <a:cxn ang="0">
                  <a:pos x="T6" y="T7"/>
                </a:cxn>
              </a:cxnLst>
              <a:rect l="0" t="0" r="r" b="b"/>
              <a:pathLst>
                <a:path w="54" h="64">
                  <a:moveTo>
                    <a:pt x="27" y="64"/>
                  </a:moveTo>
                  <a:lnTo>
                    <a:pt x="0" y="0"/>
                  </a:lnTo>
                  <a:lnTo>
                    <a:pt x="54" y="0"/>
                  </a:lnTo>
                  <a:lnTo>
                    <a:pt x="27" y="64"/>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375" name="Line 303"/>
            <p:cNvSpPr>
              <a:spLocks noChangeShapeType="1"/>
            </p:cNvSpPr>
            <p:nvPr/>
          </p:nvSpPr>
          <p:spPr bwMode="auto">
            <a:xfrm>
              <a:off x="4176" y="2508"/>
              <a:ext cx="1" cy="123"/>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377" name="Rectangle 305"/>
          <p:cNvSpPr>
            <a:spLocks noChangeArrowheads="1"/>
          </p:cNvSpPr>
          <p:nvPr/>
        </p:nvSpPr>
        <p:spPr bwMode="auto">
          <a:xfrm>
            <a:off x="7870826" y="3852864"/>
            <a:ext cx="50654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ALUSrcA</a:t>
            </a:r>
            <a:endParaRPr lang="en-US" altLang="en-US"/>
          </a:p>
        </p:txBody>
      </p:sp>
      <p:sp>
        <p:nvSpPr>
          <p:cNvPr id="643378" name="Line 306"/>
          <p:cNvSpPr>
            <a:spLocks noChangeShapeType="1"/>
          </p:cNvSpPr>
          <p:nvPr/>
        </p:nvSpPr>
        <p:spPr bwMode="auto">
          <a:xfrm flipH="1">
            <a:off x="1598612" y="2679700"/>
            <a:ext cx="9004300"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379" name="Line 307"/>
          <p:cNvSpPr>
            <a:spLocks noChangeShapeType="1"/>
          </p:cNvSpPr>
          <p:nvPr/>
        </p:nvSpPr>
        <p:spPr bwMode="auto">
          <a:xfrm>
            <a:off x="10602912" y="2679701"/>
            <a:ext cx="1588" cy="11906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380" name="Rectangle 308"/>
          <p:cNvSpPr>
            <a:spLocks noChangeArrowheads="1"/>
          </p:cNvSpPr>
          <p:nvPr/>
        </p:nvSpPr>
        <p:spPr bwMode="auto">
          <a:xfrm>
            <a:off x="7164387" y="3233739"/>
            <a:ext cx="48250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DD0000"/>
                </a:solidFill>
                <a:latin typeface="Courier New" panose="02070309020205020404" pitchFamily="49" charset="0"/>
              </a:rPr>
              <a:t>jmpaddr</a:t>
            </a:r>
            <a:endParaRPr lang="en-US" altLang="en-US"/>
          </a:p>
        </p:txBody>
      </p:sp>
      <p:sp>
        <p:nvSpPr>
          <p:cNvPr id="643381" name="Rectangle 309"/>
          <p:cNvSpPr>
            <a:spLocks noChangeArrowheads="1"/>
          </p:cNvSpPr>
          <p:nvPr/>
        </p:nvSpPr>
        <p:spPr bwMode="auto">
          <a:xfrm>
            <a:off x="7164388" y="3378201"/>
            <a:ext cx="426399"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b="1">
                <a:solidFill>
                  <a:srgbClr val="DD0000"/>
                </a:solidFill>
                <a:latin typeface="Courier New" panose="02070309020205020404" pitchFamily="49" charset="0"/>
              </a:rPr>
              <a:t>I[25:0]</a:t>
            </a:r>
            <a:endParaRPr lang="en-US" altLang="en-US"/>
          </a:p>
        </p:txBody>
      </p:sp>
      <p:sp>
        <p:nvSpPr>
          <p:cNvPr id="643382" name="Line 310"/>
          <p:cNvSpPr>
            <a:spLocks noChangeShapeType="1"/>
          </p:cNvSpPr>
          <p:nvPr/>
        </p:nvSpPr>
        <p:spPr bwMode="auto">
          <a:xfrm>
            <a:off x="4892676" y="4748214"/>
            <a:ext cx="1587" cy="17605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383" name="Line 311"/>
          <p:cNvSpPr>
            <a:spLocks noChangeShapeType="1"/>
          </p:cNvSpPr>
          <p:nvPr/>
        </p:nvSpPr>
        <p:spPr bwMode="auto">
          <a:xfrm flipH="1">
            <a:off x="2671763" y="6356350"/>
            <a:ext cx="4900613"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384" name="Line 312"/>
          <p:cNvSpPr>
            <a:spLocks noChangeShapeType="1"/>
          </p:cNvSpPr>
          <p:nvPr/>
        </p:nvSpPr>
        <p:spPr bwMode="auto">
          <a:xfrm>
            <a:off x="7572376" y="4943476"/>
            <a:ext cx="1587" cy="14128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385" name="Line 313"/>
          <p:cNvSpPr>
            <a:spLocks noChangeShapeType="1"/>
          </p:cNvSpPr>
          <p:nvPr/>
        </p:nvSpPr>
        <p:spPr bwMode="auto">
          <a:xfrm>
            <a:off x="2211387" y="4483100"/>
            <a:ext cx="1588" cy="20256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nvGrpSpPr>
          <p:cNvPr id="643388" name="Group 316"/>
          <p:cNvGrpSpPr>
            <a:grpSpLocks/>
          </p:cNvGrpSpPr>
          <p:nvPr/>
        </p:nvGrpSpPr>
        <p:grpSpPr bwMode="auto">
          <a:xfrm>
            <a:off x="2671762" y="4892675"/>
            <a:ext cx="203200" cy="101600"/>
            <a:chOff x="724" y="3082"/>
            <a:chExt cx="128" cy="64"/>
          </a:xfrm>
        </p:grpSpPr>
        <p:sp>
          <p:nvSpPr>
            <p:cNvPr id="643386" name="Freeform 314"/>
            <p:cNvSpPr>
              <a:spLocks/>
            </p:cNvSpPr>
            <p:nvPr/>
          </p:nvSpPr>
          <p:spPr bwMode="auto">
            <a:xfrm>
              <a:off x="777" y="3082"/>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387" name="Line 315"/>
            <p:cNvSpPr>
              <a:spLocks noChangeShapeType="1"/>
            </p:cNvSpPr>
            <p:nvPr/>
          </p:nvSpPr>
          <p:spPr bwMode="auto">
            <a:xfrm flipH="1">
              <a:off x="724" y="3114"/>
              <a:ext cx="91"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389" name="Line 317"/>
          <p:cNvSpPr>
            <a:spLocks noChangeShapeType="1"/>
          </p:cNvSpPr>
          <p:nvPr/>
        </p:nvSpPr>
        <p:spPr bwMode="auto">
          <a:xfrm>
            <a:off x="2671762" y="4943476"/>
            <a:ext cx="1588" cy="14128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3390" name="Rectangle 318"/>
          <p:cNvSpPr>
            <a:spLocks noChangeArrowheads="1"/>
          </p:cNvSpPr>
          <p:nvPr/>
        </p:nvSpPr>
        <p:spPr bwMode="auto">
          <a:xfrm>
            <a:off x="6908800" y="3471864"/>
            <a:ext cx="13785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DD0000"/>
                </a:solidFill>
                <a:latin typeface="Courier New" panose="02070309020205020404" pitchFamily="49" charset="0"/>
              </a:rPr>
              <a:t>rd</a:t>
            </a:r>
            <a:endParaRPr lang="en-US" altLang="en-US"/>
          </a:p>
        </p:txBody>
      </p:sp>
      <p:grpSp>
        <p:nvGrpSpPr>
          <p:cNvPr id="643395" name="Group 323"/>
          <p:cNvGrpSpPr>
            <a:grpSpLocks/>
          </p:cNvGrpSpPr>
          <p:nvPr/>
        </p:nvGrpSpPr>
        <p:grpSpPr bwMode="auto">
          <a:xfrm>
            <a:off x="6424617" y="3632200"/>
            <a:ext cx="534988" cy="230188"/>
            <a:chOff x="3088" y="2288"/>
            <a:chExt cx="337" cy="145"/>
          </a:xfrm>
        </p:grpSpPr>
        <p:sp>
          <p:nvSpPr>
            <p:cNvPr id="643391" name="Rectangle 319"/>
            <p:cNvSpPr>
              <a:spLocks noChangeArrowheads="1"/>
            </p:cNvSpPr>
            <p:nvPr/>
          </p:nvSpPr>
          <p:spPr bwMode="auto">
            <a:xfrm>
              <a:off x="3189" y="2352"/>
              <a:ext cx="125"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MUX</a:t>
              </a:r>
              <a:endParaRPr lang="en-US" altLang="en-US"/>
            </a:p>
          </p:txBody>
        </p:sp>
        <p:sp>
          <p:nvSpPr>
            <p:cNvPr id="643392" name="Freeform 320"/>
            <p:cNvSpPr>
              <a:spLocks/>
            </p:cNvSpPr>
            <p:nvPr/>
          </p:nvSpPr>
          <p:spPr bwMode="auto">
            <a:xfrm>
              <a:off x="3088" y="2288"/>
              <a:ext cx="337" cy="145"/>
            </a:xfrm>
            <a:custGeom>
              <a:avLst/>
              <a:gdLst>
                <a:gd name="T0" fmla="*/ 337 w 337"/>
                <a:gd name="T1" fmla="*/ 0 h 145"/>
                <a:gd name="T2" fmla="*/ 0 w 337"/>
                <a:gd name="T3" fmla="*/ 0 h 145"/>
                <a:gd name="T4" fmla="*/ 75 w 337"/>
                <a:gd name="T5" fmla="*/ 145 h 145"/>
                <a:gd name="T6" fmla="*/ 268 w 337"/>
                <a:gd name="T7" fmla="*/ 145 h 145"/>
                <a:gd name="T8" fmla="*/ 337 w 337"/>
                <a:gd name="T9" fmla="*/ 0 h 145"/>
              </a:gdLst>
              <a:ahLst/>
              <a:cxnLst>
                <a:cxn ang="0">
                  <a:pos x="T0" y="T1"/>
                </a:cxn>
                <a:cxn ang="0">
                  <a:pos x="T2" y="T3"/>
                </a:cxn>
                <a:cxn ang="0">
                  <a:pos x="T4" y="T5"/>
                </a:cxn>
                <a:cxn ang="0">
                  <a:pos x="T6" y="T7"/>
                </a:cxn>
                <a:cxn ang="0">
                  <a:pos x="T8" y="T9"/>
                </a:cxn>
              </a:cxnLst>
              <a:rect l="0" t="0" r="r" b="b"/>
              <a:pathLst>
                <a:path w="337" h="145">
                  <a:moveTo>
                    <a:pt x="337" y="0"/>
                  </a:moveTo>
                  <a:lnTo>
                    <a:pt x="0" y="0"/>
                  </a:lnTo>
                  <a:lnTo>
                    <a:pt x="75" y="145"/>
                  </a:lnTo>
                  <a:lnTo>
                    <a:pt x="268" y="145"/>
                  </a:lnTo>
                  <a:lnTo>
                    <a:pt x="337" y="0"/>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E"/>
            </a:p>
          </p:txBody>
        </p:sp>
        <p:sp>
          <p:nvSpPr>
            <p:cNvPr id="643393" name="Rectangle 321"/>
            <p:cNvSpPr>
              <a:spLocks noChangeArrowheads="1"/>
            </p:cNvSpPr>
            <p:nvPr/>
          </p:nvSpPr>
          <p:spPr bwMode="auto">
            <a:xfrm>
              <a:off x="3147" y="2289"/>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0</a:t>
              </a:r>
              <a:endParaRPr lang="en-US" altLang="en-US"/>
            </a:p>
          </p:txBody>
        </p:sp>
        <p:sp>
          <p:nvSpPr>
            <p:cNvPr id="643394" name="Rectangle 322"/>
            <p:cNvSpPr>
              <a:spLocks noChangeArrowheads="1"/>
            </p:cNvSpPr>
            <p:nvPr/>
          </p:nvSpPr>
          <p:spPr bwMode="auto">
            <a:xfrm>
              <a:off x="3340" y="2289"/>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1</a:t>
              </a:r>
              <a:endParaRPr lang="en-US" altLang="en-US"/>
            </a:p>
          </p:txBody>
        </p:sp>
      </p:grpSp>
      <p:sp>
        <p:nvSpPr>
          <p:cNvPr id="643396" name="Rectangle 324"/>
          <p:cNvSpPr>
            <a:spLocks noChangeArrowheads="1"/>
          </p:cNvSpPr>
          <p:nvPr/>
        </p:nvSpPr>
        <p:spPr bwMode="auto">
          <a:xfrm>
            <a:off x="6126162" y="3471864"/>
            <a:ext cx="13785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DD0000"/>
                </a:solidFill>
                <a:latin typeface="Courier New" panose="02070309020205020404" pitchFamily="49" charset="0"/>
              </a:rPr>
              <a:t>rt</a:t>
            </a:r>
            <a:endParaRPr lang="en-US" altLang="en-US"/>
          </a:p>
        </p:txBody>
      </p:sp>
      <p:sp>
        <p:nvSpPr>
          <p:cNvPr id="643397" name="Rectangle 325"/>
          <p:cNvSpPr>
            <a:spLocks noChangeArrowheads="1"/>
          </p:cNvSpPr>
          <p:nvPr/>
        </p:nvSpPr>
        <p:spPr bwMode="auto">
          <a:xfrm>
            <a:off x="5743575" y="3471864"/>
            <a:ext cx="13785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DD0000"/>
                </a:solidFill>
                <a:latin typeface="Courier New" panose="02070309020205020404" pitchFamily="49" charset="0"/>
              </a:rPr>
              <a:t>rs</a:t>
            </a:r>
            <a:endParaRPr lang="en-US" altLang="en-US"/>
          </a:p>
        </p:txBody>
      </p:sp>
      <p:sp>
        <p:nvSpPr>
          <p:cNvPr id="643398" name="Rectangle 326"/>
          <p:cNvSpPr>
            <a:spLocks noChangeArrowheads="1"/>
          </p:cNvSpPr>
          <p:nvPr/>
        </p:nvSpPr>
        <p:spPr bwMode="auto">
          <a:xfrm>
            <a:off x="5087938" y="5735639"/>
            <a:ext cx="62036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DD0000"/>
                </a:solidFill>
                <a:latin typeface="Courier New" panose="02070309020205020404" pitchFamily="49" charset="0"/>
              </a:rPr>
              <a:t>immediate</a:t>
            </a:r>
            <a:endParaRPr lang="en-US" altLang="en-US"/>
          </a:p>
        </p:txBody>
      </p:sp>
      <p:sp>
        <p:nvSpPr>
          <p:cNvPr id="643399" name="Oval 327"/>
          <p:cNvSpPr>
            <a:spLocks noChangeArrowheads="1"/>
          </p:cNvSpPr>
          <p:nvPr/>
        </p:nvSpPr>
        <p:spPr bwMode="auto">
          <a:xfrm>
            <a:off x="5908676" y="3390900"/>
            <a:ext cx="34925" cy="33338"/>
          </a:xfrm>
          <a:prstGeom prst="ellipse">
            <a:avLst/>
          </a:prstGeom>
          <a:solidFill>
            <a:srgbClr val="440000"/>
          </a:solidFill>
          <a:ln w="25400">
            <a:solidFill>
              <a:srgbClr val="000000"/>
            </a:solidFill>
            <a:round/>
            <a:headEnd/>
            <a:tailEnd/>
          </a:ln>
        </p:spPr>
        <p:txBody>
          <a:bodyPr/>
          <a:lstStyle/>
          <a:p>
            <a:endParaRPr lang="en-IE"/>
          </a:p>
        </p:txBody>
      </p:sp>
      <p:sp>
        <p:nvSpPr>
          <p:cNvPr id="643400" name="Oval 328"/>
          <p:cNvSpPr>
            <a:spLocks noChangeArrowheads="1"/>
          </p:cNvSpPr>
          <p:nvPr/>
        </p:nvSpPr>
        <p:spPr bwMode="auto">
          <a:xfrm>
            <a:off x="6291263" y="3390900"/>
            <a:ext cx="34925" cy="33338"/>
          </a:xfrm>
          <a:prstGeom prst="ellipse">
            <a:avLst/>
          </a:prstGeom>
          <a:solidFill>
            <a:srgbClr val="440000"/>
          </a:solidFill>
          <a:ln w="25400">
            <a:solidFill>
              <a:srgbClr val="000000"/>
            </a:solidFill>
            <a:round/>
            <a:headEnd/>
            <a:tailEnd/>
          </a:ln>
        </p:spPr>
        <p:txBody>
          <a:bodyPr/>
          <a:lstStyle/>
          <a:p>
            <a:endParaRPr lang="en-IE"/>
          </a:p>
        </p:txBody>
      </p:sp>
      <p:sp>
        <p:nvSpPr>
          <p:cNvPr id="643401" name="Oval 329"/>
          <p:cNvSpPr>
            <a:spLocks noChangeArrowheads="1"/>
          </p:cNvSpPr>
          <p:nvPr/>
        </p:nvSpPr>
        <p:spPr bwMode="auto">
          <a:xfrm>
            <a:off x="6827838" y="3390900"/>
            <a:ext cx="34925" cy="33338"/>
          </a:xfrm>
          <a:prstGeom prst="ellipse">
            <a:avLst/>
          </a:prstGeom>
          <a:solidFill>
            <a:srgbClr val="440000"/>
          </a:solidFill>
          <a:ln w="25400">
            <a:solidFill>
              <a:srgbClr val="000000"/>
            </a:solidFill>
            <a:round/>
            <a:headEnd/>
            <a:tailEnd/>
          </a:ln>
        </p:spPr>
        <p:txBody>
          <a:bodyPr/>
          <a:lstStyle/>
          <a:p>
            <a:endParaRPr lang="en-IE"/>
          </a:p>
        </p:txBody>
      </p:sp>
      <p:sp>
        <p:nvSpPr>
          <p:cNvPr id="643402" name="Oval 330"/>
          <p:cNvSpPr>
            <a:spLocks noChangeArrowheads="1"/>
          </p:cNvSpPr>
          <p:nvPr/>
        </p:nvSpPr>
        <p:spPr bwMode="auto">
          <a:xfrm>
            <a:off x="7670801" y="2854325"/>
            <a:ext cx="33337" cy="33338"/>
          </a:xfrm>
          <a:prstGeom prst="ellipse">
            <a:avLst/>
          </a:prstGeom>
          <a:solidFill>
            <a:srgbClr val="440000"/>
          </a:solidFill>
          <a:ln w="25400">
            <a:solidFill>
              <a:srgbClr val="000000"/>
            </a:solidFill>
            <a:round/>
            <a:headEnd/>
            <a:tailEnd/>
          </a:ln>
        </p:spPr>
        <p:txBody>
          <a:bodyPr/>
          <a:lstStyle/>
          <a:p>
            <a:endParaRPr lang="en-IE"/>
          </a:p>
        </p:txBody>
      </p:sp>
      <p:sp>
        <p:nvSpPr>
          <p:cNvPr id="643403" name="Oval 331"/>
          <p:cNvSpPr>
            <a:spLocks noChangeArrowheads="1"/>
          </p:cNvSpPr>
          <p:nvPr/>
        </p:nvSpPr>
        <p:spPr bwMode="auto">
          <a:xfrm>
            <a:off x="7559675" y="4921251"/>
            <a:ext cx="25400" cy="34925"/>
          </a:xfrm>
          <a:prstGeom prst="ellipse">
            <a:avLst/>
          </a:prstGeom>
          <a:solidFill>
            <a:srgbClr val="440000"/>
          </a:solidFill>
          <a:ln w="25400">
            <a:solidFill>
              <a:srgbClr val="000000"/>
            </a:solidFill>
            <a:round/>
            <a:headEnd/>
            <a:tailEnd/>
          </a:ln>
        </p:spPr>
        <p:txBody>
          <a:bodyPr/>
          <a:lstStyle/>
          <a:p>
            <a:endParaRPr lang="en-IE"/>
          </a:p>
        </p:txBody>
      </p:sp>
      <p:sp>
        <p:nvSpPr>
          <p:cNvPr id="643404" name="Oval 332"/>
          <p:cNvSpPr>
            <a:spLocks noChangeArrowheads="1"/>
          </p:cNvSpPr>
          <p:nvPr/>
        </p:nvSpPr>
        <p:spPr bwMode="auto">
          <a:xfrm>
            <a:off x="9967913" y="4811713"/>
            <a:ext cx="34925" cy="25400"/>
          </a:xfrm>
          <a:prstGeom prst="ellipse">
            <a:avLst/>
          </a:prstGeom>
          <a:solidFill>
            <a:srgbClr val="440000"/>
          </a:solidFill>
          <a:ln w="25400">
            <a:solidFill>
              <a:srgbClr val="000000"/>
            </a:solidFill>
            <a:round/>
            <a:headEnd/>
            <a:tailEnd/>
          </a:ln>
        </p:spPr>
        <p:txBody>
          <a:bodyPr/>
          <a:lstStyle/>
          <a:p>
            <a:endParaRPr lang="en-IE"/>
          </a:p>
        </p:txBody>
      </p:sp>
      <p:sp>
        <p:nvSpPr>
          <p:cNvPr id="643405" name="Oval 333"/>
          <p:cNvSpPr>
            <a:spLocks noChangeArrowheads="1"/>
          </p:cNvSpPr>
          <p:nvPr/>
        </p:nvSpPr>
        <p:spPr bwMode="auto">
          <a:xfrm>
            <a:off x="4879975" y="6496050"/>
            <a:ext cx="25400" cy="25400"/>
          </a:xfrm>
          <a:prstGeom prst="ellipse">
            <a:avLst/>
          </a:prstGeom>
          <a:solidFill>
            <a:srgbClr val="440000"/>
          </a:solidFill>
          <a:ln w="25400">
            <a:solidFill>
              <a:srgbClr val="000000"/>
            </a:solidFill>
            <a:round/>
            <a:headEnd/>
            <a:tailEnd/>
          </a:ln>
        </p:spPr>
        <p:txBody>
          <a:bodyPr/>
          <a:lstStyle/>
          <a:p>
            <a:endParaRPr lang="en-IE"/>
          </a:p>
        </p:txBody>
      </p:sp>
      <p:grpSp>
        <p:nvGrpSpPr>
          <p:cNvPr id="643408" name="Group 336"/>
          <p:cNvGrpSpPr>
            <a:grpSpLocks/>
          </p:cNvGrpSpPr>
          <p:nvPr/>
        </p:nvGrpSpPr>
        <p:grpSpPr bwMode="auto">
          <a:xfrm>
            <a:off x="10287001" y="4135438"/>
            <a:ext cx="85725" cy="195262"/>
            <a:chOff x="5521" y="2605"/>
            <a:chExt cx="54" cy="123"/>
          </a:xfrm>
        </p:grpSpPr>
        <p:sp>
          <p:nvSpPr>
            <p:cNvPr id="643406" name="Freeform 334"/>
            <p:cNvSpPr>
              <a:spLocks/>
            </p:cNvSpPr>
            <p:nvPr/>
          </p:nvSpPr>
          <p:spPr bwMode="auto">
            <a:xfrm>
              <a:off x="5521" y="2605"/>
              <a:ext cx="54" cy="64"/>
            </a:xfrm>
            <a:custGeom>
              <a:avLst/>
              <a:gdLst>
                <a:gd name="T0" fmla="*/ 27 w 54"/>
                <a:gd name="T1" fmla="*/ 0 h 64"/>
                <a:gd name="T2" fmla="*/ 54 w 54"/>
                <a:gd name="T3" fmla="*/ 64 h 64"/>
                <a:gd name="T4" fmla="*/ 0 w 54"/>
                <a:gd name="T5" fmla="*/ 64 h 64"/>
                <a:gd name="T6" fmla="*/ 27 w 54"/>
                <a:gd name="T7" fmla="*/ 0 h 64"/>
              </a:gdLst>
              <a:ahLst/>
              <a:cxnLst>
                <a:cxn ang="0">
                  <a:pos x="T0" y="T1"/>
                </a:cxn>
                <a:cxn ang="0">
                  <a:pos x="T2" y="T3"/>
                </a:cxn>
                <a:cxn ang="0">
                  <a:pos x="T4" y="T5"/>
                </a:cxn>
                <a:cxn ang="0">
                  <a:pos x="T6" y="T7"/>
                </a:cxn>
              </a:cxnLst>
              <a:rect l="0" t="0" r="r" b="b"/>
              <a:pathLst>
                <a:path w="54" h="64">
                  <a:moveTo>
                    <a:pt x="27" y="0"/>
                  </a:moveTo>
                  <a:lnTo>
                    <a:pt x="54" y="64"/>
                  </a:lnTo>
                  <a:lnTo>
                    <a:pt x="0" y="64"/>
                  </a:lnTo>
                  <a:lnTo>
                    <a:pt x="27" y="0"/>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407" name="Line 335"/>
            <p:cNvSpPr>
              <a:spLocks noChangeShapeType="1"/>
            </p:cNvSpPr>
            <p:nvPr/>
          </p:nvSpPr>
          <p:spPr bwMode="auto">
            <a:xfrm>
              <a:off x="5548" y="2626"/>
              <a:ext cx="1" cy="102"/>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409" name="Rectangle 337"/>
          <p:cNvSpPr>
            <a:spLocks noChangeArrowheads="1"/>
          </p:cNvSpPr>
          <p:nvPr/>
        </p:nvSpPr>
        <p:spPr bwMode="auto">
          <a:xfrm>
            <a:off x="10015538" y="4313239"/>
            <a:ext cx="55143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PCSource</a:t>
            </a:r>
            <a:endParaRPr lang="en-US" altLang="en-US"/>
          </a:p>
        </p:txBody>
      </p:sp>
      <p:grpSp>
        <p:nvGrpSpPr>
          <p:cNvPr id="643412" name="Group 340"/>
          <p:cNvGrpSpPr>
            <a:grpSpLocks/>
          </p:cNvGrpSpPr>
          <p:nvPr/>
        </p:nvGrpSpPr>
        <p:grpSpPr bwMode="auto">
          <a:xfrm>
            <a:off x="5232401" y="4867276"/>
            <a:ext cx="85725" cy="187325"/>
            <a:chOff x="2337" y="3066"/>
            <a:chExt cx="54" cy="118"/>
          </a:xfrm>
        </p:grpSpPr>
        <p:sp>
          <p:nvSpPr>
            <p:cNvPr id="643410" name="Freeform 338"/>
            <p:cNvSpPr>
              <a:spLocks/>
            </p:cNvSpPr>
            <p:nvPr/>
          </p:nvSpPr>
          <p:spPr bwMode="auto">
            <a:xfrm>
              <a:off x="2337" y="3066"/>
              <a:ext cx="54" cy="64"/>
            </a:xfrm>
            <a:custGeom>
              <a:avLst/>
              <a:gdLst>
                <a:gd name="T0" fmla="*/ 27 w 54"/>
                <a:gd name="T1" fmla="*/ 0 h 64"/>
                <a:gd name="T2" fmla="*/ 54 w 54"/>
                <a:gd name="T3" fmla="*/ 64 h 64"/>
                <a:gd name="T4" fmla="*/ 0 w 54"/>
                <a:gd name="T5" fmla="*/ 64 h 64"/>
                <a:gd name="T6" fmla="*/ 27 w 54"/>
                <a:gd name="T7" fmla="*/ 0 h 64"/>
              </a:gdLst>
              <a:ahLst/>
              <a:cxnLst>
                <a:cxn ang="0">
                  <a:pos x="T0" y="T1"/>
                </a:cxn>
                <a:cxn ang="0">
                  <a:pos x="T2" y="T3"/>
                </a:cxn>
                <a:cxn ang="0">
                  <a:pos x="T4" y="T5"/>
                </a:cxn>
                <a:cxn ang="0">
                  <a:pos x="T6" y="T7"/>
                </a:cxn>
              </a:cxnLst>
              <a:rect l="0" t="0" r="r" b="b"/>
              <a:pathLst>
                <a:path w="54" h="64">
                  <a:moveTo>
                    <a:pt x="27" y="0"/>
                  </a:moveTo>
                  <a:lnTo>
                    <a:pt x="54" y="64"/>
                  </a:lnTo>
                  <a:lnTo>
                    <a:pt x="0" y="64"/>
                  </a:lnTo>
                  <a:lnTo>
                    <a:pt x="27" y="0"/>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411" name="Line 339"/>
            <p:cNvSpPr>
              <a:spLocks noChangeShapeType="1"/>
            </p:cNvSpPr>
            <p:nvPr/>
          </p:nvSpPr>
          <p:spPr bwMode="auto">
            <a:xfrm>
              <a:off x="2364" y="3087"/>
              <a:ext cx="1" cy="97"/>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413" name="Rectangle 341"/>
          <p:cNvSpPr>
            <a:spLocks noChangeArrowheads="1"/>
          </p:cNvSpPr>
          <p:nvPr/>
        </p:nvSpPr>
        <p:spPr bwMode="auto">
          <a:xfrm>
            <a:off x="4918076" y="5037139"/>
            <a:ext cx="5899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MemtoReg</a:t>
            </a:r>
            <a:endParaRPr lang="en-US" altLang="en-US"/>
          </a:p>
        </p:txBody>
      </p:sp>
      <p:sp>
        <p:nvSpPr>
          <p:cNvPr id="643414" name="Rectangle 342"/>
          <p:cNvSpPr>
            <a:spLocks noChangeArrowheads="1"/>
          </p:cNvSpPr>
          <p:nvPr/>
        </p:nvSpPr>
        <p:spPr bwMode="auto">
          <a:xfrm>
            <a:off x="2406650" y="3776664"/>
            <a:ext cx="2308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IorD</a:t>
            </a:r>
            <a:endParaRPr lang="en-US" altLang="en-US"/>
          </a:p>
        </p:txBody>
      </p:sp>
      <p:grpSp>
        <p:nvGrpSpPr>
          <p:cNvPr id="643417" name="Group 345"/>
          <p:cNvGrpSpPr>
            <a:grpSpLocks/>
          </p:cNvGrpSpPr>
          <p:nvPr/>
        </p:nvGrpSpPr>
        <p:grpSpPr bwMode="auto">
          <a:xfrm>
            <a:off x="1905001" y="3641725"/>
            <a:ext cx="85725" cy="228600"/>
            <a:chOff x="241" y="2294"/>
            <a:chExt cx="54" cy="144"/>
          </a:xfrm>
        </p:grpSpPr>
        <p:sp>
          <p:nvSpPr>
            <p:cNvPr id="643415" name="Freeform 343"/>
            <p:cNvSpPr>
              <a:spLocks/>
            </p:cNvSpPr>
            <p:nvPr/>
          </p:nvSpPr>
          <p:spPr bwMode="auto">
            <a:xfrm>
              <a:off x="241" y="2374"/>
              <a:ext cx="54" cy="64"/>
            </a:xfrm>
            <a:custGeom>
              <a:avLst/>
              <a:gdLst>
                <a:gd name="T0" fmla="*/ 27 w 54"/>
                <a:gd name="T1" fmla="*/ 64 h 64"/>
                <a:gd name="T2" fmla="*/ 0 w 54"/>
                <a:gd name="T3" fmla="*/ 0 h 64"/>
                <a:gd name="T4" fmla="*/ 54 w 54"/>
                <a:gd name="T5" fmla="*/ 0 h 64"/>
                <a:gd name="T6" fmla="*/ 27 w 54"/>
                <a:gd name="T7" fmla="*/ 64 h 64"/>
              </a:gdLst>
              <a:ahLst/>
              <a:cxnLst>
                <a:cxn ang="0">
                  <a:pos x="T0" y="T1"/>
                </a:cxn>
                <a:cxn ang="0">
                  <a:pos x="T2" y="T3"/>
                </a:cxn>
                <a:cxn ang="0">
                  <a:pos x="T4" y="T5"/>
                </a:cxn>
                <a:cxn ang="0">
                  <a:pos x="T6" y="T7"/>
                </a:cxn>
              </a:cxnLst>
              <a:rect l="0" t="0" r="r" b="b"/>
              <a:pathLst>
                <a:path w="54" h="64">
                  <a:moveTo>
                    <a:pt x="27" y="64"/>
                  </a:moveTo>
                  <a:lnTo>
                    <a:pt x="0" y="0"/>
                  </a:lnTo>
                  <a:lnTo>
                    <a:pt x="54" y="0"/>
                  </a:lnTo>
                  <a:lnTo>
                    <a:pt x="27" y="64"/>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416" name="Line 344"/>
            <p:cNvSpPr>
              <a:spLocks noChangeShapeType="1"/>
            </p:cNvSpPr>
            <p:nvPr/>
          </p:nvSpPr>
          <p:spPr bwMode="auto">
            <a:xfrm>
              <a:off x="268" y="2294"/>
              <a:ext cx="1" cy="123"/>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418" name="Rectangle 346"/>
          <p:cNvSpPr>
            <a:spLocks noChangeArrowheads="1"/>
          </p:cNvSpPr>
          <p:nvPr/>
        </p:nvSpPr>
        <p:spPr bwMode="auto">
          <a:xfrm>
            <a:off x="1735138" y="3462339"/>
            <a:ext cx="35907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PCWr*</a:t>
            </a:r>
            <a:endParaRPr lang="en-US" altLang="en-US"/>
          </a:p>
        </p:txBody>
      </p:sp>
      <p:grpSp>
        <p:nvGrpSpPr>
          <p:cNvPr id="643421" name="Group 349"/>
          <p:cNvGrpSpPr>
            <a:grpSpLocks/>
          </p:cNvGrpSpPr>
          <p:nvPr/>
        </p:nvGrpSpPr>
        <p:grpSpPr bwMode="auto">
          <a:xfrm>
            <a:off x="4467226" y="2603500"/>
            <a:ext cx="84137" cy="425450"/>
            <a:chOff x="1855" y="1640"/>
            <a:chExt cx="53" cy="268"/>
          </a:xfrm>
        </p:grpSpPr>
        <p:sp>
          <p:nvSpPr>
            <p:cNvPr id="643419" name="Freeform 347"/>
            <p:cNvSpPr>
              <a:spLocks/>
            </p:cNvSpPr>
            <p:nvPr/>
          </p:nvSpPr>
          <p:spPr bwMode="auto">
            <a:xfrm>
              <a:off x="1855" y="1843"/>
              <a:ext cx="53" cy="65"/>
            </a:xfrm>
            <a:custGeom>
              <a:avLst/>
              <a:gdLst>
                <a:gd name="T0" fmla="*/ 27 w 53"/>
                <a:gd name="T1" fmla="*/ 65 h 65"/>
                <a:gd name="T2" fmla="*/ 0 w 53"/>
                <a:gd name="T3" fmla="*/ 0 h 65"/>
                <a:gd name="T4" fmla="*/ 53 w 53"/>
                <a:gd name="T5" fmla="*/ 0 h 65"/>
                <a:gd name="T6" fmla="*/ 27 w 53"/>
                <a:gd name="T7" fmla="*/ 65 h 65"/>
              </a:gdLst>
              <a:ahLst/>
              <a:cxnLst>
                <a:cxn ang="0">
                  <a:pos x="T0" y="T1"/>
                </a:cxn>
                <a:cxn ang="0">
                  <a:pos x="T2" y="T3"/>
                </a:cxn>
                <a:cxn ang="0">
                  <a:pos x="T4" y="T5"/>
                </a:cxn>
                <a:cxn ang="0">
                  <a:pos x="T6" y="T7"/>
                </a:cxn>
              </a:cxnLst>
              <a:rect l="0" t="0" r="r" b="b"/>
              <a:pathLst>
                <a:path w="53" h="65">
                  <a:moveTo>
                    <a:pt x="27" y="65"/>
                  </a:moveTo>
                  <a:lnTo>
                    <a:pt x="0" y="0"/>
                  </a:lnTo>
                  <a:lnTo>
                    <a:pt x="53" y="0"/>
                  </a:lnTo>
                  <a:lnTo>
                    <a:pt x="27" y="65"/>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420" name="Line 348"/>
            <p:cNvSpPr>
              <a:spLocks noChangeShapeType="1"/>
            </p:cNvSpPr>
            <p:nvPr/>
          </p:nvSpPr>
          <p:spPr bwMode="auto">
            <a:xfrm>
              <a:off x="1882" y="1640"/>
              <a:ext cx="1" cy="246"/>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422" name="Rectangle 350"/>
          <p:cNvSpPr>
            <a:spLocks noChangeArrowheads="1"/>
          </p:cNvSpPr>
          <p:nvPr/>
        </p:nvSpPr>
        <p:spPr bwMode="auto">
          <a:xfrm>
            <a:off x="4237038" y="2474914"/>
            <a:ext cx="40395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IRWrite</a:t>
            </a:r>
            <a:endParaRPr lang="en-US" altLang="en-US"/>
          </a:p>
        </p:txBody>
      </p:sp>
      <p:grpSp>
        <p:nvGrpSpPr>
          <p:cNvPr id="643425" name="Group 353"/>
          <p:cNvGrpSpPr>
            <a:grpSpLocks/>
          </p:cNvGrpSpPr>
          <p:nvPr/>
        </p:nvGrpSpPr>
        <p:grpSpPr bwMode="auto">
          <a:xfrm>
            <a:off x="3436938" y="3905250"/>
            <a:ext cx="85725" cy="230188"/>
            <a:chOff x="1206" y="2460"/>
            <a:chExt cx="54" cy="145"/>
          </a:xfrm>
        </p:grpSpPr>
        <p:sp>
          <p:nvSpPr>
            <p:cNvPr id="643423" name="Freeform 351"/>
            <p:cNvSpPr>
              <a:spLocks/>
            </p:cNvSpPr>
            <p:nvPr/>
          </p:nvSpPr>
          <p:spPr bwMode="auto">
            <a:xfrm>
              <a:off x="1206" y="2540"/>
              <a:ext cx="54" cy="65"/>
            </a:xfrm>
            <a:custGeom>
              <a:avLst/>
              <a:gdLst>
                <a:gd name="T0" fmla="*/ 27 w 54"/>
                <a:gd name="T1" fmla="*/ 65 h 65"/>
                <a:gd name="T2" fmla="*/ 0 w 54"/>
                <a:gd name="T3" fmla="*/ 0 h 65"/>
                <a:gd name="T4" fmla="*/ 54 w 54"/>
                <a:gd name="T5" fmla="*/ 0 h 65"/>
                <a:gd name="T6" fmla="*/ 27 w 54"/>
                <a:gd name="T7" fmla="*/ 65 h 65"/>
              </a:gdLst>
              <a:ahLst/>
              <a:cxnLst>
                <a:cxn ang="0">
                  <a:pos x="T0" y="T1"/>
                </a:cxn>
                <a:cxn ang="0">
                  <a:pos x="T2" y="T3"/>
                </a:cxn>
                <a:cxn ang="0">
                  <a:pos x="T4" y="T5"/>
                </a:cxn>
                <a:cxn ang="0">
                  <a:pos x="T6" y="T7"/>
                </a:cxn>
              </a:cxnLst>
              <a:rect l="0" t="0" r="r" b="b"/>
              <a:pathLst>
                <a:path w="54" h="65">
                  <a:moveTo>
                    <a:pt x="27" y="65"/>
                  </a:moveTo>
                  <a:lnTo>
                    <a:pt x="0" y="0"/>
                  </a:lnTo>
                  <a:lnTo>
                    <a:pt x="54" y="0"/>
                  </a:lnTo>
                  <a:lnTo>
                    <a:pt x="27" y="65"/>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3424" name="Line 352"/>
            <p:cNvSpPr>
              <a:spLocks noChangeShapeType="1"/>
            </p:cNvSpPr>
            <p:nvPr/>
          </p:nvSpPr>
          <p:spPr bwMode="auto">
            <a:xfrm>
              <a:off x="1233" y="2460"/>
              <a:ext cx="1" cy="123"/>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3103" name="Rectangle 31"/>
          <p:cNvSpPr>
            <a:spLocks noGrp="1" noChangeArrowheads="1"/>
          </p:cNvSpPr>
          <p:nvPr>
            <p:ph type="title"/>
          </p:nvPr>
        </p:nvSpPr>
        <p:spPr/>
        <p:txBody>
          <a:bodyPr>
            <a:normAutofit fontScale="90000"/>
          </a:bodyPr>
          <a:lstStyle/>
          <a:p>
            <a:r>
              <a:rPr lang="en-US" altLang="en-US"/>
              <a:t>Multicycle Control Step (4):</a:t>
            </a:r>
            <a:br>
              <a:rPr lang="en-US" altLang="en-US"/>
            </a:br>
            <a:r>
              <a:rPr lang="en-US" altLang="en-US"/>
              <a:t>ALU Instruction (R-Type)</a:t>
            </a:r>
          </a:p>
        </p:txBody>
      </p:sp>
      <p:sp>
        <p:nvSpPr>
          <p:cNvPr id="643104" name="Rectangle 32"/>
          <p:cNvSpPr>
            <a:spLocks noGrp="1" noChangeArrowheads="1"/>
          </p:cNvSpPr>
          <p:nvPr>
            <p:ph type="body" idx="1"/>
          </p:nvPr>
        </p:nvSpPr>
        <p:spPr>
          <a:xfrm>
            <a:off x="1903412" y="1828800"/>
            <a:ext cx="8077200" cy="4572000"/>
          </a:xfrm>
        </p:spPr>
        <p:txBody>
          <a:bodyPr/>
          <a:lstStyle/>
          <a:p>
            <a:pPr>
              <a:buFont typeface="Wingdings" panose="05000000000000000000" pitchFamily="2" charset="2"/>
              <a:buNone/>
            </a:pPr>
            <a:r>
              <a:rPr lang="en-US" altLang="en-US" sz="2000">
                <a:latin typeface="Courier" pitchFamily="49" charset="0"/>
              </a:rPr>
              <a:t>         Reg[IR[15:11]] = ALUOut;       (Reg[Rd] = ALUOut)</a:t>
            </a:r>
          </a:p>
        </p:txBody>
      </p:sp>
      <p:grpSp>
        <p:nvGrpSpPr>
          <p:cNvPr id="643105" name="Group 33"/>
          <p:cNvGrpSpPr>
            <a:grpSpLocks/>
          </p:cNvGrpSpPr>
          <p:nvPr/>
        </p:nvGrpSpPr>
        <p:grpSpPr bwMode="auto">
          <a:xfrm>
            <a:off x="1751013" y="2209801"/>
            <a:ext cx="8709025" cy="3940175"/>
            <a:chOff x="144" y="1200"/>
            <a:chExt cx="5486" cy="2482"/>
          </a:xfrm>
        </p:grpSpPr>
        <p:sp>
          <p:nvSpPr>
            <p:cNvPr id="643106" name="Rectangle 34"/>
            <p:cNvSpPr>
              <a:spLocks noChangeArrowheads="1"/>
            </p:cNvSpPr>
            <p:nvPr/>
          </p:nvSpPr>
          <p:spPr bwMode="auto">
            <a:xfrm>
              <a:off x="2777" y="3299"/>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107" name="Rectangle 35"/>
            <p:cNvSpPr>
              <a:spLocks noChangeArrowheads="1"/>
            </p:cNvSpPr>
            <p:nvPr/>
          </p:nvSpPr>
          <p:spPr bwMode="auto">
            <a:xfrm>
              <a:off x="144" y="1824"/>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108" name="Rectangle 36"/>
            <p:cNvSpPr>
              <a:spLocks noChangeArrowheads="1"/>
            </p:cNvSpPr>
            <p:nvPr/>
          </p:nvSpPr>
          <p:spPr bwMode="auto">
            <a:xfrm>
              <a:off x="528" y="2016"/>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109" name="Rectangle 37"/>
            <p:cNvSpPr>
              <a:spLocks noChangeArrowheads="1"/>
            </p:cNvSpPr>
            <p:nvPr/>
          </p:nvSpPr>
          <p:spPr bwMode="auto">
            <a:xfrm>
              <a:off x="1125" y="2112"/>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110" name="Rectangle 38"/>
            <p:cNvSpPr>
              <a:spLocks noChangeArrowheads="1"/>
            </p:cNvSpPr>
            <p:nvPr/>
          </p:nvSpPr>
          <p:spPr bwMode="auto">
            <a:xfrm>
              <a:off x="1138" y="3264"/>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111" name="Rectangle 39"/>
            <p:cNvSpPr>
              <a:spLocks noChangeArrowheads="1"/>
            </p:cNvSpPr>
            <p:nvPr/>
          </p:nvSpPr>
          <p:spPr bwMode="auto">
            <a:xfrm>
              <a:off x="1776" y="120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112" name="Rectangle 40"/>
            <p:cNvSpPr>
              <a:spLocks noChangeArrowheads="1"/>
            </p:cNvSpPr>
            <p:nvPr/>
          </p:nvSpPr>
          <p:spPr bwMode="auto">
            <a:xfrm>
              <a:off x="2256" y="3113"/>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113" name="Rectangle 41"/>
            <p:cNvSpPr>
              <a:spLocks noChangeArrowheads="1"/>
            </p:cNvSpPr>
            <p:nvPr/>
          </p:nvSpPr>
          <p:spPr bwMode="auto">
            <a:xfrm>
              <a:off x="3600" y="2242"/>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114" name="Rectangle 42"/>
            <p:cNvSpPr>
              <a:spLocks noChangeArrowheads="1"/>
            </p:cNvSpPr>
            <p:nvPr/>
          </p:nvSpPr>
          <p:spPr bwMode="auto">
            <a:xfrm>
              <a:off x="4073" y="349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115" name="Rectangle 43"/>
            <p:cNvSpPr>
              <a:spLocks noChangeArrowheads="1"/>
            </p:cNvSpPr>
            <p:nvPr/>
          </p:nvSpPr>
          <p:spPr bwMode="auto">
            <a:xfrm>
              <a:off x="4080" y="2119"/>
              <a:ext cx="192"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116" name="Rectangle 44"/>
            <p:cNvSpPr>
              <a:spLocks noChangeArrowheads="1"/>
            </p:cNvSpPr>
            <p:nvPr/>
          </p:nvSpPr>
          <p:spPr bwMode="auto">
            <a:xfrm>
              <a:off x="4368" y="2159"/>
              <a:ext cx="288"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3117" name="Rectangle 45"/>
            <p:cNvSpPr>
              <a:spLocks noChangeArrowheads="1"/>
            </p:cNvSpPr>
            <p:nvPr/>
          </p:nvSpPr>
          <p:spPr bwMode="auto">
            <a:xfrm>
              <a:off x="5438" y="264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Tree>
    <p:extLst>
      <p:ext uri="{BB962C8B-B14F-4D97-AF65-F5344CB8AC3E}">
        <p14:creationId xmlns:p14="http://schemas.microsoft.com/office/powerpoint/2010/main" val="646743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43074"/>
                                        </p:tgtEl>
                                        <p:attrNameLst>
                                          <p:attrName>style.visibility</p:attrName>
                                        </p:attrNameLst>
                                      </p:cBhvr>
                                      <p:to>
                                        <p:strVal val="visible"/>
                                      </p:to>
                                    </p:set>
                                    <p:animEffect transition="in" filter="wipe(left)">
                                      <p:cBhvr>
                                        <p:cTn id="7" dur="500"/>
                                        <p:tgtEl>
                                          <p:spTgt spid="6430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643092"/>
                                        </p:tgtEl>
                                        <p:attrNameLst>
                                          <p:attrName>style.visibility</p:attrName>
                                        </p:attrNameLst>
                                      </p:cBhvr>
                                      <p:to>
                                        <p:strVal val="visible"/>
                                      </p:to>
                                    </p:set>
                                    <p:anim calcmode="lin" valueType="num">
                                      <p:cBhvr additive="base">
                                        <p:cTn id="12" dur="500" fill="hold"/>
                                        <p:tgtEl>
                                          <p:spTgt spid="643092"/>
                                        </p:tgtEl>
                                        <p:attrNameLst>
                                          <p:attrName>ppt_x</p:attrName>
                                        </p:attrNameLst>
                                      </p:cBhvr>
                                      <p:tavLst>
                                        <p:tav tm="0">
                                          <p:val>
                                            <p:strVal val="#ppt_x"/>
                                          </p:val>
                                        </p:tav>
                                        <p:tav tm="100000">
                                          <p:val>
                                            <p:strVal val="#ppt_x"/>
                                          </p:val>
                                        </p:tav>
                                      </p:tavLst>
                                    </p:anim>
                                    <p:anim calcmode="lin" valueType="num">
                                      <p:cBhvr additive="base">
                                        <p:cTn id="13" dur="500" fill="hold"/>
                                        <p:tgtEl>
                                          <p:spTgt spid="643092"/>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643093"/>
                                        </p:tgtEl>
                                        <p:attrNameLst>
                                          <p:attrName>style.visibility</p:attrName>
                                        </p:attrNameLst>
                                      </p:cBhvr>
                                      <p:to>
                                        <p:strVal val="visible"/>
                                      </p:to>
                                    </p:set>
                                    <p:anim calcmode="lin" valueType="num">
                                      <p:cBhvr additive="base">
                                        <p:cTn id="18" dur="500" fill="hold"/>
                                        <p:tgtEl>
                                          <p:spTgt spid="643093"/>
                                        </p:tgtEl>
                                        <p:attrNameLst>
                                          <p:attrName>ppt_x</p:attrName>
                                        </p:attrNameLst>
                                      </p:cBhvr>
                                      <p:tavLst>
                                        <p:tav tm="0">
                                          <p:val>
                                            <p:strVal val="#ppt_x"/>
                                          </p:val>
                                        </p:tav>
                                        <p:tav tm="100000">
                                          <p:val>
                                            <p:strVal val="#ppt_x"/>
                                          </p:val>
                                        </p:tav>
                                      </p:tavLst>
                                    </p:anim>
                                    <p:anim calcmode="lin" valueType="num">
                                      <p:cBhvr additive="base">
                                        <p:cTn id="19" dur="500" fill="hold"/>
                                        <p:tgtEl>
                                          <p:spTgt spid="643093"/>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643094"/>
                                        </p:tgtEl>
                                        <p:attrNameLst>
                                          <p:attrName>style.visibility</p:attrName>
                                        </p:attrNameLst>
                                      </p:cBhvr>
                                      <p:to>
                                        <p:strVal val="visible"/>
                                      </p:to>
                                    </p:set>
                                    <p:anim calcmode="lin" valueType="num">
                                      <p:cBhvr additive="base">
                                        <p:cTn id="24" dur="500" fill="hold"/>
                                        <p:tgtEl>
                                          <p:spTgt spid="643094"/>
                                        </p:tgtEl>
                                        <p:attrNameLst>
                                          <p:attrName>ppt_x</p:attrName>
                                        </p:attrNameLst>
                                      </p:cBhvr>
                                      <p:tavLst>
                                        <p:tav tm="0">
                                          <p:val>
                                            <p:strVal val="#ppt_x"/>
                                          </p:val>
                                        </p:tav>
                                        <p:tav tm="100000">
                                          <p:val>
                                            <p:strVal val="#ppt_x"/>
                                          </p:val>
                                        </p:tav>
                                      </p:tavLst>
                                    </p:anim>
                                    <p:anim calcmode="lin" valueType="num">
                                      <p:cBhvr additive="base">
                                        <p:cTn id="25" dur="500" fill="hold"/>
                                        <p:tgtEl>
                                          <p:spTgt spid="643094"/>
                                        </p:tgtEl>
                                        <p:attrNameLst>
                                          <p:attrName>ppt_y</p:attrName>
                                        </p:attrNameLst>
                                      </p:cBhvr>
                                      <p:tavLst>
                                        <p:tav tm="0">
                                          <p:val>
                                            <p:strVal val="0-#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43091"/>
                                        </p:tgtEl>
                                        <p:attrNameLst>
                                          <p:attrName>style.visibility</p:attrName>
                                        </p:attrNameLst>
                                      </p:cBhvr>
                                      <p:to>
                                        <p:strVal val="visible"/>
                                      </p:to>
                                    </p:set>
                                    <p:anim calcmode="lin" valueType="num">
                                      <p:cBhvr additive="base">
                                        <p:cTn id="30" dur="500" fill="hold"/>
                                        <p:tgtEl>
                                          <p:spTgt spid="643091"/>
                                        </p:tgtEl>
                                        <p:attrNameLst>
                                          <p:attrName>ppt_x</p:attrName>
                                        </p:attrNameLst>
                                      </p:cBhvr>
                                      <p:tavLst>
                                        <p:tav tm="0">
                                          <p:val>
                                            <p:strVal val="#ppt_x"/>
                                          </p:val>
                                        </p:tav>
                                        <p:tav tm="100000">
                                          <p:val>
                                            <p:strVal val="#ppt_x"/>
                                          </p:val>
                                        </p:tav>
                                      </p:tavLst>
                                    </p:anim>
                                    <p:anim calcmode="lin" valueType="num">
                                      <p:cBhvr additive="base">
                                        <p:cTn id="31" dur="500" fill="hold"/>
                                        <p:tgtEl>
                                          <p:spTgt spid="643091"/>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1" fill="hold" grpId="0" nodeType="clickEffect">
                                  <p:stCondLst>
                                    <p:cond delay="0"/>
                                  </p:stCondLst>
                                  <p:childTnLst>
                                    <p:set>
                                      <p:cBhvr>
                                        <p:cTn id="35" dur="1" fill="hold">
                                          <p:stCondLst>
                                            <p:cond delay="0"/>
                                          </p:stCondLst>
                                        </p:cTn>
                                        <p:tgtEl>
                                          <p:spTgt spid="643096"/>
                                        </p:tgtEl>
                                        <p:attrNameLst>
                                          <p:attrName>style.visibility</p:attrName>
                                        </p:attrNameLst>
                                      </p:cBhvr>
                                      <p:to>
                                        <p:strVal val="visible"/>
                                      </p:to>
                                    </p:set>
                                    <p:anim calcmode="lin" valueType="num">
                                      <p:cBhvr additive="base">
                                        <p:cTn id="36" dur="500" fill="hold"/>
                                        <p:tgtEl>
                                          <p:spTgt spid="643096"/>
                                        </p:tgtEl>
                                        <p:attrNameLst>
                                          <p:attrName>ppt_x</p:attrName>
                                        </p:attrNameLst>
                                      </p:cBhvr>
                                      <p:tavLst>
                                        <p:tav tm="0">
                                          <p:val>
                                            <p:strVal val="#ppt_x"/>
                                          </p:val>
                                        </p:tav>
                                        <p:tav tm="100000">
                                          <p:val>
                                            <p:strVal val="#ppt_x"/>
                                          </p:val>
                                        </p:tav>
                                      </p:tavLst>
                                    </p:anim>
                                    <p:anim calcmode="lin" valueType="num">
                                      <p:cBhvr additive="base">
                                        <p:cTn id="37" dur="500" fill="hold"/>
                                        <p:tgtEl>
                                          <p:spTgt spid="643096"/>
                                        </p:tgtEl>
                                        <p:attrNameLst>
                                          <p:attrName>ppt_y</p:attrName>
                                        </p:attrNameLst>
                                      </p:cBhvr>
                                      <p:tavLst>
                                        <p:tav tm="0">
                                          <p:val>
                                            <p:strVal val="0-#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43100"/>
                                        </p:tgtEl>
                                        <p:attrNameLst>
                                          <p:attrName>style.visibility</p:attrName>
                                        </p:attrNameLst>
                                      </p:cBhvr>
                                      <p:to>
                                        <p:strVal val="visible"/>
                                      </p:to>
                                    </p:set>
                                    <p:anim calcmode="lin" valueType="num">
                                      <p:cBhvr additive="base">
                                        <p:cTn id="42" dur="500" fill="hold"/>
                                        <p:tgtEl>
                                          <p:spTgt spid="643100"/>
                                        </p:tgtEl>
                                        <p:attrNameLst>
                                          <p:attrName>ppt_x</p:attrName>
                                        </p:attrNameLst>
                                      </p:cBhvr>
                                      <p:tavLst>
                                        <p:tav tm="0">
                                          <p:val>
                                            <p:strVal val="#ppt_x"/>
                                          </p:val>
                                        </p:tav>
                                        <p:tav tm="100000">
                                          <p:val>
                                            <p:strVal val="#ppt_x"/>
                                          </p:val>
                                        </p:tav>
                                      </p:tavLst>
                                    </p:anim>
                                    <p:anim calcmode="lin" valueType="num">
                                      <p:cBhvr additive="base">
                                        <p:cTn id="43" dur="500" fill="hold"/>
                                        <p:tgtEl>
                                          <p:spTgt spid="643100"/>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643090"/>
                                        </p:tgtEl>
                                        <p:attrNameLst>
                                          <p:attrName>style.visibility</p:attrName>
                                        </p:attrNameLst>
                                      </p:cBhvr>
                                      <p:to>
                                        <p:strVal val="visible"/>
                                      </p:to>
                                    </p:set>
                                    <p:anim calcmode="lin" valueType="num">
                                      <p:cBhvr additive="base">
                                        <p:cTn id="48" dur="500" fill="hold"/>
                                        <p:tgtEl>
                                          <p:spTgt spid="643090"/>
                                        </p:tgtEl>
                                        <p:attrNameLst>
                                          <p:attrName>ppt_x</p:attrName>
                                        </p:attrNameLst>
                                      </p:cBhvr>
                                      <p:tavLst>
                                        <p:tav tm="0">
                                          <p:val>
                                            <p:strVal val="#ppt_x"/>
                                          </p:val>
                                        </p:tav>
                                        <p:tav tm="100000">
                                          <p:val>
                                            <p:strVal val="#ppt_x"/>
                                          </p:val>
                                        </p:tav>
                                      </p:tavLst>
                                    </p:anim>
                                    <p:anim calcmode="lin" valueType="num">
                                      <p:cBhvr additive="base">
                                        <p:cTn id="49" dur="500" fill="hold"/>
                                        <p:tgtEl>
                                          <p:spTgt spid="643090"/>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1" fill="hold" grpId="0" nodeType="clickEffect">
                                  <p:stCondLst>
                                    <p:cond delay="0"/>
                                  </p:stCondLst>
                                  <p:childTnLst>
                                    <p:set>
                                      <p:cBhvr>
                                        <p:cTn id="53" dur="1" fill="hold">
                                          <p:stCondLst>
                                            <p:cond delay="0"/>
                                          </p:stCondLst>
                                        </p:cTn>
                                        <p:tgtEl>
                                          <p:spTgt spid="643101"/>
                                        </p:tgtEl>
                                        <p:attrNameLst>
                                          <p:attrName>style.visibility</p:attrName>
                                        </p:attrNameLst>
                                      </p:cBhvr>
                                      <p:to>
                                        <p:strVal val="visible"/>
                                      </p:to>
                                    </p:set>
                                    <p:anim calcmode="lin" valueType="num">
                                      <p:cBhvr additive="base">
                                        <p:cTn id="54" dur="500" fill="hold"/>
                                        <p:tgtEl>
                                          <p:spTgt spid="643101"/>
                                        </p:tgtEl>
                                        <p:attrNameLst>
                                          <p:attrName>ppt_x</p:attrName>
                                        </p:attrNameLst>
                                      </p:cBhvr>
                                      <p:tavLst>
                                        <p:tav tm="0">
                                          <p:val>
                                            <p:strVal val="#ppt_x"/>
                                          </p:val>
                                        </p:tav>
                                        <p:tav tm="100000">
                                          <p:val>
                                            <p:strVal val="#ppt_x"/>
                                          </p:val>
                                        </p:tav>
                                      </p:tavLst>
                                    </p:anim>
                                    <p:anim calcmode="lin" valueType="num">
                                      <p:cBhvr additive="base">
                                        <p:cTn id="55" dur="500" fill="hold"/>
                                        <p:tgtEl>
                                          <p:spTgt spid="643101"/>
                                        </p:tgtEl>
                                        <p:attrNameLst>
                                          <p:attrName>ppt_y</p:attrName>
                                        </p:attrNameLst>
                                      </p:cBhvr>
                                      <p:tavLst>
                                        <p:tav tm="0">
                                          <p:val>
                                            <p:strVal val="0-#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1" fill="hold" grpId="0" nodeType="clickEffect">
                                  <p:stCondLst>
                                    <p:cond delay="0"/>
                                  </p:stCondLst>
                                  <p:childTnLst>
                                    <p:set>
                                      <p:cBhvr>
                                        <p:cTn id="59" dur="1" fill="hold">
                                          <p:stCondLst>
                                            <p:cond delay="0"/>
                                          </p:stCondLst>
                                        </p:cTn>
                                        <p:tgtEl>
                                          <p:spTgt spid="643099"/>
                                        </p:tgtEl>
                                        <p:attrNameLst>
                                          <p:attrName>style.visibility</p:attrName>
                                        </p:attrNameLst>
                                      </p:cBhvr>
                                      <p:to>
                                        <p:strVal val="visible"/>
                                      </p:to>
                                    </p:set>
                                    <p:anim calcmode="lin" valueType="num">
                                      <p:cBhvr additive="base">
                                        <p:cTn id="60" dur="500" fill="hold"/>
                                        <p:tgtEl>
                                          <p:spTgt spid="643099"/>
                                        </p:tgtEl>
                                        <p:attrNameLst>
                                          <p:attrName>ppt_x</p:attrName>
                                        </p:attrNameLst>
                                      </p:cBhvr>
                                      <p:tavLst>
                                        <p:tav tm="0">
                                          <p:val>
                                            <p:strVal val="#ppt_x"/>
                                          </p:val>
                                        </p:tav>
                                        <p:tav tm="100000">
                                          <p:val>
                                            <p:strVal val="#ppt_x"/>
                                          </p:val>
                                        </p:tav>
                                      </p:tavLst>
                                    </p:anim>
                                    <p:anim calcmode="lin" valueType="num">
                                      <p:cBhvr additive="base">
                                        <p:cTn id="61" dur="500" fill="hold"/>
                                        <p:tgtEl>
                                          <p:spTgt spid="643099"/>
                                        </p:tgtEl>
                                        <p:attrNameLst>
                                          <p:attrName>ppt_y</p:attrName>
                                        </p:attrNameLst>
                                      </p:cBhvr>
                                      <p:tavLst>
                                        <p:tav tm="0">
                                          <p:val>
                                            <p:strVal val="0-#ppt_h/2"/>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643098"/>
                                        </p:tgtEl>
                                        <p:attrNameLst>
                                          <p:attrName>style.visibility</p:attrName>
                                        </p:attrNameLst>
                                      </p:cBhvr>
                                      <p:to>
                                        <p:strVal val="visible"/>
                                      </p:to>
                                    </p:set>
                                    <p:anim calcmode="lin" valueType="num">
                                      <p:cBhvr additive="base">
                                        <p:cTn id="66" dur="500" fill="hold"/>
                                        <p:tgtEl>
                                          <p:spTgt spid="643098"/>
                                        </p:tgtEl>
                                        <p:attrNameLst>
                                          <p:attrName>ppt_x</p:attrName>
                                        </p:attrNameLst>
                                      </p:cBhvr>
                                      <p:tavLst>
                                        <p:tav tm="0">
                                          <p:val>
                                            <p:strVal val="#ppt_x"/>
                                          </p:val>
                                        </p:tav>
                                        <p:tav tm="100000">
                                          <p:val>
                                            <p:strVal val="#ppt_x"/>
                                          </p:val>
                                        </p:tav>
                                      </p:tavLst>
                                    </p:anim>
                                    <p:anim calcmode="lin" valueType="num">
                                      <p:cBhvr additive="base">
                                        <p:cTn id="67" dur="500" fill="hold"/>
                                        <p:tgtEl>
                                          <p:spTgt spid="643098"/>
                                        </p:tgtEl>
                                        <p:attrNameLst>
                                          <p:attrName>ppt_y</p:attrName>
                                        </p:attrNameLst>
                                      </p:cBhvr>
                                      <p:tavLst>
                                        <p:tav tm="0">
                                          <p:val>
                                            <p:strVal val="1+#ppt_h/2"/>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1" fill="hold" grpId="0" nodeType="clickEffect">
                                  <p:stCondLst>
                                    <p:cond delay="0"/>
                                  </p:stCondLst>
                                  <p:childTnLst>
                                    <p:set>
                                      <p:cBhvr>
                                        <p:cTn id="71" dur="1" fill="hold">
                                          <p:stCondLst>
                                            <p:cond delay="0"/>
                                          </p:stCondLst>
                                        </p:cTn>
                                        <p:tgtEl>
                                          <p:spTgt spid="643097"/>
                                        </p:tgtEl>
                                        <p:attrNameLst>
                                          <p:attrName>style.visibility</p:attrName>
                                        </p:attrNameLst>
                                      </p:cBhvr>
                                      <p:to>
                                        <p:strVal val="visible"/>
                                      </p:to>
                                    </p:set>
                                    <p:anim calcmode="lin" valueType="num">
                                      <p:cBhvr additive="base">
                                        <p:cTn id="72" dur="500" fill="hold"/>
                                        <p:tgtEl>
                                          <p:spTgt spid="643097"/>
                                        </p:tgtEl>
                                        <p:attrNameLst>
                                          <p:attrName>ppt_x</p:attrName>
                                        </p:attrNameLst>
                                      </p:cBhvr>
                                      <p:tavLst>
                                        <p:tav tm="0">
                                          <p:val>
                                            <p:strVal val="#ppt_x"/>
                                          </p:val>
                                        </p:tav>
                                        <p:tav tm="100000">
                                          <p:val>
                                            <p:strVal val="#ppt_x"/>
                                          </p:val>
                                        </p:tav>
                                      </p:tavLst>
                                    </p:anim>
                                    <p:anim calcmode="lin" valueType="num">
                                      <p:cBhvr additive="base">
                                        <p:cTn id="73" dur="500" fill="hold"/>
                                        <p:tgtEl>
                                          <p:spTgt spid="643097"/>
                                        </p:tgtEl>
                                        <p:attrNameLst>
                                          <p:attrName>ppt_y</p:attrName>
                                        </p:attrNameLst>
                                      </p:cBhvr>
                                      <p:tavLst>
                                        <p:tav tm="0">
                                          <p:val>
                                            <p:strVal val="0-#ppt_h/2"/>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643095"/>
                                        </p:tgtEl>
                                        <p:attrNameLst>
                                          <p:attrName>style.visibility</p:attrName>
                                        </p:attrNameLst>
                                      </p:cBhvr>
                                      <p:to>
                                        <p:strVal val="visible"/>
                                      </p:to>
                                    </p:set>
                                    <p:anim calcmode="lin" valueType="num">
                                      <p:cBhvr additive="base">
                                        <p:cTn id="78" dur="500" fill="hold"/>
                                        <p:tgtEl>
                                          <p:spTgt spid="643095"/>
                                        </p:tgtEl>
                                        <p:attrNameLst>
                                          <p:attrName>ppt_x</p:attrName>
                                        </p:attrNameLst>
                                      </p:cBhvr>
                                      <p:tavLst>
                                        <p:tav tm="0">
                                          <p:val>
                                            <p:strVal val="#ppt_x"/>
                                          </p:val>
                                        </p:tav>
                                        <p:tav tm="100000">
                                          <p:val>
                                            <p:strVal val="#ppt_x"/>
                                          </p:val>
                                        </p:tav>
                                      </p:tavLst>
                                    </p:anim>
                                    <p:anim calcmode="lin" valueType="num">
                                      <p:cBhvr additive="base">
                                        <p:cTn id="79" dur="500" fill="hold"/>
                                        <p:tgtEl>
                                          <p:spTgt spid="643095"/>
                                        </p:tgtEl>
                                        <p:attrNameLst>
                                          <p:attrName>ppt_y</p:attrName>
                                        </p:attrNameLst>
                                      </p:cBhvr>
                                      <p:tavLst>
                                        <p:tav tm="0">
                                          <p:val>
                                            <p:strVal val="1+#ppt_h/2"/>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499"/>
                                          </p:stCondLst>
                                        </p:cTn>
                                        <p:tgtEl>
                                          <p:spTgt spid="643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90" grpId="0" autoUpdateAnimBg="0"/>
      <p:bldP spid="643091" grpId="0" autoUpdateAnimBg="0"/>
      <p:bldP spid="643092" grpId="0" autoUpdateAnimBg="0"/>
      <p:bldP spid="643093" grpId="0" autoUpdateAnimBg="0"/>
      <p:bldP spid="643094" grpId="0" autoUpdateAnimBg="0"/>
      <p:bldP spid="643095" grpId="0" autoUpdateAnimBg="0"/>
      <p:bldP spid="643096" grpId="0" autoUpdateAnimBg="0"/>
      <p:bldP spid="643097" grpId="0" autoUpdateAnimBg="0"/>
      <p:bldP spid="643098" grpId="0" autoUpdateAnimBg="0"/>
      <p:bldP spid="643099" grpId="0" autoUpdateAnimBg="0"/>
      <p:bldP spid="643100" grpId="0" autoUpdateAnimBg="0"/>
      <p:bldP spid="643101"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44098" name="Group 2"/>
          <p:cNvGrpSpPr>
            <a:grpSpLocks/>
          </p:cNvGrpSpPr>
          <p:nvPr/>
        </p:nvGrpSpPr>
        <p:grpSpPr bwMode="auto">
          <a:xfrm>
            <a:off x="1725612" y="2859088"/>
            <a:ext cx="8077200" cy="2336800"/>
            <a:chOff x="128" y="1584"/>
            <a:chExt cx="5088" cy="1472"/>
          </a:xfrm>
        </p:grpSpPr>
        <p:sp>
          <p:nvSpPr>
            <p:cNvPr id="644099" name="Rectangle 3"/>
            <p:cNvSpPr>
              <a:spLocks noChangeArrowheads="1"/>
            </p:cNvSpPr>
            <p:nvPr/>
          </p:nvSpPr>
          <p:spPr bwMode="auto">
            <a:xfrm>
              <a:off x="3216" y="2152"/>
              <a:ext cx="96" cy="104"/>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4100" name="Rectangle 4"/>
            <p:cNvSpPr>
              <a:spLocks noChangeArrowheads="1"/>
            </p:cNvSpPr>
            <p:nvPr/>
          </p:nvSpPr>
          <p:spPr bwMode="auto">
            <a:xfrm>
              <a:off x="3000" y="1904"/>
              <a:ext cx="192" cy="48"/>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4101" name="Rectangle 5" descr="50%"/>
            <p:cNvSpPr>
              <a:spLocks noChangeArrowheads="1"/>
            </p:cNvSpPr>
            <p:nvPr/>
          </p:nvSpPr>
          <p:spPr bwMode="auto">
            <a:xfrm>
              <a:off x="4960" y="2496"/>
              <a:ext cx="256" cy="544"/>
            </a:xfrm>
            <a:prstGeom prst="rect">
              <a:avLst/>
            </a:prstGeom>
            <a:pattFill prst="pct50">
              <a:fgClr>
                <a:srgbClr val="FF9900"/>
              </a:fgClr>
              <a:bgClr>
                <a:srgbClr val="FFFFFF"/>
              </a:bgClr>
            </a:patt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4102" name="Rectangle 6" descr="50%"/>
            <p:cNvSpPr>
              <a:spLocks noChangeArrowheads="1"/>
            </p:cNvSpPr>
            <p:nvPr/>
          </p:nvSpPr>
          <p:spPr bwMode="auto">
            <a:xfrm>
              <a:off x="3528" y="2376"/>
              <a:ext cx="240" cy="672"/>
            </a:xfrm>
            <a:prstGeom prst="rect">
              <a:avLst/>
            </a:prstGeom>
            <a:pattFill prst="pct50">
              <a:fgClr>
                <a:srgbClr val="FF9900"/>
              </a:fgClr>
              <a:bgClr>
                <a:srgbClr val="FFFFFF"/>
              </a:bgClr>
            </a:patt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4103" name="Rectangle 7"/>
            <p:cNvSpPr>
              <a:spLocks noChangeArrowheads="1"/>
            </p:cNvSpPr>
            <p:nvPr/>
          </p:nvSpPr>
          <p:spPr bwMode="auto">
            <a:xfrm>
              <a:off x="2528" y="2256"/>
              <a:ext cx="984" cy="800"/>
            </a:xfrm>
            <a:prstGeom prst="rect">
              <a:avLst/>
            </a:prstGeom>
            <a:solidFill>
              <a:srgbClr val="FF33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4104" name="Rectangle 8"/>
            <p:cNvSpPr>
              <a:spLocks noChangeArrowheads="1"/>
            </p:cNvSpPr>
            <p:nvPr/>
          </p:nvSpPr>
          <p:spPr bwMode="auto">
            <a:xfrm>
              <a:off x="2439" y="2582"/>
              <a:ext cx="137" cy="106"/>
            </a:xfrm>
            <a:prstGeom prst="rect">
              <a:avLst/>
            </a:prstGeom>
            <a:solidFill>
              <a:srgbClr val="FF33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4105" name="Rectangle 9"/>
            <p:cNvSpPr>
              <a:spLocks noChangeArrowheads="1"/>
            </p:cNvSpPr>
            <p:nvPr/>
          </p:nvSpPr>
          <p:spPr bwMode="auto">
            <a:xfrm>
              <a:off x="1968" y="2544"/>
              <a:ext cx="336" cy="96"/>
            </a:xfrm>
            <a:prstGeom prst="rect">
              <a:avLst/>
            </a:prstGeom>
            <a:solidFill>
              <a:srgbClr val="FF33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4106" name="Rectangle 10"/>
            <p:cNvSpPr>
              <a:spLocks noChangeArrowheads="1"/>
            </p:cNvSpPr>
            <p:nvPr/>
          </p:nvSpPr>
          <p:spPr bwMode="auto">
            <a:xfrm flipV="1">
              <a:off x="1728" y="2296"/>
              <a:ext cx="288" cy="624"/>
            </a:xfrm>
            <a:prstGeom prst="rect">
              <a:avLst/>
            </a:prstGeom>
            <a:solidFill>
              <a:srgbClr val="FF33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4107" name="Rectangle 11"/>
            <p:cNvSpPr>
              <a:spLocks noChangeArrowheads="1"/>
            </p:cNvSpPr>
            <p:nvPr/>
          </p:nvSpPr>
          <p:spPr bwMode="auto">
            <a:xfrm>
              <a:off x="3120" y="1920"/>
              <a:ext cx="96" cy="104"/>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4108" name="Rectangle 12"/>
            <p:cNvSpPr>
              <a:spLocks noChangeArrowheads="1"/>
            </p:cNvSpPr>
            <p:nvPr/>
          </p:nvSpPr>
          <p:spPr bwMode="auto">
            <a:xfrm>
              <a:off x="2008" y="1832"/>
              <a:ext cx="1056" cy="88"/>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4109" name="Rectangle 13"/>
            <p:cNvSpPr>
              <a:spLocks noChangeArrowheads="1"/>
            </p:cNvSpPr>
            <p:nvPr/>
          </p:nvSpPr>
          <p:spPr bwMode="auto">
            <a:xfrm>
              <a:off x="1744" y="1584"/>
              <a:ext cx="288" cy="576"/>
            </a:xfrm>
            <a:prstGeom prst="rect">
              <a:avLst/>
            </a:prstGeom>
            <a:solidFill>
              <a:srgbClr val="00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4110" name="Rectangle 14"/>
            <p:cNvSpPr>
              <a:spLocks noChangeArrowheads="1"/>
            </p:cNvSpPr>
            <p:nvPr/>
          </p:nvSpPr>
          <p:spPr bwMode="auto">
            <a:xfrm>
              <a:off x="128" y="2136"/>
              <a:ext cx="288" cy="528"/>
            </a:xfrm>
            <a:prstGeom prst="rect">
              <a:avLst/>
            </a:prstGeom>
            <a:solidFill>
              <a:srgbClr val="00FF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644111" name="Rectangle 15"/>
          <p:cNvSpPr>
            <a:spLocks noGrp="1" noChangeArrowheads="1"/>
          </p:cNvSpPr>
          <p:nvPr>
            <p:ph type="title"/>
          </p:nvPr>
        </p:nvSpPr>
        <p:spPr/>
        <p:txBody>
          <a:bodyPr>
            <a:normAutofit fontScale="90000"/>
          </a:bodyPr>
          <a:lstStyle/>
          <a:p>
            <a:r>
              <a:rPr lang="en-US" altLang="en-US"/>
              <a:t>Multicycle Execution Steps (5)</a:t>
            </a:r>
            <a:br>
              <a:rPr lang="en-US" altLang="en-US"/>
            </a:br>
            <a:r>
              <a:rPr lang="en-US" altLang="en-US"/>
              <a:t>Memory Read Completion (lw)</a:t>
            </a:r>
          </a:p>
        </p:txBody>
      </p:sp>
      <p:sp>
        <p:nvSpPr>
          <p:cNvPr id="644112" name="Rectangle 16"/>
          <p:cNvSpPr>
            <a:spLocks noGrp="1" noChangeArrowheads="1"/>
          </p:cNvSpPr>
          <p:nvPr>
            <p:ph type="body" idx="1"/>
          </p:nvPr>
        </p:nvSpPr>
        <p:spPr>
          <a:xfrm>
            <a:off x="2705100" y="1752600"/>
            <a:ext cx="7772400" cy="4114800"/>
          </a:xfrm>
        </p:spPr>
        <p:txBody>
          <a:bodyPr/>
          <a:lstStyle/>
          <a:p>
            <a:pPr>
              <a:spcBef>
                <a:spcPct val="0"/>
              </a:spcBef>
              <a:buFont typeface="Wingdings" panose="05000000000000000000" pitchFamily="2" charset="2"/>
              <a:buNone/>
            </a:pPr>
            <a:r>
              <a:rPr lang="en-US" altLang="en-US" sz="2000">
                <a:latin typeface="Courier" pitchFamily="49" charset="0"/>
              </a:rPr>
              <a:t>Reg[IR[20-16]] = MDR;</a:t>
            </a:r>
            <a:endParaRPr lang="en-US" altLang="en-US" sz="2000"/>
          </a:p>
        </p:txBody>
      </p:sp>
      <p:sp>
        <p:nvSpPr>
          <p:cNvPr id="644113" name="Text Box 17"/>
          <p:cNvSpPr txBox="1">
            <a:spLocks noChangeArrowheads="1"/>
          </p:cNvSpPr>
          <p:nvPr/>
        </p:nvSpPr>
        <p:spPr bwMode="auto">
          <a:xfrm>
            <a:off x="5991225" y="537368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1</a:t>
            </a:r>
            <a:endParaRPr lang="en-US" altLang="en-US" b="1">
              <a:latin typeface="Helvetica" panose="020B0604020202020204" pitchFamily="34" charset="0"/>
            </a:endParaRPr>
          </a:p>
        </p:txBody>
      </p:sp>
      <p:sp>
        <p:nvSpPr>
          <p:cNvPr id="644114" name="Text Box 18"/>
          <p:cNvSpPr txBox="1">
            <a:spLocks noChangeArrowheads="1"/>
          </p:cNvSpPr>
          <p:nvPr/>
        </p:nvSpPr>
        <p:spPr bwMode="auto">
          <a:xfrm>
            <a:off x="5140325" y="50371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44115" name="Text Box 19"/>
          <p:cNvSpPr txBox="1">
            <a:spLocks noChangeArrowheads="1"/>
          </p:cNvSpPr>
          <p:nvPr/>
        </p:nvSpPr>
        <p:spPr bwMode="auto">
          <a:xfrm>
            <a:off x="7234237" y="36147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p>
        </p:txBody>
      </p:sp>
      <p:sp>
        <p:nvSpPr>
          <p:cNvPr id="644116" name="Text Box 20"/>
          <p:cNvSpPr txBox="1">
            <a:spLocks noChangeArrowheads="1"/>
          </p:cNvSpPr>
          <p:nvPr/>
        </p:nvSpPr>
        <p:spPr bwMode="auto">
          <a:xfrm>
            <a:off x="7956550" y="56086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44117" name="Text Box 21"/>
          <p:cNvSpPr txBox="1">
            <a:spLocks noChangeArrowheads="1"/>
          </p:cNvSpPr>
          <p:nvPr/>
        </p:nvSpPr>
        <p:spPr bwMode="auto">
          <a:xfrm>
            <a:off x="3335337" y="52403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44118" name="Text Box 22"/>
          <p:cNvSpPr txBox="1">
            <a:spLocks noChangeArrowheads="1"/>
          </p:cNvSpPr>
          <p:nvPr/>
        </p:nvSpPr>
        <p:spPr bwMode="auto">
          <a:xfrm>
            <a:off x="1816100" y="30813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44119" name="Text Box 23"/>
          <p:cNvSpPr txBox="1">
            <a:spLocks noChangeArrowheads="1"/>
          </p:cNvSpPr>
          <p:nvPr/>
        </p:nvSpPr>
        <p:spPr bwMode="auto">
          <a:xfrm>
            <a:off x="2359025" y="33861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44120" name="Text Box 24"/>
          <p:cNvSpPr txBox="1">
            <a:spLocks noChangeArrowheads="1"/>
          </p:cNvSpPr>
          <p:nvPr/>
        </p:nvSpPr>
        <p:spPr bwMode="auto">
          <a:xfrm>
            <a:off x="3333750" y="3538538"/>
            <a:ext cx="3111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44121" name="Text Box 25"/>
          <p:cNvSpPr txBox="1">
            <a:spLocks noChangeArrowheads="1"/>
          </p:cNvSpPr>
          <p:nvPr/>
        </p:nvSpPr>
        <p:spPr bwMode="auto">
          <a:xfrm>
            <a:off x="7985125" y="34623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44122" name="Text Box 26"/>
          <p:cNvSpPr txBox="1">
            <a:spLocks noChangeArrowheads="1"/>
          </p:cNvSpPr>
          <p:nvPr/>
        </p:nvSpPr>
        <p:spPr bwMode="auto">
          <a:xfrm>
            <a:off x="10193337" y="4300538"/>
            <a:ext cx="3365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a:t>
            </a:r>
            <a:endParaRPr lang="en-US" altLang="en-US" b="1">
              <a:latin typeface="Helvetica" panose="020B0604020202020204" pitchFamily="34" charset="0"/>
            </a:endParaRPr>
          </a:p>
        </p:txBody>
      </p:sp>
      <p:sp>
        <p:nvSpPr>
          <p:cNvPr id="644123" name="Text Box 27"/>
          <p:cNvSpPr txBox="1">
            <a:spLocks noChangeArrowheads="1"/>
          </p:cNvSpPr>
          <p:nvPr/>
        </p:nvSpPr>
        <p:spPr bwMode="auto">
          <a:xfrm>
            <a:off x="8337550" y="3614738"/>
            <a:ext cx="641350" cy="366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XXX</a:t>
            </a:r>
            <a:endParaRPr lang="en-US" altLang="en-US" b="1">
              <a:latin typeface="Helvetica" panose="020B0604020202020204" pitchFamily="34" charset="0"/>
            </a:endParaRPr>
          </a:p>
        </p:txBody>
      </p:sp>
      <p:sp>
        <p:nvSpPr>
          <p:cNvPr id="644124" name="Text Box 28"/>
          <p:cNvSpPr txBox="1">
            <a:spLocks noChangeArrowheads="1"/>
          </p:cNvSpPr>
          <p:nvPr/>
        </p:nvSpPr>
        <p:spPr bwMode="auto">
          <a:xfrm>
            <a:off x="4708525" y="2268538"/>
            <a:ext cx="311150" cy="366712"/>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b="1">
                <a:solidFill>
                  <a:srgbClr val="FF0000"/>
                </a:solidFill>
                <a:latin typeface="Helvetica" panose="020B0604020202020204" pitchFamily="34" charset="0"/>
              </a:rPr>
              <a:t>0</a:t>
            </a:r>
            <a:endParaRPr lang="en-US" altLang="en-US" b="1">
              <a:latin typeface="Helvetica" panose="020B0604020202020204" pitchFamily="34" charset="0"/>
            </a:endParaRPr>
          </a:p>
        </p:txBody>
      </p:sp>
      <p:sp>
        <p:nvSpPr>
          <p:cNvPr id="644139" name="Rectangle 43"/>
          <p:cNvSpPr>
            <a:spLocks noChangeArrowheads="1"/>
          </p:cNvSpPr>
          <p:nvPr/>
        </p:nvSpPr>
        <p:spPr bwMode="auto">
          <a:xfrm>
            <a:off x="5627688" y="4014789"/>
            <a:ext cx="1370013" cy="1063625"/>
          </a:xfrm>
          <a:prstGeom prst="rect">
            <a:avLst/>
          </a:prstGeom>
          <a:solidFill>
            <a:srgbClr val="FFFFFF"/>
          </a:solidFill>
          <a:ln w="25400">
            <a:solidFill>
              <a:srgbClr val="000000"/>
            </a:solidFill>
            <a:miter lim="800000"/>
            <a:headEnd/>
            <a:tailEnd/>
          </a:ln>
        </p:spPr>
        <p:txBody>
          <a:bodyPr/>
          <a:lstStyle/>
          <a:p>
            <a:endParaRPr lang="en-IE"/>
          </a:p>
        </p:txBody>
      </p:sp>
      <p:grpSp>
        <p:nvGrpSpPr>
          <p:cNvPr id="644142" name="Group 46"/>
          <p:cNvGrpSpPr>
            <a:grpSpLocks/>
          </p:cNvGrpSpPr>
          <p:nvPr/>
        </p:nvGrpSpPr>
        <p:grpSpPr bwMode="auto">
          <a:xfrm>
            <a:off x="5394326" y="4495800"/>
            <a:ext cx="238125" cy="101600"/>
            <a:chOff x="2439" y="2832"/>
            <a:chExt cx="150" cy="64"/>
          </a:xfrm>
        </p:grpSpPr>
        <p:sp>
          <p:nvSpPr>
            <p:cNvPr id="644140" name="Freeform 44"/>
            <p:cNvSpPr>
              <a:spLocks/>
            </p:cNvSpPr>
            <p:nvPr/>
          </p:nvSpPr>
          <p:spPr bwMode="auto">
            <a:xfrm>
              <a:off x="2514" y="2832"/>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141" name="Line 45"/>
            <p:cNvSpPr>
              <a:spLocks noChangeShapeType="1"/>
            </p:cNvSpPr>
            <p:nvPr/>
          </p:nvSpPr>
          <p:spPr bwMode="auto">
            <a:xfrm flipH="1">
              <a:off x="2439" y="2864"/>
              <a:ext cx="113"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4145" name="Group 49"/>
          <p:cNvGrpSpPr>
            <a:grpSpLocks/>
          </p:cNvGrpSpPr>
          <p:nvPr/>
        </p:nvGrpSpPr>
        <p:grpSpPr bwMode="auto">
          <a:xfrm>
            <a:off x="5888037" y="3321051"/>
            <a:ext cx="84138" cy="688975"/>
            <a:chOff x="2750" y="2092"/>
            <a:chExt cx="53" cy="434"/>
          </a:xfrm>
        </p:grpSpPr>
        <p:sp>
          <p:nvSpPr>
            <p:cNvPr id="644143" name="Freeform 47"/>
            <p:cNvSpPr>
              <a:spLocks/>
            </p:cNvSpPr>
            <p:nvPr/>
          </p:nvSpPr>
          <p:spPr bwMode="auto">
            <a:xfrm>
              <a:off x="2750" y="2462"/>
              <a:ext cx="53" cy="64"/>
            </a:xfrm>
            <a:custGeom>
              <a:avLst/>
              <a:gdLst>
                <a:gd name="T0" fmla="*/ 27 w 53"/>
                <a:gd name="T1" fmla="*/ 64 h 64"/>
                <a:gd name="T2" fmla="*/ 0 w 53"/>
                <a:gd name="T3" fmla="*/ 0 h 64"/>
                <a:gd name="T4" fmla="*/ 53 w 53"/>
                <a:gd name="T5" fmla="*/ 0 h 64"/>
                <a:gd name="T6" fmla="*/ 27 w 53"/>
                <a:gd name="T7" fmla="*/ 64 h 64"/>
              </a:gdLst>
              <a:ahLst/>
              <a:cxnLst>
                <a:cxn ang="0">
                  <a:pos x="T0" y="T1"/>
                </a:cxn>
                <a:cxn ang="0">
                  <a:pos x="T2" y="T3"/>
                </a:cxn>
                <a:cxn ang="0">
                  <a:pos x="T4" y="T5"/>
                </a:cxn>
                <a:cxn ang="0">
                  <a:pos x="T6" y="T7"/>
                </a:cxn>
              </a:cxnLst>
              <a:rect l="0" t="0" r="r" b="b"/>
              <a:pathLst>
                <a:path w="53" h="64">
                  <a:moveTo>
                    <a:pt x="27" y="64"/>
                  </a:moveTo>
                  <a:lnTo>
                    <a:pt x="0" y="0"/>
                  </a:lnTo>
                  <a:lnTo>
                    <a:pt x="53" y="0"/>
                  </a:lnTo>
                  <a:lnTo>
                    <a:pt x="27"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144" name="Line 48"/>
            <p:cNvSpPr>
              <a:spLocks noChangeShapeType="1"/>
            </p:cNvSpPr>
            <p:nvPr/>
          </p:nvSpPr>
          <p:spPr bwMode="auto">
            <a:xfrm>
              <a:off x="2777" y="2092"/>
              <a:ext cx="1" cy="41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4148" name="Group 52"/>
          <p:cNvGrpSpPr>
            <a:grpSpLocks/>
          </p:cNvGrpSpPr>
          <p:nvPr/>
        </p:nvGrpSpPr>
        <p:grpSpPr bwMode="auto">
          <a:xfrm>
            <a:off x="6270626" y="3321051"/>
            <a:ext cx="85725" cy="688975"/>
            <a:chOff x="2991" y="2092"/>
            <a:chExt cx="54" cy="434"/>
          </a:xfrm>
        </p:grpSpPr>
        <p:sp>
          <p:nvSpPr>
            <p:cNvPr id="644146" name="Freeform 50"/>
            <p:cNvSpPr>
              <a:spLocks/>
            </p:cNvSpPr>
            <p:nvPr/>
          </p:nvSpPr>
          <p:spPr bwMode="auto">
            <a:xfrm>
              <a:off x="2991" y="2462"/>
              <a:ext cx="54" cy="64"/>
            </a:xfrm>
            <a:custGeom>
              <a:avLst/>
              <a:gdLst>
                <a:gd name="T0" fmla="*/ 27 w 54"/>
                <a:gd name="T1" fmla="*/ 64 h 64"/>
                <a:gd name="T2" fmla="*/ 0 w 54"/>
                <a:gd name="T3" fmla="*/ 0 h 64"/>
                <a:gd name="T4" fmla="*/ 54 w 54"/>
                <a:gd name="T5" fmla="*/ 0 h 64"/>
                <a:gd name="T6" fmla="*/ 27 w 54"/>
                <a:gd name="T7" fmla="*/ 64 h 64"/>
              </a:gdLst>
              <a:ahLst/>
              <a:cxnLst>
                <a:cxn ang="0">
                  <a:pos x="T0" y="T1"/>
                </a:cxn>
                <a:cxn ang="0">
                  <a:pos x="T2" y="T3"/>
                </a:cxn>
                <a:cxn ang="0">
                  <a:pos x="T4" y="T5"/>
                </a:cxn>
                <a:cxn ang="0">
                  <a:pos x="T6" y="T7"/>
                </a:cxn>
              </a:cxnLst>
              <a:rect l="0" t="0" r="r" b="b"/>
              <a:pathLst>
                <a:path w="54" h="64">
                  <a:moveTo>
                    <a:pt x="27" y="64"/>
                  </a:moveTo>
                  <a:lnTo>
                    <a:pt x="0" y="0"/>
                  </a:lnTo>
                  <a:lnTo>
                    <a:pt x="54" y="0"/>
                  </a:lnTo>
                  <a:lnTo>
                    <a:pt x="27"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147" name="Line 51"/>
            <p:cNvSpPr>
              <a:spLocks noChangeShapeType="1"/>
            </p:cNvSpPr>
            <p:nvPr/>
          </p:nvSpPr>
          <p:spPr bwMode="auto">
            <a:xfrm>
              <a:off x="3018" y="2092"/>
              <a:ext cx="1" cy="41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149" name="Line 53"/>
          <p:cNvSpPr>
            <a:spLocks noChangeShapeType="1"/>
          </p:cNvSpPr>
          <p:nvPr/>
        </p:nvSpPr>
        <p:spPr bwMode="auto">
          <a:xfrm flipH="1">
            <a:off x="5888037" y="3660775"/>
            <a:ext cx="76200" cy="7778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150" name="Rectangle 54"/>
          <p:cNvSpPr>
            <a:spLocks noChangeArrowheads="1"/>
          </p:cNvSpPr>
          <p:nvPr/>
        </p:nvSpPr>
        <p:spPr bwMode="auto">
          <a:xfrm>
            <a:off x="5964237" y="3636964"/>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panose="020B0604020202020204" pitchFamily="34" charset="0"/>
              </a:rPr>
              <a:t>5</a:t>
            </a:r>
            <a:endParaRPr lang="en-US" altLang="en-US"/>
          </a:p>
        </p:txBody>
      </p:sp>
      <p:sp>
        <p:nvSpPr>
          <p:cNvPr id="644151" name="Line 55"/>
          <p:cNvSpPr>
            <a:spLocks noChangeShapeType="1"/>
          </p:cNvSpPr>
          <p:nvPr/>
        </p:nvSpPr>
        <p:spPr bwMode="auto">
          <a:xfrm flipH="1">
            <a:off x="6270625" y="3660775"/>
            <a:ext cx="76200" cy="77788"/>
          </a:xfrm>
          <a:prstGeom prst="line">
            <a:avLst/>
          </a:prstGeom>
          <a:noFill/>
          <a:ln w="7938">
            <a:solidFill>
              <a:srgbClr val="44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152" name="Rectangle 56"/>
          <p:cNvSpPr>
            <a:spLocks noChangeArrowheads="1"/>
          </p:cNvSpPr>
          <p:nvPr/>
        </p:nvSpPr>
        <p:spPr bwMode="auto">
          <a:xfrm>
            <a:off x="6346825" y="3636964"/>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panose="020B0604020202020204" pitchFamily="34" charset="0"/>
              </a:rPr>
              <a:t>5</a:t>
            </a:r>
            <a:endParaRPr lang="en-US" altLang="en-US"/>
          </a:p>
        </p:txBody>
      </p:sp>
      <p:sp>
        <p:nvSpPr>
          <p:cNvPr id="644153" name="Rectangle 57"/>
          <p:cNvSpPr>
            <a:spLocks noChangeArrowheads="1"/>
          </p:cNvSpPr>
          <p:nvPr/>
        </p:nvSpPr>
        <p:spPr bwMode="auto">
          <a:xfrm>
            <a:off x="6704012" y="4359276"/>
            <a:ext cx="2308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RD1</a:t>
            </a:r>
            <a:endParaRPr lang="en-US" altLang="en-US"/>
          </a:p>
        </p:txBody>
      </p:sp>
      <p:sp>
        <p:nvSpPr>
          <p:cNvPr id="644154" name="Rectangle 58"/>
          <p:cNvSpPr>
            <a:spLocks noChangeArrowheads="1"/>
          </p:cNvSpPr>
          <p:nvPr/>
        </p:nvSpPr>
        <p:spPr bwMode="auto">
          <a:xfrm>
            <a:off x="6704012" y="4784726"/>
            <a:ext cx="2308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RD2</a:t>
            </a:r>
            <a:endParaRPr lang="en-US" altLang="en-US"/>
          </a:p>
        </p:txBody>
      </p:sp>
      <p:sp>
        <p:nvSpPr>
          <p:cNvPr id="644155" name="Rectangle 59"/>
          <p:cNvSpPr>
            <a:spLocks noChangeArrowheads="1"/>
          </p:cNvSpPr>
          <p:nvPr/>
        </p:nvSpPr>
        <p:spPr bwMode="auto">
          <a:xfrm>
            <a:off x="5819775" y="4017964"/>
            <a:ext cx="2308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RN1</a:t>
            </a:r>
            <a:endParaRPr lang="en-US" altLang="en-US"/>
          </a:p>
        </p:txBody>
      </p:sp>
      <p:sp>
        <p:nvSpPr>
          <p:cNvPr id="644156" name="Rectangle 60"/>
          <p:cNvSpPr>
            <a:spLocks noChangeArrowheads="1"/>
          </p:cNvSpPr>
          <p:nvPr/>
        </p:nvSpPr>
        <p:spPr bwMode="auto">
          <a:xfrm>
            <a:off x="6202362" y="4017964"/>
            <a:ext cx="2308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RN2</a:t>
            </a:r>
            <a:endParaRPr lang="en-US" altLang="en-US"/>
          </a:p>
        </p:txBody>
      </p:sp>
      <p:sp>
        <p:nvSpPr>
          <p:cNvPr id="644157" name="Rectangle 61"/>
          <p:cNvSpPr>
            <a:spLocks noChangeArrowheads="1"/>
          </p:cNvSpPr>
          <p:nvPr/>
        </p:nvSpPr>
        <p:spPr bwMode="auto">
          <a:xfrm>
            <a:off x="6584950" y="4017964"/>
            <a:ext cx="1923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WN</a:t>
            </a:r>
            <a:endParaRPr lang="en-US" altLang="en-US"/>
          </a:p>
        </p:txBody>
      </p:sp>
      <p:sp>
        <p:nvSpPr>
          <p:cNvPr id="644158" name="Rectangle 62"/>
          <p:cNvSpPr>
            <a:spLocks noChangeArrowheads="1"/>
          </p:cNvSpPr>
          <p:nvPr/>
        </p:nvSpPr>
        <p:spPr bwMode="auto">
          <a:xfrm>
            <a:off x="5667375" y="4478339"/>
            <a:ext cx="1923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WD</a:t>
            </a:r>
            <a:endParaRPr lang="en-US" altLang="en-US"/>
          </a:p>
        </p:txBody>
      </p:sp>
      <p:grpSp>
        <p:nvGrpSpPr>
          <p:cNvPr id="644161" name="Group 65"/>
          <p:cNvGrpSpPr>
            <a:grpSpLocks/>
          </p:cNvGrpSpPr>
          <p:nvPr/>
        </p:nvGrpSpPr>
        <p:grpSpPr bwMode="auto">
          <a:xfrm>
            <a:off x="6075362" y="5083176"/>
            <a:ext cx="84138" cy="187325"/>
            <a:chOff x="2868" y="3202"/>
            <a:chExt cx="53" cy="118"/>
          </a:xfrm>
        </p:grpSpPr>
        <p:sp>
          <p:nvSpPr>
            <p:cNvPr id="644159" name="Freeform 63"/>
            <p:cNvSpPr>
              <a:spLocks/>
            </p:cNvSpPr>
            <p:nvPr/>
          </p:nvSpPr>
          <p:spPr bwMode="auto">
            <a:xfrm>
              <a:off x="2868" y="3202"/>
              <a:ext cx="53" cy="64"/>
            </a:xfrm>
            <a:custGeom>
              <a:avLst/>
              <a:gdLst>
                <a:gd name="T0" fmla="*/ 27 w 53"/>
                <a:gd name="T1" fmla="*/ 0 h 64"/>
                <a:gd name="T2" fmla="*/ 53 w 53"/>
                <a:gd name="T3" fmla="*/ 64 h 64"/>
                <a:gd name="T4" fmla="*/ 0 w 53"/>
                <a:gd name="T5" fmla="*/ 64 h 64"/>
                <a:gd name="T6" fmla="*/ 27 w 53"/>
                <a:gd name="T7" fmla="*/ 0 h 64"/>
              </a:gdLst>
              <a:ahLst/>
              <a:cxnLst>
                <a:cxn ang="0">
                  <a:pos x="T0" y="T1"/>
                </a:cxn>
                <a:cxn ang="0">
                  <a:pos x="T2" y="T3"/>
                </a:cxn>
                <a:cxn ang="0">
                  <a:pos x="T4" y="T5"/>
                </a:cxn>
                <a:cxn ang="0">
                  <a:pos x="T6" y="T7"/>
                </a:cxn>
              </a:cxnLst>
              <a:rect l="0" t="0" r="r" b="b"/>
              <a:pathLst>
                <a:path w="53" h="64">
                  <a:moveTo>
                    <a:pt x="27" y="0"/>
                  </a:moveTo>
                  <a:lnTo>
                    <a:pt x="53" y="64"/>
                  </a:lnTo>
                  <a:lnTo>
                    <a:pt x="0" y="64"/>
                  </a:lnTo>
                  <a:lnTo>
                    <a:pt x="27" y="0"/>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160" name="Line 64"/>
            <p:cNvSpPr>
              <a:spLocks noChangeShapeType="1"/>
            </p:cNvSpPr>
            <p:nvPr/>
          </p:nvSpPr>
          <p:spPr bwMode="auto">
            <a:xfrm>
              <a:off x="2895" y="3223"/>
              <a:ext cx="1" cy="97"/>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162" name="Rectangle 66"/>
          <p:cNvSpPr>
            <a:spLocks noChangeArrowheads="1"/>
          </p:cNvSpPr>
          <p:nvPr/>
        </p:nvSpPr>
        <p:spPr bwMode="auto">
          <a:xfrm>
            <a:off x="5827713" y="5268914"/>
            <a:ext cx="50654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RegWrite</a:t>
            </a:r>
            <a:endParaRPr lang="en-US" altLang="en-US"/>
          </a:p>
        </p:txBody>
      </p:sp>
      <p:sp>
        <p:nvSpPr>
          <p:cNvPr id="644163" name="Rectangle 67"/>
          <p:cNvSpPr>
            <a:spLocks noChangeArrowheads="1"/>
          </p:cNvSpPr>
          <p:nvPr/>
        </p:nvSpPr>
        <p:spPr bwMode="auto">
          <a:xfrm>
            <a:off x="5921376" y="4265613"/>
            <a:ext cx="69890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Arial" panose="020B0604020202020204" pitchFamily="34" charset="0"/>
              </a:rPr>
              <a:t>Registers</a:t>
            </a:r>
            <a:endParaRPr lang="en-US" altLang="en-US"/>
          </a:p>
        </p:txBody>
      </p:sp>
      <p:sp>
        <p:nvSpPr>
          <p:cNvPr id="644164" name="Freeform 68"/>
          <p:cNvSpPr>
            <a:spLocks/>
          </p:cNvSpPr>
          <p:nvPr/>
        </p:nvSpPr>
        <p:spPr bwMode="auto">
          <a:xfrm>
            <a:off x="8407401" y="4154488"/>
            <a:ext cx="458787" cy="1073150"/>
          </a:xfrm>
          <a:custGeom>
            <a:avLst/>
            <a:gdLst>
              <a:gd name="T0" fmla="*/ 0 w 289"/>
              <a:gd name="T1" fmla="*/ 0 h 676"/>
              <a:gd name="T2" fmla="*/ 0 w 289"/>
              <a:gd name="T3" fmla="*/ 290 h 676"/>
              <a:gd name="T4" fmla="*/ 48 w 289"/>
              <a:gd name="T5" fmla="*/ 338 h 676"/>
              <a:gd name="T6" fmla="*/ 0 w 289"/>
              <a:gd name="T7" fmla="*/ 386 h 676"/>
              <a:gd name="T8" fmla="*/ 0 w 289"/>
              <a:gd name="T9" fmla="*/ 676 h 676"/>
              <a:gd name="T10" fmla="*/ 289 w 289"/>
              <a:gd name="T11" fmla="*/ 531 h 676"/>
              <a:gd name="T12" fmla="*/ 289 w 289"/>
              <a:gd name="T13" fmla="*/ 145 h 676"/>
              <a:gd name="T14" fmla="*/ 0 w 289"/>
              <a:gd name="T15" fmla="*/ 0 h 6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676">
                <a:moveTo>
                  <a:pt x="0" y="0"/>
                </a:moveTo>
                <a:lnTo>
                  <a:pt x="0" y="290"/>
                </a:lnTo>
                <a:lnTo>
                  <a:pt x="48" y="338"/>
                </a:lnTo>
                <a:lnTo>
                  <a:pt x="0" y="386"/>
                </a:lnTo>
                <a:lnTo>
                  <a:pt x="0" y="676"/>
                </a:lnTo>
                <a:lnTo>
                  <a:pt x="289" y="531"/>
                </a:lnTo>
                <a:lnTo>
                  <a:pt x="289" y="145"/>
                </a:lnTo>
                <a:lnTo>
                  <a:pt x="0" y="0"/>
                </a:lnTo>
                <a:close/>
              </a:path>
            </a:pathLst>
          </a:custGeom>
          <a:solidFill>
            <a:srgbClr val="FFFFFF"/>
          </a:solidFill>
          <a:ln w="25400">
            <a:solidFill>
              <a:srgbClr val="000000"/>
            </a:solidFill>
            <a:prstDash val="solid"/>
            <a:round/>
            <a:headEnd/>
            <a:tailEnd/>
          </a:ln>
        </p:spPr>
        <p:txBody>
          <a:bodyPr/>
          <a:lstStyle/>
          <a:p>
            <a:endParaRPr lang="en-IE"/>
          </a:p>
        </p:txBody>
      </p:sp>
      <p:grpSp>
        <p:nvGrpSpPr>
          <p:cNvPr id="644167" name="Group 71"/>
          <p:cNvGrpSpPr>
            <a:grpSpLocks/>
          </p:cNvGrpSpPr>
          <p:nvPr/>
        </p:nvGrpSpPr>
        <p:grpSpPr bwMode="auto">
          <a:xfrm>
            <a:off x="8874126" y="4683125"/>
            <a:ext cx="587375" cy="101600"/>
            <a:chOff x="4631" y="2950"/>
            <a:chExt cx="370" cy="64"/>
          </a:xfrm>
        </p:grpSpPr>
        <p:sp>
          <p:nvSpPr>
            <p:cNvPr id="644165" name="Freeform 69"/>
            <p:cNvSpPr>
              <a:spLocks/>
            </p:cNvSpPr>
            <p:nvPr/>
          </p:nvSpPr>
          <p:spPr bwMode="auto">
            <a:xfrm>
              <a:off x="4926" y="2950"/>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166" name="Line 70"/>
            <p:cNvSpPr>
              <a:spLocks noChangeShapeType="1"/>
            </p:cNvSpPr>
            <p:nvPr/>
          </p:nvSpPr>
          <p:spPr bwMode="auto">
            <a:xfrm flipH="1">
              <a:off x="4631" y="2982"/>
              <a:ext cx="333"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4170" name="Group 74"/>
          <p:cNvGrpSpPr>
            <a:grpSpLocks/>
          </p:cNvGrpSpPr>
          <p:nvPr/>
        </p:nvGrpSpPr>
        <p:grpSpPr bwMode="auto">
          <a:xfrm>
            <a:off x="8602662" y="4010026"/>
            <a:ext cx="84138" cy="263525"/>
            <a:chOff x="4460" y="2526"/>
            <a:chExt cx="53" cy="166"/>
          </a:xfrm>
        </p:grpSpPr>
        <p:sp>
          <p:nvSpPr>
            <p:cNvPr id="644168" name="Freeform 72"/>
            <p:cNvSpPr>
              <a:spLocks/>
            </p:cNvSpPr>
            <p:nvPr/>
          </p:nvSpPr>
          <p:spPr bwMode="auto">
            <a:xfrm>
              <a:off x="4460" y="2628"/>
              <a:ext cx="53" cy="64"/>
            </a:xfrm>
            <a:custGeom>
              <a:avLst/>
              <a:gdLst>
                <a:gd name="T0" fmla="*/ 27 w 53"/>
                <a:gd name="T1" fmla="*/ 64 h 64"/>
                <a:gd name="T2" fmla="*/ 0 w 53"/>
                <a:gd name="T3" fmla="*/ 0 h 64"/>
                <a:gd name="T4" fmla="*/ 53 w 53"/>
                <a:gd name="T5" fmla="*/ 0 h 64"/>
                <a:gd name="T6" fmla="*/ 27 w 53"/>
                <a:gd name="T7" fmla="*/ 64 h 64"/>
              </a:gdLst>
              <a:ahLst/>
              <a:cxnLst>
                <a:cxn ang="0">
                  <a:pos x="T0" y="T1"/>
                </a:cxn>
                <a:cxn ang="0">
                  <a:pos x="T2" y="T3"/>
                </a:cxn>
                <a:cxn ang="0">
                  <a:pos x="T4" y="T5"/>
                </a:cxn>
                <a:cxn ang="0">
                  <a:pos x="T6" y="T7"/>
                </a:cxn>
              </a:cxnLst>
              <a:rect l="0" t="0" r="r" b="b"/>
              <a:pathLst>
                <a:path w="53" h="64">
                  <a:moveTo>
                    <a:pt x="27" y="64"/>
                  </a:moveTo>
                  <a:lnTo>
                    <a:pt x="0" y="0"/>
                  </a:lnTo>
                  <a:lnTo>
                    <a:pt x="53" y="0"/>
                  </a:lnTo>
                  <a:lnTo>
                    <a:pt x="27" y="64"/>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169" name="Line 73"/>
            <p:cNvSpPr>
              <a:spLocks noChangeShapeType="1"/>
            </p:cNvSpPr>
            <p:nvPr/>
          </p:nvSpPr>
          <p:spPr bwMode="auto">
            <a:xfrm>
              <a:off x="4487" y="2526"/>
              <a:ext cx="1" cy="145"/>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4173" name="Group 77"/>
          <p:cNvGrpSpPr>
            <a:grpSpLocks/>
          </p:cNvGrpSpPr>
          <p:nvPr/>
        </p:nvGrpSpPr>
        <p:grpSpPr bwMode="auto">
          <a:xfrm>
            <a:off x="8874126" y="4460876"/>
            <a:ext cx="230187" cy="85725"/>
            <a:chOff x="4631" y="2810"/>
            <a:chExt cx="145" cy="54"/>
          </a:xfrm>
        </p:grpSpPr>
        <p:sp>
          <p:nvSpPr>
            <p:cNvPr id="644171" name="Freeform 75"/>
            <p:cNvSpPr>
              <a:spLocks/>
            </p:cNvSpPr>
            <p:nvPr/>
          </p:nvSpPr>
          <p:spPr bwMode="auto">
            <a:xfrm>
              <a:off x="4712" y="2810"/>
              <a:ext cx="64" cy="54"/>
            </a:xfrm>
            <a:custGeom>
              <a:avLst/>
              <a:gdLst>
                <a:gd name="T0" fmla="*/ 64 w 64"/>
                <a:gd name="T1" fmla="*/ 27 h 54"/>
                <a:gd name="T2" fmla="*/ 0 w 64"/>
                <a:gd name="T3" fmla="*/ 54 h 54"/>
                <a:gd name="T4" fmla="*/ 0 w 64"/>
                <a:gd name="T5" fmla="*/ 0 h 54"/>
                <a:gd name="T6" fmla="*/ 64 w 64"/>
                <a:gd name="T7" fmla="*/ 27 h 54"/>
              </a:gdLst>
              <a:ahLst/>
              <a:cxnLst>
                <a:cxn ang="0">
                  <a:pos x="T0" y="T1"/>
                </a:cxn>
                <a:cxn ang="0">
                  <a:pos x="T2" y="T3"/>
                </a:cxn>
                <a:cxn ang="0">
                  <a:pos x="T4" y="T5"/>
                </a:cxn>
                <a:cxn ang="0">
                  <a:pos x="T6" y="T7"/>
                </a:cxn>
              </a:cxnLst>
              <a:rect l="0" t="0" r="r" b="b"/>
              <a:pathLst>
                <a:path w="64" h="54">
                  <a:moveTo>
                    <a:pt x="64" y="27"/>
                  </a:moveTo>
                  <a:lnTo>
                    <a:pt x="0" y="54"/>
                  </a:lnTo>
                  <a:lnTo>
                    <a:pt x="0" y="0"/>
                  </a:lnTo>
                  <a:lnTo>
                    <a:pt x="64" y="27"/>
                  </a:lnTo>
                  <a:close/>
                </a:path>
              </a:pathLst>
            </a:custGeom>
            <a:solidFill>
              <a:srgbClr val="00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172" name="Line 76"/>
            <p:cNvSpPr>
              <a:spLocks noChangeShapeType="1"/>
            </p:cNvSpPr>
            <p:nvPr/>
          </p:nvSpPr>
          <p:spPr bwMode="auto">
            <a:xfrm flipH="1">
              <a:off x="4631" y="2837"/>
              <a:ext cx="124" cy="1"/>
            </a:xfrm>
            <a:prstGeom prst="line">
              <a:avLst/>
            </a:prstGeom>
            <a:noFill/>
            <a:ln w="17463">
              <a:solidFill>
                <a:srgbClr val="003399"/>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174" name="Rectangle 78"/>
          <p:cNvSpPr>
            <a:spLocks noChangeArrowheads="1"/>
          </p:cNvSpPr>
          <p:nvPr/>
        </p:nvSpPr>
        <p:spPr bwMode="auto">
          <a:xfrm>
            <a:off x="8339138" y="3890964"/>
            <a:ext cx="54502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Operation</a:t>
            </a:r>
            <a:endParaRPr lang="en-US" altLang="en-US"/>
          </a:p>
        </p:txBody>
      </p:sp>
      <p:sp>
        <p:nvSpPr>
          <p:cNvPr id="644175" name="Rectangle 79"/>
          <p:cNvSpPr>
            <a:spLocks noChangeArrowheads="1"/>
          </p:cNvSpPr>
          <p:nvPr/>
        </p:nvSpPr>
        <p:spPr bwMode="auto">
          <a:xfrm>
            <a:off x="8491537" y="4452938"/>
            <a:ext cx="3157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Arial" panose="020B0604020202020204" pitchFamily="34" charset="0"/>
              </a:rPr>
              <a:t>ALU</a:t>
            </a:r>
            <a:endParaRPr lang="en-US" altLang="en-US"/>
          </a:p>
        </p:txBody>
      </p:sp>
      <p:sp>
        <p:nvSpPr>
          <p:cNvPr id="644176" name="Line 80"/>
          <p:cNvSpPr>
            <a:spLocks noChangeShapeType="1"/>
          </p:cNvSpPr>
          <p:nvPr/>
        </p:nvSpPr>
        <p:spPr bwMode="auto">
          <a:xfrm flipH="1">
            <a:off x="2211387" y="6418264"/>
            <a:ext cx="7778750"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177" name="Line 81"/>
          <p:cNvSpPr>
            <a:spLocks noChangeShapeType="1"/>
          </p:cNvSpPr>
          <p:nvPr/>
        </p:nvSpPr>
        <p:spPr bwMode="auto">
          <a:xfrm>
            <a:off x="9990137" y="3779839"/>
            <a:ext cx="1588" cy="26384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178" name="Line 82"/>
          <p:cNvSpPr>
            <a:spLocks noChangeShapeType="1"/>
          </p:cNvSpPr>
          <p:nvPr/>
        </p:nvSpPr>
        <p:spPr bwMode="auto">
          <a:xfrm>
            <a:off x="4781551" y="3321050"/>
            <a:ext cx="1587" cy="24844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179" name="Line 83"/>
          <p:cNvSpPr>
            <a:spLocks noChangeShapeType="1"/>
          </p:cNvSpPr>
          <p:nvPr/>
        </p:nvSpPr>
        <p:spPr bwMode="auto">
          <a:xfrm flipH="1">
            <a:off x="4662488" y="3321050"/>
            <a:ext cx="3140075"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180" name="Line 84"/>
          <p:cNvSpPr>
            <a:spLocks noChangeShapeType="1"/>
          </p:cNvSpPr>
          <p:nvPr/>
        </p:nvSpPr>
        <p:spPr bwMode="auto">
          <a:xfrm flipH="1">
            <a:off x="8610600" y="4086225"/>
            <a:ext cx="76200" cy="77788"/>
          </a:xfrm>
          <a:prstGeom prst="line">
            <a:avLst/>
          </a:prstGeom>
          <a:noFill/>
          <a:ln w="7938">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181" name="Rectangle 85"/>
          <p:cNvSpPr>
            <a:spLocks noChangeArrowheads="1"/>
          </p:cNvSpPr>
          <p:nvPr/>
        </p:nvSpPr>
        <p:spPr bwMode="auto">
          <a:xfrm>
            <a:off x="8686800" y="4062414"/>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panose="020B0604020202020204" pitchFamily="34" charset="0"/>
              </a:rPr>
              <a:t>3</a:t>
            </a:r>
            <a:endParaRPr lang="en-US" altLang="en-US"/>
          </a:p>
        </p:txBody>
      </p:sp>
      <p:grpSp>
        <p:nvGrpSpPr>
          <p:cNvPr id="644184" name="Group 88"/>
          <p:cNvGrpSpPr>
            <a:grpSpLocks/>
          </p:cNvGrpSpPr>
          <p:nvPr/>
        </p:nvGrpSpPr>
        <p:grpSpPr bwMode="auto">
          <a:xfrm>
            <a:off x="7419976" y="4802188"/>
            <a:ext cx="587375" cy="101600"/>
            <a:chOff x="3715" y="3025"/>
            <a:chExt cx="370" cy="64"/>
          </a:xfrm>
        </p:grpSpPr>
        <p:sp>
          <p:nvSpPr>
            <p:cNvPr id="644182" name="Freeform 86"/>
            <p:cNvSpPr>
              <a:spLocks/>
            </p:cNvSpPr>
            <p:nvPr/>
          </p:nvSpPr>
          <p:spPr bwMode="auto">
            <a:xfrm>
              <a:off x="4010" y="3025"/>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183" name="Line 87"/>
            <p:cNvSpPr>
              <a:spLocks noChangeShapeType="1"/>
            </p:cNvSpPr>
            <p:nvPr/>
          </p:nvSpPr>
          <p:spPr bwMode="auto">
            <a:xfrm flipH="1">
              <a:off x="3715" y="3057"/>
              <a:ext cx="332"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4187" name="Group 91"/>
          <p:cNvGrpSpPr>
            <a:grpSpLocks/>
          </p:cNvGrpSpPr>
          <p:nvPr/>
        </p:nvGrpSpPr>
        <p:grpSpPr bwMode="auto">
          <a:xfrm>
            <a:off x="7769226" y="4954589"/>
            <a:ext cx="238125" cy="103187"/>
            <a:chOff x="3935" y="3121"/>
            <a:chExt cx="150" cy="65"/>
          </a:xfrm>
        </p:grpSpPr>
        <p:sp>
          <p:nvSpPr>
            <p:cNvPr id="644185" name="Freeform 89"/>
            <p:cNvSpPr>
              <a:spLocks/>
            </p:cNvSpPr>
            <p:nvPr/>
          </p:nvSpPr>
          <p:spPr bwMode="auto">
            <a:xfrm>
              <a:off x="4010" y="3121"/>
              <a:ext cx="75" cy="65"/>
            </a:xfrm>
            <a:custGeom>
              <a:avLst/>
              <a:gdLst>
                <a:gd name="T0" fmla="*/ 75 w 75"/>
                <a:gd name="T1" fmla="*/ 32 h 65"/>
                <a:gd name="T2" fmla="*/ 0 w 75"/>
                <a:gd name="T3" fmla="*/ 65 h 65"/>
                <a:gd name="T4" fmla="*/ 0 w 75"/>
                <a:gd name="T5" fmla="*/ 0 h 65"/>
                <a:gd name="T6" fmla="*/ 75 w 75"/>
                <a:gd name="T7" fmla="*/ 32 h 65"/>
              </a:gdLst>
              <a:ahLst/>
              <a:cxnLst>
                <a:cxn ang="0">
                  <a:pos x="T0" y="T1"/>
                </a:cxn>
                <a:cxn ang="0">
                  <a:pos x="T2" y="T3"/>
                </a:cxn>
                <a:cxn ang="0">
                  <a:pos x="T4" y="T5"/>
                </a:cxn>
                <a:cxn ang="0">
                  <a:pos x="T6" y="T7"/>
                </a:cxn>
              </a:cxnLst>
              <a:rect l="0" t="0" r="r" b="b"/>
              <a:pathLst>
                <a:path w="75" h="65">
                  <a:moveTo>
                    <a:pt x="75" y="32"/>
                  </a:moveTo>
                  <a:lnTo>
                    <a:pt x="0" y="65"/>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186" name="Line 90"/>
            <p:cNvSpPr>
              <a:spLocks noChangeShapeType="1"/>
            </p:cNvSpPr>
            <p:nvPr/>
          </p:nvSpPr>
          <p:spPr bwMode="auto">
            <a:xfrm flipH="1">
              <a:off x="3935" y="3153"/>
              <a:ext cx="112"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188" name="Line 92"/>
          <p:cNvSpPr>
            <a:spLocks noChangeShapeType="1"/>
          </p:cNvSpPr>
          <p:nvPr/>
        </p:nvSpPr>
        <p:spPr bwMode="auto">
          <a:xfrm>
            <a:off x="6731001" y="5192714"/>
            <a:ext cx="1587" cy="6127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nvGrpSpPr>
          <p:cNvPr id="644195" name="Group 99"/>
          <p:cNvGrpSpPr>
            <a:grpSpLocks/>
          </p:cNvGrpSpPr>
          <p:nvPr/>
        </p:nvGrpSpPr>
        <p:grpSpPr bwMode="auto">
          <a:xfrm>
            <a:off x="6275387" y="5468942"/>
            <a:ext cx="255588" cy="681038"/>
            <a:chOff x="2994" y="3445"/>
            <a:chExt cx="161" cy="429"/>
          </a:xfrm>
        </p:grpSpPr>
        <p:sp>
          <p:nvSpPr>
            <p:cNvPr id="644189" name="AutoShape 93"/>
            <p:cNvSpPr>
              <a:spLocks noChangeArrowheads="1"/>
            </p:cNvSpPr>
            <p:nvPr/>
          </p:nvSpPr>
          <p:spPr bwMode="auto">
            <a:xfrm>
              <a:off x="2994" y="3445"/>
              <a:ext cx="161" cy="429"/>
            </a:xfrm>
            <a:prstGeom prst="roundRect">
              <a:avLst>
                <a:gd name="adj" fmla="val 50000"/>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E"/>
            </a:p>
          </p:txBody>
        </p:sp>
        <p:sp>
          <p:nvSpPr>
            <p:cNvPr id="644190" name="Rectangle 94"/>
            <p:cNvSpPr>
              <a:spLocks noChangeArrowheads="1"/>
            </p:cNvSpPr>
            <p:nvPr/>
          </p:nvSpPr>
          <p:spPr bwMode="auto">
            <a:xfrm>
              <a:off x="3050" y="3459"/>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E</a:t>
              </a:r>
              <a:endParaRPr lang="en-US" altLang="en-US"/>
            </a:p>
          </p:txBody>
        </p:sp>
        <p:sp>
          <p:nvSpPr>
            <p:cNvPr id="644191" name="Rectangle 95"/>
            <p:cNvSpPr>
              <a:spLocks noChangeArrowheads="1"/>
            </p:cNvSpPr>
            <p:nvPr/>
          </p:nvSpPr>
          <p:spPr bwMode="auto">
            <a:xfrm>
              <a:off x="3050" y="3534"/>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X</a:t>
              </a:r>
              <a:endParaRPr lang="en-US" altLang="en-US"/>
            </a:p>
          </p:txBody>
        </p:sp>
        <p:sp>
          <p:nvSpPr>
            <p:cNvPr id="644192" name="Rectangle 96"/>
            <p:cNvSpPr>
              <a:spLocks noChangeArrowheads="1"/>
            </p:cNvSpPr>
            <p:nvPr/>
          </p:nvSpPr>
          <p:spPr bwMode="auto">
            <a:xfrm>
              <a:off x="3055" y="3609"/>
              <a:ext cx="4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T</a:t>
              </a:r>
              <a:endParaRPr lang="en-US" altLang="en-US"/>
            </a:p>
          </p:txBody>
        </p:sp>
        <p:sp>
          <p:nvSpPr>
            <p:cNvPr id="644193" name="Rectangle 97"/>
            <p:cNvSpPr>
              <a:spLocks noChangeArrowheads="1"/>
            </p:cNvSpPr>
            <p:nvPr/>
          </p:nvSpPr>
          <p:spPr bwMode="auto">
            <a:xfrm>
              <a:off x="3050" y="3684"/>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N</a:t>
              </a:r>
              <a:endParaRPr lang="en-US" altLang="en-US"/>
            </a:p>
          </p:txBody>
        </p:sp>
        <p:sp>
          <p:nvSpPr>
            <p:cNvPr id="644194" name="Rectangle 98"/>
            <p:cNvSpPr>
              <a:spLocks noChangeArrowheads="1"/>
            </p:cNvSpPr>
            <p:nvPr/>
          </p:nvSpPr>
          <p:spPr bwMode="auto">
            <a:xfrm>
              <a:off x="3050" y="3759"/>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D</a:t>
              </a:r>
              <a:endParaRPr lang="en-US" altLang="en-US"/>
            </a:p>
          </p:txBody>
        </p:sp>
      </p:grpSp>
      <p:sp>
        <p:nvSpPr>
          <p:cNvPr id="644196" name="Line 100"/>
          <p:cNvSpPr>
            <a:spLocks noChangeShapeType="1"/>
          </p:cNvSpPr>
          <p:nvPr/>
        </p:nvSpPr>
        <p:spPr bwMode="auto">
          <a:xfrm flipH="1">
            <a:off x="6007100" y="5772150"/>
            <a:ext cx="76200" cy="76200"/>
          </a:xfrm>
          <a:prstGeom prst="line">
            <a:avLst/>
          </a:prstGeom>
          <a:noFill/>
          <a:ln w="7938">
            <a:solidFill>
              <a:srgbClr val="44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197" name="Rectangle 101"/>
          <p:cNvSpPr>
            <a:spLocks noChangeArrowheads="1"/>
          </p:cNvSpPr>
          <p:nvPr/>
        </p:nvSpPr>
        <p:spPr bwMode="auto">
          <a:xfrm>
            <a:off x="6007100" y="5627689"/>
            <a:ext cx="1154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panose="020B0604020202020204" pitchFamily="34" charset="0"/>
              </a:rPr>
              <a:t>16</a:t>
            </a:r>
            <a:endParaRPr lang="en-US" altLang="en-US"/>
          </a:p>
        </p:txBody>
      </p:sp>
      <p:grpSp>
        <p:nvGrpSpPr>
          <p:cNvPr id="644200" name="Group 104"/>
          <p:cNvGrpSpPr>
            <a:grpSpLocks/>
          </p:cNvGrpSpPr>
          <p:nvPr/>
        </p:nvGrpSpPr>
        <p:grpSpPr bwMode="auto">
          <a:xfrm>
            <a:off x="4781550" y="5754688"/>
            <a:ext cx="1497012" cy="101600"/>
            <a:chOff x="2053" y="3625"/>
            <a:chExt cx="943" cy="64"/>
          </a:xfrm>
        </p:grpSpPr>
        <p:sp>
          <p:nvSpPr>
            <p:cNvPr id="644198" name="Freeform 102"/>
            <p:cNvSpPr>
              <a:spLocks/>
            </p:cNvSpPr>
            <p:nvPr/>
          </p:nvSpPr>
          <p:spPr bwMode="auto">
            <a:xfrm>
              <a:off x="2921" y="3625"/>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199" name="Line 103"/>
            <p:cNvSpPr>
              <a:spLocks noChangeShapeType="1"/>
            </p:cNvSpPr>
            <p:nvPr/>
          </p:nvSpPr>
          <p:spPr bwMode="auto">
            <a:xfrm flipH="1">
              <a:off x="2053" y="3657"/>
              <a:ext cx="906"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201" name="Line 105"/>
          <p:cNvSpPr>
            <a:spLocks noChangeShapeType="1"/>
          </p:cNvSpPr>
          <p:nvPr/>
        </p:nvSpPr>
        <p:spPr bwMode="auto">
          <a:xfrm flipH="1">
            <a:off x="7385051" y="5729288"/>
            <a:ext cx="77787" cy="7620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202" name="Rectangle 106"/>
          <p:cNvSpPr>
            <a:spLocks noChangeArrowheads="1"/>
          </p:cNvSpPr>
          <p:nvPr/>
        </p:nvSpPr>
        <p:spPr bwMode="auto">
          <a:xfrm>
            <a:off x="6577012" y="5627689"/>
            <a:ext cx="1154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panose="020B0604020202020204" pitchFamily="34" charset="0"/>
              </a:rPr>
              <a:t>32</a:t>
            </a:r>
            <a:endParaRPr lang="en-US" altLang="en-US"/>
          </a:p>
        </p:txBody>
      </p:sp>
      <p:grpSp>
        <p:nvGrpSpPr>
          <p:cNvPr id="644205" name="Group 109"/>
          <p:cNvGrpSpPr>
            <a:grpSpLocks/>
          </p:cNvGrpSpPr>
          <p:nvPr/>
        </p:nvGrpSpPr>
        <p:grpSpPr bwMode="auto">
          <a:xfrm>
            <a:off x="6543675" y="5754688"/>
            <a:ext cx="425450" cy="101600"/>
            <a:chOff x="3163" y="3625"/>
            <a:chExt cx="268" cy="64"/>
          </a:xfrm>
        </p:grpSpPr>
        <p:sp>
          <p:nvSpPr>
            <p:cNvPr id="644203" name="Freeform 107"/>
            <p:cNvSpPr>
              <a:spLocks/>
            </p:cNvSpPr>
            <p:nvPr/>
          </p:nvSpPr>
          <p:spPr bwMode="auto">
            <a:xfrm>
              <a:off x="3356" y="3625"/>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204" name="Line 108"/>
            <p:cNvSpPr>
              <a:spLocks noChangeShapeType="1"/>
            </p:cNvSpPr>
            <p:nvPr/>
          </p:nvSpPr>
          <p:spPr bwMode="auto">
            <a:xfrm flipH="1">
              <a:off x="3163" y="3657"/>
              <a:ext cx="23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206" name="Rectangle 110"/>
          <p:cNvSpPr>
            <a:spLocks noChangeArrowheads="1"/>
          </p:cNvSpPr>
          <p:nvPr/>
        </p:nvSpPr>
        <p:spPr bwMode="auto">
          <a:xfrm>
            <a:off x="8899525" y="4316414"/>
            <a:ext cx="2500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99"/>
                </a:solidFill>
                <a:latin typeface="Arial" panose="020B0604020202020204" pitchFamily="34" charset="0"/>
              </a:rPr>
              <a:t>Zero</a:t>
            </a:r>
            <a:endParaRPr lang="en-US" altLang="en-US"/>
          </a:p>
        </p:txBody>
      </p:sp>
      <p:sp>
        <p:nvSpPr>
          <p:cNvPr id="644207" name="Rectangle 111"/>
          <p:cNvSpPr>
            <a:spLocks noChangeArrowheads="1"/>
          </p:cNvSpPr>
          <p:nvPr/>
        </p:nvSpPr>
        <p:spPr bwMode="auto">
          <a:xfrm>
            <a:off x="2871788" y="4048126"/>
            <a:ext cx="1139825" cy="1063625"/>
          </a:xfrm>
          <a:prstGeom prst="rect">
            <a:avLst/>
          </a:prstGeom>
          <a:solidFill>
            <a:srgbClr val="FFFFFF"/>
          </a:solidFill>
          <a:ln w="25400">
            <a:solidFill>
              <a:srgbClr val="000000"/>
            </a:solidFill>
            <a:miter lim="800000"/>
            <a:headEnd/>
            <a:tailEnd/>
          </a:ln>
        </p:spPr>
        <p:txBody>
          <a:bodyPr/>
          <a:lstStyle/>
          <a:p>
            <a:endParaRPr lang="en-IE"/>
          </a:p>
        </p:txBody>
      </p:sp>
      <p:sp>
        <p:nvSpPr>
          <p:cNvPr id="644208" name="Line 112"/>
          <p:cNvSpPr>
            <a:spLocks noChangeShapeType="1"/>
          </p:cNvSpPr>
          <p:nvPr/>
        </p:nvSpPr>
        <p:spPr bwMode="auto">
          <a:xfrm flipH="1">
            <a:off x="9759951" y="4733925"/>
            <a:ext cx="230187"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209" name="Rectangle 113"/>
          <p:cNvSpPr>
            <a:spLocks noChangeArrowheads="1"/>
          </p:cNvSpPr>
          <p:nvPr/>
        </p:nvSpPr>
        <p:spPr bwMode="auto">
          <a:xfrm>
            <a:off x="3794125" y="4511676"/>
            <a:ext cx="16671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RD</a:t>
            </a:r>
            <a:endParaRPr lang="en-US" altLang="en-US"/>
          </a:p>
        </p:txBody>
      </p:sp>
      <p:sp>
        <p:nvSpPr>
          <p:cNvPr id="644210" name="Rectangle 114"/>
          <p:cNvSpPr>
            <a:spLocks noChangeArrowheads="1"/>
          </p:cNvSpPr>
          <p:nvPr/>
        </p:nvSpPr>
        <p:spPr bwMode="auto">
          <a:xfrm>
            <a:off x="2909887" y="4784726"/>
            <a:ext cx="1923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WD</a:t>
            </a:r>
            <a:endParaRPr lang="en-US" altLang="en-US"/>
          </a:p>
        </p:txBody>
      </p:sp>
      <p:grpSp>
        <p:nvGrpSpPr>
          <p:cNvPr id="644213" name="Group 117"/>
          <p:cNvGrpSpPr>
            <a:grpSpLocks/>
          </p:cNvGrpSpPr>
          <p:nvPr/>
        </p:nvGrpSpPr>
        <p:grpSpPr bwMode="auto">
          <a:xfrm>
            <a:off x="3436938" y="5116513"/>
            <a:ext cx="85725" cy="195262"/>
            <a:chOff x="1206" y="3223"/>
            <a:chExt cx="54" cy="123"/>
          </a:xfrm>
        </p:grpSpPr>
        <p:sp>
          <p:nvSpPr>
            <p:cNvPr id="644211" name="Freeform 115"/>
            <p:cNvSpPr>
              <a:spLocks/>
            </p:cNvSpPr>
            <p:nvPr/>
          </p:nvSpPr>
          <p:spPr bwMode="auto">
            <a:xfrm>
              <a:off x="1206" y="3223"/>
              <a:ext cx="54" cy="64"/>
            </a:xfrm>
            <a:custGeom>
              <a:avLst/>
              <a:gdLst>
                <a:gd name="T0" fmla="*/ 27 w 54"/>
                <a:gd name="T1" fmla="*/ 0 h 64"/>
                <a:gd name="T2" fmla="*/ 54 w 54"/>
                <a:gd name="T3" fmla="*/ 64 h 64"/>
                <a:gd name="T4" fmla="*/ 0 w 54"/>
                <a:gd name="T5" fmla="*/ 64 h 64"/>
                <a:gd name="T6" fmla="*/ 27 w 54"/>
                <a:gd name="T7" fmla="*/ 0 h 64"/>
              </a:gdLst>
              <a:ahLst/>
              <a:cxnLst>
                <a:cxn ang="0">
                  <a:pos x="T0" y="T1"/>
                </a:cxn>
                <a:cxn ang="0">
                  <a:pos x="T2" y="T3"/>
                </a:cxn>
                <a:cxn ang="0">
                  <a:pos x="T4" y="T5"/>
                </a:cxn>
                <a:cxn ang="0">
                  <a:pos x="T6" y="T7"/>
                </a:cxn>
              </a:cxnLst>
              <a:rect l="0" t="0" r="r" b="b"/>
              <a:pathLst>
                <a:path w="54" h="64">
                  <a:moveTo>
                    <a:pt x="27" y="0"/>
                  </a:moveTo>
                  <a:lnTo>
                    <a:pt x="54" y="64"/>
                  </a:lnTo>
                  <a:lnTo>
                    <a:pt x="0" y="64"/>
                  </a:lnTo>
                  <a:lnTo>
                    <a:pt x="27" y="0"/>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212" name="Line 116"/>
            <p:cNvSpPr>
              <a:spLocks noChangeShapeType="1"/>
            </p:cNvSpPr>
            <p:nvPr/>
          </p:nvSpPr>
          <p:spPr bwMode="auto">
            <a:xfrm>
              <a:off x="1233" y="3244"/>
              <a:ext cx="1" cy="102"/>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214" name="Rectangle 118"/>
          <p:cNvSpPr>
            <a:spLocks noChangeArrowheads="1"/>
          </p:cNvSpPr>
          <p:nvPr/>
        </p:nvSpPr>
        <p:spPr bwMode="auto">
          <a:xfrm>
            <a:off x="3155951" y="4946651"/>
            <a:ext cx="54502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MemRead</a:t>
            </a:r>
            <a:endParaRPr lang="en-US" altLang="en-US"/>
          </a:p>
        </p:txBody>
      </p:sp>
      <p:sp>
        <p:nvSpPr>
          <p:cNvPr id="644215" name="Rectangle 119"/>
          <p:cNvSpPr>
            <a:spLocks noChangeArrowheads="1"/>
          </p:cNvSpPr>
          <p:nvPr/>
        </p:nvSpPr>
        <p:spPr bwMode="auto">
          <a:xfrm>
            <a:off x="3113088" y="4376738"/>
            <a:ext cx="58830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Arial" panose="020B0604020202020204" pitchFamily="34" charset="0"/>
              </a:rPr>
              <a:t>Memory</a:t>
            </a:r>
            <a:endParaRPr lang="en-US" altLang="en-US"/>
          </a:p>
        </p:txBody>
      </p:sp>
      <p:sp>
        <p:nvSpPr>
          <p:cNvPr id="644216" name="Rectangle 120"/>
          <p:cNvSpPr>
            <a:spLocks noChangeArrowheads="1"/>
          </p:cNvSpPr>
          <p:nvPr/>
        </p:nvSpPr>
        <p:spPr bwMode="auto">
          <a:xfrm>
            <a:off x="2909888" y="4205289"/>
            <a:ext cx="3334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ADDR</a:t>
            </a:r>
            <a:endParaRPr lang="en-US" altLang="en-US"/>
          </a:p>
        </p:txBody>
      </p:sp>
      <p:grpSp>
        <p:nvGrpSpPr>
          <p:cNvPr id="644219" name="Group 123"/>
          <p:cNvGrpSpPr>
            <a:grpSpLocks/>
          </p:cNvGrpSpPr>
          <p:nvPr/>
        </p:nvGrpSpPr>
        <p:grpSpPr bwMode="auto">
          <a:xfrm>
            <a:off x="2474913" y="3814764"/>
            <a:ext cx="85725" cy="230187"/>
            <a:chOff x="600" y="2403"/>
            <a:chExt cx="54" cy="145"/>
          </a:xfrm>
        </p:grpSpPr>
        <p:sp>
          <p:nvSpPr>
            <p:cNvPr id="644217" name="Freeform 121"/>
            <p:cNvSpPr>
              <a:spLocks/>
            </p:cNvSpPr>
            <p:nvPr/>
          </p:nvSpPr>
          <p:spPr bwMode="auto">
            <a:xfrm>
              <a:off x="600" y="2483"/>
              <a:ext cx="54" cy="65"/>
            </a:xfrm>
            <a:custGeom>
              <a:avLst/>
              <a:gdLst>
                <a:gd name="T0" fmla="*/ 27 w 54"/>
                <a:gd name="T1" fmla="*/ 65 h 65"/>
                <a:gd name="T2" fmla="*/ 0 w 54"/>
                <a:gd name="T3" fmla="*/ 0 h 65"/>
                <a:gd name="T4" fmla="*/ 54 w 54"/>
                <a:gd name="T5" fmla="*/ 0 h 65"/>
                <a:gd name="T6" fmla="*/ 27 w 54"/>
                <a:gd name="T7" fmla="*/ 65 h 65"/>
              </a:gdLst>
              <a:ahLst/>
              <a:cxnLst>
                <a:cxn ang="0">
                  <a:pos x="T0" y="T1"/>
                </a:cxn>
                <a:cxn ang="0">
                  <a:pos x="T2" y="T3"/>
                </a:cxn>
                <a:cxn ang="0">
                  <a:pos x="T4" y="T5"/>
                </a:cxn>
                <a:cxn ang="0">
                  <a:pos x="T6" y="T7"/>
                </a:cxn>
              </a:cxnLst>
              <a:rect l="0" t="0" r="r" b="b"/>
              <a:pathLst>
                <a:path w="54" h="65">
                  <a:moveTo>
                    <a:pt x="27" y="65"/>
                  </a:moveTo>
                  <a:lnTo>
                    <a:pt x="0" y="0"/>
                  </a:lnTo>
                  <a:lnTo>
                    <a:pt x="54" y="0"/>
                  </a:lnTo>
                  <a:lnTo>
                    <a:pt x="27" y="65"/>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218" name="Line 122"/>
            <p:cNvSpPr>
              <a:spLocks noChangeShapeType="1"/>
            </p:cNvSpPr>
            <p:nvPr/>
          </p:nvSpPr>
          <p:spPr bwMode="auto">
            <a:xfrm>
              <a:off x="627" y="2403"/>
              <a:ext cx="1" cy="123"/>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220" name="Rectangle 124"/>
          <p:cNvSpPr>
            <a:spLocks noChangeArrowheads="1"/>
          </p:cNvSpPr>
          <p:nvPr/>
        </p:nvSpPr>
        <p:spPr bwMode="auto">
          <a:xfrm>
            <a:off x="3155951" y="4068764"/>
            <a:ext cx="55143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MemWrite</a:t>
            </a:r>
            <a:endParaRPr lang="en-US" altLang="en-US"/>
          </a:p>
        </p:txBody>
      </p:sp>
      <p:sp>
        <p:nvSpPr>
          <p:cNvPr id="644221" name="Line 125"/>
          <p:cNvSpPr>
            <a:spLocks noChangeShapeType="1"/>
          </p:cNvSpPr>
          <p:nvPr/>
        </p:nvSpPr>
        <p:spPr bwMode="auto">
          <a:xfrm flipH="1">
            <a:off x="6653212" y="3814763"/>
            <a:ext cx="77788" cy="7620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222" name="Rectangle 126"/>
          <p:cNvSpPr>
            <a:spLocks noChangeArrowheads="1"/>
          </p:cNvSpPr>
          <p:nvPr/>
        </p:nvSpPr>
        <p:spPr bwMode="auto">
          <a:xfrm>
            <a:off x="6731000" y="3789364"/>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panose="020B0604020202020204" pitchFamily="34" charset="0"/>
              </a:rPr>
              <a:t>5</a:t>
            </a:r>
            <a:endParaRPr lang="en-US" altLang="en-US"/>
          </a:p>
        </p:txBody>
      </p:sp>
      <p:grpSp>
        <p:nvGrpSpPr>
          <p:cNvPr id="644225" name="Group 129"/>
          <p:cNvGrpSpPr>
            <a:grpSpLocks/>
          </p:cNvGrpSpPr>
          <p:nvPr/>
        </p:nvGrpSpPr>
        <p:grpSpPr bwMode="auto">
          <a:xfrm>
            <a:off x="6653213" y="3779839"/>
            <a:ext cx="85725" cy="230187"/>
            <a:chOff x="3232" y="2381"/>
            <a:chExt cx="54" cy="145"/>
          </a:xfrm>
        </p:grpSpPr>
        <p:sp>
          <p:nvSpPr>
            <p:cNvPr id="644223" name="Freeform 127"/>
            <p:cNvSpPr>
              <a:spLocks/>
            </p:cNvSpPr>
            <p:nvPr/>
          </p:nvSpPr>
          <p:spPr bwMode="auto">
            <a:xfrm>
              <a:off x="3232" y="2462"/>
              <a:ext cx="54" cy="64"/>
            </a:xfrm>
            <a:custGeom>
              <a:avLst/>
              <a:gdLst>
                <a:gd name="T0" fmla="*/ 27 w 54"/>
                <a:gd name="T1" fmla="*/ 64 h 64"/>
                <a:gd name="T2" fmla="*/ 0 w 54"/>
                <a:gd name="T3" fmla="*/ 0 h 64"/>
                <a:gd name="T4" fmla="*/ 54 w 54"/>
                <a:gd name="T5" fmla="*/ 0 h 64"/>
                <a:gd name="T6" fmla="*/ 27 w 54"/>
                <a:gd name="T7" fmla="*/ 64 h 64"/>
              </a:gdLst>
              <a:ahLst/>
              <a:cxnLst>
                <a:cxn ang="0">
                  <a:pos x="T0" y="T1"/>
                </a:cxn>
                <a:cxn ang="0">
                  <a:pos x="T2" y="T3"/>
                </a:cxn>
                <a:cxn ang="0">
                  <a:pos x="T4" y="T5"/>
                </a:cxn>
                <a:cxn ang="0">
                  <a:pos x="T6" y="T7"/>
                </a:cxn>
              </a:cxnLst>
              <a:rect l="0" t="0" r="r" b="b"/>
              <a:pathLst>
                <a:path w="54" h="64">
                  <a:moveTo>
                    <a:pt x="27" y="64"/>
                  </a:moveTo>
                  <a:lnTo>
                    <a:pt x="0" y="0"/>
                  </a:lnTo>
                  <a:lnTo>
                    <a:pt x="54" y="0"/>
                  </a:lnTo>
                  <a:lnTo>
                    <a:pt x="27"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224" name="Line 128"/>
            <p:cNvSpPr>
              <a:spLocks noChangeShapeType="1"/>
            </p:cNvSpPr>
            <p:nvPr/>
          </p:nvSpPr>
          <p:spPr bwMode="auto">
            <a:xfrm>
              <a:off x="3259" y="2381"/>
              <a:ext cx="1" cy="12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4228" name="Group 132"/>
          <p:cNvGrpSpPr>
            <a:grpSpLocks/>
          </p:cNvGrpSpPr>
          <p:nvPr/>
        </p:nvGrpSpPr>
        <p:grpSpPr bwMode="auto">
          <a:xfrm>
            <a:off x="8228013" y="5030789"/>
            <a:ext cx="195263" cy="103187"/>
            <a:chOff x="4224" y="3169"/>
            <a:chExt cx="123" cy="65"/>
          </a:xfrm>
        </p:grpSpPr>
        <p:sp>
          <p:nvSpPr>
            <p:cNvPr id="644226" name="Freeform 130"/>
            <p:cNvSpPr>
              <a:spLocks/>
            </p:cNvSpPr>
            <p:nvPr/>
          </p:nvSpPr>
          <p:spPr bwMode="auto">
            <a:xfrm>
              <a:off x="4272" y="3169"/>
              <a:ext cx="75" cy="65"/>
            </a:xfrm>
            <a:custGeom>
              <a:avLst/>
              <a:gdLst>
                <a:gd name="T0" fmla="*/ 75 w 75"/>
                <a:gd name="T1" fmla="*/ 33 h 65"/>
                <a:gd name="T2" fmla="*/ 0 w 75"/>
                <a:gd name="T3" fmla="*/ 65 h 65"/>
                <a:gd name="T4" fmla="*/ 0 w 75"/>
                <a:gd name="T5" fmla="*/ 0 h 65"/>
                <a:gd name="T6" fmla="*/ 75 w 75"/>
                <a:gd name="T7" fmla="*/ 33 h 65"/>
              </a:gdLst>
              <a:ahLst/>
              <a:cxnLst>
                <a:cxn ang="0">
                  <a:pos x="T0" y="T1"/>
                </a:cxn>
                <a:cxn ang="0">
                  <a:pos x="T2" y="T3"/>
                </a:cxn>
                <a:cxn ang="0">
                  <a:pos x="T4" y="T5"/>
                </a:cxn>
                <a:cxn ang="0">
                  <a:pos x="T6" y="T7"/>
                </a:cxn>
              </a:cxnLst>
              <a:rect l="0" t="0" r="r" b="b"/>
              <a:pathLst>
                <a:path w="75" h="65">
                  <a:moveTo>
                    <a:pt x="75" y="33"/>
                  </a:moveTo>
                  <a:lnTo>
                    <a:pt x="0" y="65"/>
                  </a:lnTo>
                  <a:lnTo>
                    <a:pt x="0" y="0"/>
                  </a:lnTo>
                  <a:lnTo>
                    <a:pt x="7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227" name="Line 131"/>
            <p:cNvSpPr>
              <a:spLocks noChangeShapeType="1"/>
            </p:cNvSpPr>
            <p:nvPr/>
          </p:nvSpPr>
          <p:spPr bwMode="auto">
            <a:xfrm flipH="1">
              <a:off x="4224" y="3202"/>
              <a:ext cx="86"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229" name="Rectangle 133"/>
          <p:cNvSpPr>
            <a:spLocks noChangeArrowheads="1"/>
          </p:cNvSpPr>
          <p:nvPr/>
        </p:nvSpPr>
        <p:spPr bwMode="auto">
          <a:xfrm>
            <a:off x="4824413" y="3141664"/>
            <a:ext cx="62837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Instruction </a:t>
            </a:r>
            <a:endParaRPr lang="en-US" altLang="en-US"/>
          </a:p>
        </p:txBody>
      </p:sp>
      <p:sp>
        <p:nvSpPr>
          <p:cNvPr id="644230" name="Rectangle 134"/>
          <p:cNvSpPr>
            <a:spLocks noChangeArrowheads="1"/>
          </p:cNvSpPr>
          <p:nvPr/>
        </p:nvSpPr>
        <p:spPr bwMode="auto">
          <a:xfrm>
            <a:off x="5521325" y="3133726"/>
            <a:ext cx="4648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Bookman Old Style" panose="02050604050505020204" pitchFamily="18" charset="0"/>
              </a:rPr>
              <a:t>I</a:t>
            </a:r>
            <a:endParaRPr lang="en-US" altLang="en-US"/>
          </a:p>
        </p:txBody>
      </p:sp>
      <p:sp>
        <p:nvSpPr>
          <p:cNvPr id="644231" name="Line 135"/>
          <p:cNvSpPr>
            <a:spLocks noChangeShapeType="1"/>
          </p:cNvSpPr>
          <p:nvPr/>
        </p:nvSpPr>
        <p:spPr bwMode="auto">
          <a:xfrm flipH="1">
            <a:off x="4738687" y="3627438"/>
            <a:ext cx="76200" cy="76200"/>
          </a:xfrm>
          <a:prstGeom prst="line">
            <a:avLst/>
          </a:prstGeom>
          <a:noFill/>
          <a:ln w="7938">
            <a:solidFill>
              <a:srgbClr val="44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232" name="Rectangle 136"/>
          <p:cNvSpPr>
            <a:spLocks noChangeArrowheads="1"/>
          </p:cNvSpPr>
          <p:nvPr/>
        </p:nvSpPr>
        <p:spPr bwMode="auto">
          <a:xfrm>
            <a:off x="4814887" y="3602039"/>
            <a:ext cx="1154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panose="020B0604020202020204" pitchFamily="34" charset="0"/>
              </a:rPr>
              <a:t>32</a:t>
            </a:r>
            <a:endParaRPr lang="en-US" altLang="en-US"/>
          </a:p>
        </p:txBody>
      </p:sp>
      <p:grpSp>
        <p:nvGrpSpPr>
          <p:cNvPr id="644235" name="Group 139"/>
          <p:cNvGrpSpPr>
            <a:grpSpLocks/>
          </p:cNvGrpSpPr>
          <p:nvPr/>
        </p:nvGrpSpPr>
        <p:grpSpPr bwMode="auto">
          <a:xfrm>
            <a:off x="9990138" y="3729039"/>
            <a:ext cx="238125" cy="103187"/>
            <a:chOff x="5334" y="2349"/>
            <a:chExt cx="150" cy="65"/>
          </a:xfrm>
        </p:grpSpPr>
        <p:sp>
          <p:nvSpPr>
            <p:cNvPr id="644233" name="Freeform 137"/>
            <p:cNvSpPr>
              <a:spLocks/>
            </p:cNvSpPr>
            <p:nvPr/>
          </p:nvSpPr>
          <p:spPr bwMode="auto">
            <a:xfrm>
              <a:off x="5409" y="2349"/>
              <a:ext cx="75" cy="65"/>
            </a:xfrm>
            <a:custGeom>
              <a:avLst/>
              <a:gdLst>
                <a:gd name="T0" fmla="*/ 75 w 75"/>
                <a:gd name="T1" fmla="*/ 32 h 65"/>
                <a:gd name="T2" fmla="*/ 0 w 75"/>
                <a:gd name="T3" fmla="*/ 65 h 65"/>
                <a:gd name="T4" fmla="*/ 0 w 75"/>
                <a:gd name="T5" fmla="*/ 0 h 65"/>
                <a:gd name="T6" fmla="*/ 75 w 75"/>
                <a:gd name="T7" fmla="*/ 32 h 65"/>
              </a:gdLst>
              <a:ahLst/>
              <a:cxnLst>
                <a:cxn ang="0">
                  <a:pos x="T0" y="T1"/>
                </a:cxn>
                <a:cxn ang="0">
                  <a:pos x="T2" y="T3"/>
                </a:cxn>
                <a:cxn ang="0">
                  <a:pos x="T4" y="T5"/>
                </a:cxn>
                <a:cxn ang="0">
                  <a:pos x="T6" y="T7"/>
                </a:cxn>
              </a:cxnLst>
              <a:rect l="0" t="0" r="r" b="b"/>
              <a:pathLst>
                <a:path w="75" h="65">
                  <a:moveTo>
                    <a:pt x="75" y="32"/>
                  </a:moveTo>
                  <a:lnTo>
                    <a:pt x="0" y="65"/>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234" name="Line 138"/>
            <p:cNvSpPr>
              <a:spLocks noChangeShapeType="1"/>
            </p:cNvSpPr>
            <p:nvPr/>
          </p:nvSpPr>
          <p:spPr bwMode="auto">
            <a:xfrm flipH="1">
              <a:off x="5334" y="2381"/>
              <a:ext cx="112"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236" name="Line 140"/>
          <p:cNvSpPr>
            <a:spLocks noChangeShapeType="1"/>
          </p:cNvSpPr>
          <p:nvPr/>
        </p:nvSpPr>
        <p:spPr bwMode="auto">
          <a:xfrm>
            <a:off x="7802562" y="5311776"/>
            <a:ext cx="1588" cy="4603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237" name="Oval 141"/>
          <p:cNvSpPr>
            <a:spLocks noChangeArrowheads="1"/>
          </p:cNvSpPr>
          <p:nvPr/>
        </p:nvSpPr>
        <p:spPr bwMode="auto">
          <a:xfrm>
            <a:off x="9202737" y="4721225"/>
            <a:ext cx="33338" cy="25400"/>
          </a:xfrm>
          <a:prstGeom prst="ellipse">
            <a:avLst/>
          </a:prstGeom>
          <a:solidFill>
            <a:srgbClr val="440000"/>
          </a:solidFill>
          <a:ln w="25400">
            <a:solidFill>
              <a:srgbClr val="000000"/>
            </a:solidFill>
            <a:round/>
            <a:headEnd/>
            <a:tailEnd/>
          </a:ln>
        </p:spPr>
        <p:txBody>
          <a:bodyPr/>
          <a:lstStyle/>
          <a:p>
            <a:endParaRPr lang="en-IE"/>
          </a:p>
        </p:txBody>
      </p:sp>
      <p:grpSp>
        <p:nvGrpSpPr>
          <p:cNvPr id="644240" name="Group 144"/>
          <p:cNvGrpSpPr>
            <a:grpSpLocks/>
          </p:cNvGrpSpPr>
          <p:nvPr/>
        </p:nvGrpSpPr>
        <p:grpSpPr bwMode="auto">
          <a:xfrm>
            <a:off x="8066088" y="5346701"/>
            <a:ext cx="85725" cy="195263"/>
            <a:chOff x="4122" y="3368"/>
            <a:chExt cx="54" cy="123"/>
          </a:xfrm>
        </p:grpSpPr>
        <p:sp>
          <p:nvSpPr>
            <p:cNvPr id="644238" name="Freeform 142"/>
            <p:cNvSpPr>
              <a:spLocks/>
            </p:cNvSpPr>
            <p:nvPr/>
          </p:nvSpPr>
          <p:spPr bwMode="auto">
            <a:xfrm>
              <a:off x="4122" y="3368"/>
              <a:ext cx="54" cy="64"/>
            </a:xfrm>
            <a:custGeom>
              <a:avLst/>
              <a:gdLst>
                <a:gd name="T0" fmla="*/ 27 w 54"/>
                <a:gd name="T1" fmla="*/ 0 h 64"/>
                <a:gd name="T2" fmla="*/ 54 w 54"/>
                <a:gd name="T3" fmla="*/ 64 h 64"/>
                <a:gd name="T4" fmla="*/ 0 w 54"/>
                <a:gd name="T5" fmla="*/ 64 h 64"/>
                <a:gd name="T6" fmla="*/ 27 w 54"/>
                <a:gd name="T7" fmla="*/ 0 h 64"/>
              </a:gdLst>
              <a:ahLst/>
              <a:cxnLst>
                <a:cxn ang="0">
                  <a:pos x="T0" y="T1"/>
                </a:cxn>
                <a:cxn ang="0">
                  <a:pos x="T2" y="T3"/>
                </a:cxn>
                <a:cxn ang="0">
                  <a:pos x="T4" y="T5"/>
                </a:cxn>
                <a:cxn ang="0">
                  <a:pos x="T6" y="T7"/>
                </a:cxn>
              </a:cxnLst>
              <a:rect l="0" t="0" r="r" b="b"/>
              <a:pathLst>
                <a:path w="54" h="64">
                  <a:moveTo>
                    <a:pt x="27" y="0"/>
                  </a:moveTo>
                  <a:lnTo>
                    <a:pt x="54" y="64"/>
                  </a:lnTo>
                  <a:lnTo>
                    <a:pt x="0" y="64"/>
                  </a:lnTo>
                  <a:lnTo>
                    <a:pt x="27" y="0"/>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239" name="Line 143"/>
            <p:cNvSpPr>
              <a:spLocks noChangeShapeType="1"/>
            </p:cNvSpPr>
            <p:nvPr/>
          </p:nvSpPr>
          <p:spPr bwMode="auto">
            <a:xfrm>
              <a:off x="4149" y="3389"/>
              <a:ext cx="1" cy="102"/>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241" name="Rectangle 145"/>
          <p:cNvSpPr>
            <a:spLocks noChangeArrowheads="1"/>
          </p:cNvSpPr>
          <p:nvPr/>
        </p:nvSpPr>
        <p:spPr bwMode="auto">
          <a:xfrm>
            <a:off x="7870826" y="5557839"/>
            <a:ext cx="50654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ALUSrcB</a:t>
            </a:r>
            <a:endParaRPr lang="en-US" altLang="en-US"/>
          </a:p>
        </p:txBody>
      </p:sp>
      <p:sp>
        <p:nvSpPr>
          <p:cNvPr id="644242" name="Line 146"/>
          <p:cNvSpPr>
            <a:spLocks noChangeShapeType="1"/>
          </p:cNvSpPr>
          <p:nvPr/>
        </p:nvSpPr>
        <p:spPr bwMode="auto">
          <a:xfrm>
            <a:off x="9223376" y="3967163"/>
            <a:ext cx="1587" cy="7667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243" name="Line 147"/>
          <p:cNvSpPr>
            <a:spLocks noChangeShapeType="1"/>
          </p:cNvSpPr>
          <p:nvPr/>
        </p:nvSpPr>
        <p:spPr bwMode="auto">
          <a:xfrm flipH="1">
            <a:off x="7343776" y="5772150"/>
            <a:ext cx="458787"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244" name="AutoShape 148"/>
          <p:cNvSpPr>
            <a:spLocks noChangeArrowheads="1"/>
          </p:cNvSpPr>
          <p:nvPr/>
        </p:nvSpPr>
        <p:spPr bwMode="auto">
          <a:xfrm>
            <a:off x="6964362" y="5656263"/>
            <a:ext cx="374650" cy="298450"/>
          </a:xfrm>
          <a:prstGeom prst="roundRect">
            <a:avLst>
              <a:gd name="adj" fmla="val 47370"/>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E"/>
          </a:p>
        </p:txBody>
      </p:sp>
      <p:sp>
        <p:nvSpPr>
          <p:cNvPr id="644245" name="Rectangle 149"/>
          <p:cNvSpPr>
            <a:spLocks noChangeArrowheads="1"/>
          </p:cNvSpPr>
          <p:nvPr/>
        </p:nvSpPr>
        <p:spPr bwMode="auto">
          <a:xfrm>
            <a:off x="6994526" y="5711825"/>
            <a:ext cx="27892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Courier New" panose="02070309020205020404" pitchFamily="49" charset="0"/>
              </a:rPr>
              <a:t>&lt;&lt;2</a:t>
            </a:r>
            <a:endParaRPr lang="en-US" altLang="en-US"/>
          </a:p>
        </p:txBody>
      </p:sp>
      <p:sp>
        <p:nvSpPr>
          <p:cNvPr id="644246" name="Line 150"/>
          <p:cNvSpPr>
            <a:spLocks noChangeShapeType="1"/>
          </p:cNvSpPr>
          <p:nvPr/>
        </p:nvSpPr>
        <p:spPr bwMode="auto">
          <a:xfrm flipH="1">
            <a:off x="2211387" y="2784475"/>
            <a:ext cx="6859588"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247" name="Rectangle 151"/>
          <p:cNvSpPr>
            <a:spLocks noChangeArrowheads="1"/>
          </p:cNvSpPr>
          <p:nvPr/>
        </p:nvSpPr>
        <p:spPr bwMode="auto">
          <a:xfrm>
            <a:off x="1798637" y="3784601"/>
            <a:ext cx="298450" cy="714375"/>
          </a:xfrm>
          <a:prstGeom prst="rect">
            <a:avLst/>
          </a:prstGeom>
          <a:solidFill>
            <a:srgbClr val="FFFFFF"/>
          </a:solidFill>
          <a:ln w="25400">
            <a:solidFill>
              <a:srgbClr val="000000"/>
            </a:solidFill>
            <a:miter lim="800000"/>
            <a:headEnd/>
            <a:tailEnd/>
          </a:ln>
        </p:spPr>
        <p:txBody>
          <a:bodyPr/>
          <a:lstStyle/>
          <a:p>
            <a:endParaRPr lang="en-IE"/>
          </a:p>
        </p:txBody>
      </p:sp>
      <p:grpSp>
        <p:nvGrpSpPr>
          <p:cNvPr id="644250" name="Group 154"/>
          <p:cNvGrpSpPr>
            <a:grpSpLocks/>
          </p:cNvGrpSpPr>
          <p:nvPr/>
        </p:nvGrpSpPr>
        <p:grpSpPr bwMode="auto">
          <a:xfrm>
            <a:off x="1598612" y="4111625"/>
            <a:ext cx="204788" cy="103188"/>
            <a:chOff x="48" y="2590"/>
            <a:chExt cx="129" cy="65"/>
          </a:xfrm>
        </p:grpSpPr>
        <p:sp>
          <p:nvSpPr>
            <p:cNvPr id="644248" name="Freeform 152"/>
            <p:cNvSpPr>
              <a:spLocks/>
            </p:cNvSpPr>
            <p:nvPr/>
          </p:nvSpPr>
          <p:spPr bwMode="auto">
            <a:xfrm>
              <a:off x="102" y="2590"/>
              <a:ext cx="75" cy="65"/>
            </a:xfrm>
            <a:custGeom>
              <a:avLst/>
              <a:gdLst>
                <a:gd name="T0" fmla="*/ 75 w 75"/>
                <a:gd name="T1" fmla="*/ 33 h 65"/>
                <a:gd name="T2" fmla="*/ 0 w 75"/>
                <a:gd name="T3" fmla="*/ 65 h 65"/>
                <a:gd name="T4" fmla="*/ 0 w 75"/>
                <a:gd name="T5" fmla="*/ 0 h 65"/>
                <a:gd name="T6" fmla="*/ 75 w 75"/>
                <a:gd name="T7" fmla="*/ 33 h 65"/>
              </a:gdLst>
              <a:ahLst/>
              <a:cxnLst>
                <a:cxn ang="0">
                  <a:pos x="T0" y="T1"/>
                </a:cxn>
                <a:cxn ang="0">
                  <a:pos x="T2" y="T3"/>
                </a:cxn>
                <a:cxn ang="0">
                  <a:pos x="T4" y="T5"/>
                </a:cxn>
                <a:cxn ang="0">
                  <a:pos x="T6" y="T7"/>
                </a:cxn>
              </a:cxnLst>
              <a:rect l="0" t="0" r="r" b="b"/>
              <a:pathLst>
                <a:path w="75" h="65">
                  <a:moveTo>
                    <a:pt x="75" y="33"/>
                  </a:moveTo>
                  <a:lnTo>
                    <a:pt x="0" y="65"/>
                  </a:lnTo>
                  <a:lnTo>
                    <a:pt x="0" y="0"/>
                  </a:lnTo>
                  <a:lnTo>
                    <a:pt x="7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249" name="Line 153"/>
            <p:cNvSpPr>
              <a:spLocks noChangeShapeType="1"/>
            </p:cNvSpPr>
            <p:nvPr/>
          </p:nvSpPr>
          <p:spPr bwMode="auto">
            <a:xfrm flipH="1">
              <a:off x="48" y="2623"/>
              <a:ext cx="91"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4253" name="Group 157"/>
          <p:cNvGrpSpPr>
            <a:grpSpLocks/>
          </p:cNvGrpSpPr>
          <p:nvPr/>
        </p:nvGrpSpPr>
        <p:grpSpPr bwMode="auto">
          <a:xfrm>
            <a:off x="2101851" y="4111625"/>
            <a:ext cx="314325" cy="103188"/>
            <a:chOff x="365" y="2590"/>
            <a:chExt cx="198" cy="65"/>
          </a:xfrm>
        </p:grpSpPr>
        <p:sp>
          <p:nvSpPr>
            <p:cNvPr id="644251" name="Freeform 155"/>
            <p:cNvSpPr>
              <a:spLocks/>
            </p:cNvSpPr>
            <p:nvPr/>
          </p:nvSpPr>
          <p:spPr bwMode="auto">
            <a:xfrm>
              <a:off x="488" y="2590"/>
              <a:ext cx="75" cy="65"/>
            </a:xfrm>
            <a:custGeom>
              <a:avLst/>
              <a:gdLst>
                <a:gd name="T0" fmla="*/ 75 w 75"/>
                <a:gd name="T1" fmla="*/ 33 h 65"/>
                <a:gd name="T2" fmla="*/ 0 w 75"/>
                <a:gd name="T3" fmla="*/ 65 h 65"/>
                <a:gd name="T4" fmla="*/ 0 w 75"/>
                <a:gd name="T5" fmla="*/ 0 h 65"/>
                <a:gd name="T6" fmla="*/ 75 w 75"/>
                <a:gd name="T7" fmla="*/ 33 h 65"/>
              </a:gdLst>
              <a:ahLst/>
              <a:cxnLst>
                <a:cxn ang="0">
                  <a:pos x="T0" y="T1"/>
                </a:cxn>
                <a:cxn ang="0">
                  <a:pos x="T2" y="T3"/>
                </a:cxn>
                <a:cxn ang="0">
                  <a:pos x="T4" y="T5"/>
                </a:cxn>
                <a:cxn ang="0">
                  <a:pos x="T6" y="T7"/>
                </a:cxn>
              </a:cxnLst>
              <a:rect l="0" t="0" r="r" b="b"/>
              <a:pathLst>
                <a:path w="75" h="65">
                  <a:moveTo>
                    <a:pt x="75" y="33"/>
                  </a:moveTo>
                  <a:lnTo>
                    <a:pt x="0" y="65"/>
                  </a:lnTo>
                  <a:lnTo>
                    <a:pt x="0" y="0"/>
                  </a:lnTo>
                  <a:lnTo>
                    <a:pt x="7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252" name="Line 156"/>
            <p:cNvSpPr>
              <a:spLocks noChangeShapeType="1"/>
            </p:cNvSpPr>
            <p:nvPr/>
          </p:nvSpPr>
          <p:spPr bwMode="auto">
            <a:xfrm flipH="1">
              <a:off x="365" y="2623"/>
              <a:ext cx="16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254" name="Rectangle 158"/>
          <p:cNvSpPr>
            <a:spLocks noChangeArrowheads="1"/>
          </p:cNvSpPr>
          <p:nvPr/>
        </p:nvSpPr>
        <p:spPr bwMode="auto">
          <a:xfrm>
            <a:off x="1836737" y="3883025"/>
            <a:ext cx="2132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Arial" panose="020B0604020202020204" pitchFamily="34" charset="0"/>
              </a:rPr>
              <a:t>PC</a:t>
            </a:r>
            <a:endParaRPr lang="en-US" altLang="en-US"/>
          </a:p>
        </p:txBody>
      </p:sp>
      <p:sp>
        <p:nvSpPr>
          <p:cNvPr id="644255" name="Rectangle 159"/>
          <p:cNvSpPr>
            <a:spLocks noChangeArrowheads="1"/>
          </p:cNvSpPr>
          <p:nvPr/>
        </p:nvSpPr>
        <p:spPr bwMode="auto">
          <a:xfrm>
            <a:off x="7666037" y="4919664"/>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Arial" panose="020B0604020202020204" pitchFamily="34" charset="0"/>
              </a:rPr>
              <a:t>4</a:t>
            </a:r>
            <a:endParaRPr lang="en-US" altLang="en-US"/>
          </a:p>
        </p:txBody>
      </p:sp>
      <p:sp>
        <p:nvSpPr>
          <p:cNvPr id="644256" name="Line 160"/>
          <p:cNvSpPr>
            <a:spLocks noChangeShapeType="1"/>
          </p:cNvSpPr>
          <p:nvPr/>
        </p:nvSpPr>
        <p:spPr bwMode="auto">
          <a:xfrm>
            <a:off x="2211387" y="2784475"/>
            <a:ext cx="1588" cy="13795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257" name="Line 161"/>
          <p:cNvSpPr>
            <a:spLocks noChangeShapeType="1"/>
          </p:cNvSpPr>
          <p:nvPr/>
        </p:nvSpPr>
        <p:spPr bwMode="auto">
          <a:xfrm>
            <a:off x="1598612" y="2589213"/>
            <a:ext cx="1588" cy="15748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258" name="Line 162"/>
          <p:cNvSpPr>
            <a:spLocks noChangeShapeType="1"/>
          </p:cNvSpPr>
          <p:nvPr/>
        </p:nvSpPr>
        <p:spPr bwMode="auto">
          <a:xfrm>
            <a:off x="7691437" y="2784476"/>
            <a:ext cx="1588" cy="14128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nvGrpSpPr>
          <p:cNvPr id="644261" name="Group 165"/>
          <p:cNvGrpSpPr>
            <a:grpSpLocks/>
          </p:cNvGrpSpPr>
          <p:nvPr/>
        </p:nvGrpSpPr>
        <p:grpSpPr bwMode="auto">
          <a:xfrm>
            <a:off x="9020175" y="2784476"/>
            <a:ext cx="101600" cy="392113"/>
            <a:chOff x="4723" y="1754"/>
            <a:chExt cx="64" cy="247"/>
          </a:xfrm>
        </p:grpSpPr>
        <p:sp>
          <p:nvSpPr>
            <p:cNvPr id="644259" name="Freeform 163"/>
            <p:cNvSpPr>
              <a:spLocks/>
            </p:cNvSpPr>
            <p:nvPr/>
          </p:nvSpPr>
          <p:spPr bwMode="auto">
            <a:xfrm>
              <a:off x="4723" y="1926"/>
              <a:ext cx="64" cy="75"/>
            </a:xfrm>
            <a:custGeom>
              <a:avLst/>
              <a:gdLst>
                <a:gd name="T0" fmla="*/ 32 w 64"/>
                <a:gd name="T1" fmla="*/ 75 h 75"/>
                <a:gd name="T2" fmla="*/ 0 w 64"/>
                <a:gd name="T3" fmla="*/ 0 h 75"/>
                <a:gd name="T4" fmla="*/ 64 w 64"/>
                <a:gd name="T5" fmla="*/ 0 h 75"/>
                <a:gd name="T6" fmla="*/ 32 w 64"/>
                <a:gd name="T7" fmla="*/ 75 h 75"/>
              </a:gdLst>
              <a:ahLst/>
              <a:cxnLst>
                <a:cxn ang="0">
                  <a:pos x="T0" y="T1"/>
                </a:cxn>
                <a:cxn ang="0">
                  <a:pos x="T2" y="T3"/>
                </a:cxn>
                <a:cxn ang="0">
                  <a:pos x="T4" y="T5"/>
                </a:cxn>
                <a:cxn ang="0">
                  <a:pos x="T6" y="T7"/>
                </a:cxn>
              </a:cxnLst>
              <a:rect l="0" t="0" r="r" b="b"/>
              <a:pathLst>
                <a:path w="64" h="75">
                  <a:moveTo>
                    <a:pt x="32" y="75"/>
                  </a:moveTo>
                  <a:lnTo>
                    <a:pt x="0" y="0"/>
                  </a:lnTo>
                  <a:lnTo>
                    <a:pt x="64" y="0"/>
                  </a:lnTo>
                  <a:lnTo>
                    <a:pt x="32"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260" name="Line 164"/>
            <p:cNvSpPr>
              <a:spLocks noChangeShapeType="1"/>
            </p:cNvSpPr>
            <p:nvPr/>
          </p:nvSpPr>
          <p:spPr bwMode="auto">
            <a:xfrm>
              <a:off x="4755" y="1754"/>
              <a:ext cx="1" cy="20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262" name="Line 166"/>
          <p:cNvSpPr>
            <a:spLocks noChangeShapeType="1"/>
          </p:cNvSpPr>
          <p:nvPr/>
        </p:nvSpPr>
        <p:spPr bwMode="auto">
          <a:xfrm>
            <a:off x="9759951" y="3321051"/>
            <a:ext cx="1587" cy="2635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263" name="Oval 167"/>
          <p:cNvSpPr>
            <a:spLocks noChangeArrowheads="1"/>
          </p:cNvSpPr>
          <p:nvPr/>
        </p:nvSpPr>
        <p:spPr bwMode="auto">
          <a:xfrm>
            <a:off x="6716712" y="5792788"/>
            <a:ext cx="26988" cy="25400"/>
          </a:xfrm>
          <a:prstGeom prst="ellipse">
            <a:avLst/>
          </a:prstGeom>
          <a:solidFill>
            <a:srgbClr val="440000"/>
          </a:solidFill>
          <a:ln w="25400">
            <a:solidFill>
              <a:srgbClr val="000000"/>
            </a:solidFill>
            <a:round/>
            <a:headEnd/>
            <a:tailEnd/>
          </a:ln>
        </p:spPr>
        <p:txBody>
          <a:bodyPr/>
          <a:lstStyle/>
          <a:p>
            <a:endParaRPr lang="en-IE"/>
          </a:p>
        </p:txBody>
      </p:sp>
      <p:sp>
        <p:nvSpPr>
          <p:cNvPr id="644264" name="Oval 168"/>
          <p:cNvSpPr>
            <a:spLocks noChangeArrowheads="1"/>
          </p:cNvSpPr>
          <p:nvPr/>
        </p:nvSpPr>
        <p:spPr bwMode="auto">
          <a:xfrm>
            <a:off x="2198687" y="4141789"/>
            <a:ext cx="25400" cy="34925"/>
          </a:xfrm>
          <a:prstGeom prst="ellipse">
            <a:avLst/>
          </a:prstGeom>
          <a:solidFill>
            <a:srgbClr val="440000"/>
          </a:solidFill>
          <a:ln w="25400">
            <a:solidFill>
              <a:srgbClr val="000000"/>
            </a:solidFill>
            <a:round/>
            <a:headEnd/>
            <a:tailEnd/>
          </a:ln>
        </p:spPr>
        <p:txBody>
          <a:bodyPr/>
          <a:lstStyle/>
          <a:p>
            <a:endParaRPr lang="en-IE"/>
          </a:p>
        </p:txBody>
      </p:sp>
      <p:sp>
        <p:nvSpPr>
          <p:cNvPr id="644265" name="Line 169"/>
          <p:cNvSpPr>
            <a:spLocks noChangeShapeType="1"/>
          </p:cNvSpPr>
          <p:nvPr/>
        </p:nvSpPr>
        <p:spPr bwMode="auto">
          <a:xfrm flipH="1">
            <a:off x="9377362" y="3321050"/>
            <a:ext cx="382588"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266" name="Line 170"/>
          <p:cNvSpPr>
            <a:spLocks noChangeShapeType="1"/>
          </p:cNvSpPr>
          <p:nvPr/>
        </p:nvSpPr>
        <p:spPr bwMode="auto">
          <a:xfrm flipH="1">
            <a:off x="10448926" y="3779839"/>
            <a:ext cx="153987"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nvGrpSpPr>
          <p:cNvPr id="644269" name="Group 173"/>
          <p:cNvGrpSpPr>
            <a:grpSpLocks/>
          </p:cNvGrpSpPr>
          <p:nvPr/>
        </p:nvGrpSpPr>
        <p:grpSpPr bwMode="auto">
          <a:xfrm>
            <a:off x="6926263" y="3584576"/>
            <a:ext cx="187325" cy="85725"/>
            <a:chOff x="3404" y="2258"/>
            <a:chExt cx="118" cy="54"/>
          </a:xfrm>
        </p:grpSpPr>
        <p:sp>
          <p:nvSpPr>
            <p:cNvPr id="644267" name="Freeform 171"/>
            <p:cNvSpPr>
              <a:spLocks/>
            </p:cNvSpPr>
            <p:nvPr/>
          </p:nvSpPr>
          <p:spPr bwMode="auto">
            <a:xfrm>
              <a:off x="3404" y="2258"/>
              <a:ext cx="64" cy="54"/>
            </a:xfrm>
            <a:custGeom>
              <a:avLst/>
              <a:gdLst>
                <a:gd name="T0" fmla="*/ 0 w 64"/>
                <a:gd name="T1" fmla="*/ 27 h 54"/>
                <a:gd name="T2" fmla="*/ 64 w 64"/>
                <a:gd name="T3" fmla="*/ 0 h 54"/>
                <a:gd name="T4" fmla="*/ 64 w 64"/>
                <a:gd name="T5" fmla="*/ 54 h 54"/>
                <a:gd name="T6" fmla="*/ 0 w 64"/>
                <a:gd name="T7" fmla="*/ 27 h 54"/>
              </a:gdLst>
              <a:ahLst/>
              <a:cxnLst>
                <a:cxn ang="0">
                  <a:pos x="T0" y="T1"/>
                </a:cxn>
                <a:cxn ang="0">
                  <a:pos x="T2" y="T3"/>
                </a:cxn>
                <a:cxn ang="0">
                  <a:pos x="T4" y="T5"/>
                </a:cxn>
                <a:cxn ang="0">
                  <a:pos x="T6" y="T7"/>
                </a:cxn>
              </a:cxnLst>
              <a:rect l="0" t="0" r="r" b="b"/>
              <a:pathLst>
                <a:path w="64" h="54">
                  <a:moveTo>
                    <a:pt x="0" y="27"/>
                  </a:moveTo>
                  <a:lnTo>
                    <a:pt x="64" y="0"/>
                  </a:lnTo>
                  <a:lnTo>
                    <a:pt x="64" y="54"/>
                  </a:lnTo>
                  <a:lnTo>
                    <a:pt x="0" y="27"/>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268" name="Line 172"/>
            <p:cNvSpPr>
              <a:spLocks noChangeShapeType="1"/>
            </p:cNvSpPr>
            <p:nvPr/>
          </p:nvSpPr>
          <p:spPr bwMode="auto">
            <a:xfrm flipH="1">
              <a:off x="3425" y="2285"/>
              <a:ext cx="97" cy="1"/>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270" name="Rectangle 174"/>
          <p:cNvSpPr>
            <a:spLocks noChangeArrowheads="1"/>
          </p:cNvSpPr>
          <p:nvPr/>
        </p:nvSpPr>
        <p:spPr bwMode="auto">
          <a:xfrm>
            <a:off x="7146926" y="3559176"/>
            <a:ext cx="40395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RegDst</a:t>
            </a:r>
            <a:endParaRPr lang="en-US" altLang="en-US"/>
          </a:p>
        </p:txBody>
      </p:sp>
      <p:grpSp>
        <p:nvGrpSpPr>
          <p:cNvPr id="644273" name="Group 177"/>
          <p:cNvGrpSpPr>
            <a:grpSpLocks/>
          </p:cNvGrpSpPr>
          <p:nvPr/>
        </p:nvGrpSpPr>
        <p:grpSpPr bwMode="auto">
          <a:xfrm>
            <a:off x="6807201" y="3321050"/>
            <a:ext cx="84137" cy="230188"/>
            <a:chOff x="3329" y="2092"/>
            <a:chExt cx="53" cy="145"/>
          </a:xfrm>
        </p:grpSpPr>
        <p:sp>
          <p:nvSpPr>
            <p:cNvPr id="644271" name="Freeform 175"/>
            <p:cNvSpPr>
              <a:spLocks/>
            </p:cNvSpPr>
            <p:nvPr/>
          </p:nvSpPr>
          <p:spPr bwMode="auto">
            <a:xfrm>
              <a:off x="3329" y="2172"/>
              <a:ext cx="53" cy="65"/>
            </a:xfrm>
            <a:custGeom>
              <a:avLst/>
              <a:gdLst>
                <a:gd name="T0" fmla="*/ 27 w 53"/>
                <a:gd name="T1" fmla="*/ 65 h 65"/>
                <a:gd name="T2" fmla="*/ 0 w 53"/>
                <a:gd name="T3" fmla="*/ 0 h 65"/>
                <a:gd name="T4" fmla="*/ 53 w 53"/>
                <a:gd name="T5" fmla="*/ 0 h 65"/>
                <a:gd name="T6" fmla="*/ 27 w 53"/>
                <a:gd name="T7" fmla="*/ 65 h 65"/>
              </a:gdLst>
              <a:ahLst/>
              <a:cxnLst>
                <a:cxn ang="0">
                  <a:pos x="T0" y="T1"/>
                </a:cxn>
                <a:cxn ang="0">
                  <a:pos x="T2" y="T3"/>
                </a:cxn>
                <a:cxn ang="0">
                  <a:pos x="T4" y="T5"/>
                </a:cxn>
                <a:cxn ang="0">
                  <a:pos x="T6" y="T7"/>
                </a:cxn>
              </a:cxnLst>
              <a:rect l="0" t="0" r="r" b="b"/>
              <a:pathLst>
                <a:path w="53" h="65">
                  <a:moveTo>
                    <a:pt x="27" y="65"/>
                  </a:moveTo>
                  <a:lnTo>
                    <a:pt x="0" y="0"/>
                  </a:lnTo>
                  <a:lnTo>
                    <a:pt x="53" y="0"/>
                  </a:lnTo>
                  <a:lnTo>
                    <a:pt x="27"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272" name="Line 176"/>
            <p:cNvSpPr>
              <a:spLocks noChangeShapeType="1"/>
            </p:cNvSpPr>
            <p:nvPr/>
          </p:nvSpPr>
          <p:spPr bwMode="auto">
            <a:xfrm>
              <a:off x="3356" y="2092"/>
              <a:ext cx="1" cy="12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4276" name="Group 180"/>
          <p:cNvGrpSpPr>
            <a:grpSpLocks/>
          </p:cNvGrpSpPr>
          <p:nvPr/>
        </p:nvGrpSpPr>
        <p:grpSpPr bwMode="auto">
          <a:xfrm>
            <a:off x="6500812" y="3397250"/>
            <a:ext cx="84138" cy="153988"/>
            <a:chOff x="3136" y="2140"/>
            <a:chExt cx="53" cy="97"/>
          </a:xfrm>
        </p:grpSpPr>
        <p:sp>
          <p:nvSpPr>
            <p:cNvPr id="644274" name="Freeform 178"/>
            <p:cNvSpPr>
              <a:spLocks/>
            </p:cNvSpPr>
            <p:nvPr/>
          </p:nvSpPr>
          <p:spPr bwMode="auto">
            <a:xfrm>
              <a:off x="3136" y="2172"/>
              <a:ext cx="53" cy="65"/>
            </a:xfrm>
            <a:custGeom>
              <a:avLst/>
              <a:gdLst>
                <a:gd name="T0" fmla="*/ 27 w 53"/>
                <a:gd name="T1" fmla="*/ 65 h 65"/>
                <a:gd name="T2" fmla="*/ 0 w 53"/>
                <a:gd name="T3" fmla="*/ 0 h 65"/>
                <a:gd name="T4" fmla="*/ 53 w 53"/>
                <a:gd name="T5" fmla="*/ 0 h 65"/>
                <a:gd name="T6" fmla="*/ 27 w 53"/>
                <a:gd name="T7" fmla="*/ 65 h 65"/>
              </a:gdLst>
              <a:ahLst/>
              <a:cxnLst>
                <a:cxn ang="0">
                  <a:pos x="T0" y="T1"/>
                </a:cxn>
                <a:cxn ang="0">
                  <a:pos x="T2" y="T3"/>
                </a:cxn>
                <a:cxn ang="0">
                  <a:pos x="T4" y="T5"/>
                </a:cxn>
                <a:cxn ang="0">
                  <a:pos x="T6" y="T7"/>
                </a:cxn>
              </a:cxnLst>
              <a:rect l="0" t="0" r="r" b="b"/>
              <a:pathLst>
                <a:path w="53" h="65">
                  <a:moveTo>
                    <a:pt x="27" y="65"/>
                  </a:moveTo>
                  <a:lnTo>
                    <a:pt x="0" y="0"/>
                  </a:lnTo>
                  <a:lnTo>
                    <a:pt x="53" y="0"/>
                  </a:lnTo>
                  <a:lnTo>
                    <a:pt x="27"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275" name="Line 179"/>
            <p:cNvSpPr>
              <a:spLocks noChangeShapeType="1"/>
            </p:cNvSpPr>
            <p:nvPr/>
          </p:nvSpPr>
          <p:spPr bwMode="auto">
            <a:xfrm>
              <a:off x="3163" y="214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277" name="Line 181"/>
          <p:cNvSpPr>
            <a:spLocks noChangeShapeType="1"/>
          </p:cNvSpPr>
          <p:nvPr/>
        </p:nvSpPr>
        <p:spPr bwMode="auto">
          <a:xfrm flipH="1">
            <a:off x="6313487" y="3397250"/>
            <a:ext cx="230188"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278" name="Oval 182"/>
          <p:cNvSpPr>
            <a:spLocks noChangeArrowheads="1"/>
          </p:cNvSpPr>
          <p:nvPr/>
        </p:nvSpPr>
        <p:spPr bwMode="auto">
          <a:xfrm>
            <a:off x="6286500" y="3371851"/>
            <a:ext cx="44450" cy="42863"/>
          </a:xfrm>
          <a:prstGeom prst="ellipse">
            <a:avLst/>
          </a:prstGeom>
          <a:solidFill>
            <a:srgbClr val="000000"/>
          </a:solidFill>
          <a:ln w="17463">
            <a:solidFill>
              <a:srgbClr val="000000"/>
            </a:solidFill>
            <a:round/>
            <a:headEnd/>
            <a:tailEnd/>
          </a:ln>
        </p:spPr>
        <p:txBody>
          <a:bodyPr/>
          <a:lstStyle/>
          <a:p>
            <a:endParaRPr lang="en-IE"/>
          </a:p>
        </p:txBody>
      </p:sp>
      <p:sp>
        <p:nvSpPr>
          <p:cNvPr id="644279" name="Line 183"/>
          <p:cNvSpPr>
            <a:spLocks noChangeShapeType="1"/>
          </p:cNvSpPr>
          <p:nvPr/>
        </p:nvSpPr>
        <p:spPr bwMode="auto">
          <a:xfrm flipH="1">
            <a:off x="6807200" y="3338513"/>
            <a:ext cx="76200" cy="7620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280" name="Rectangle 184"/>
          <p:cNvSpPr>
            <a:spLocks noChangeArrowheads="1"/>
          </p:cNvSpPr>
          <p:nvPr/>
        </p:nvSpPr>
        <p:spPr bwMode="auto">
          <a:xfrm>
            <a:off x="6731000" y="3313114"/>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panose="020B0604020202020204" pitchFamily="34" charset="0"/>
              </a:rPr>
              <a:t>5</a:t>
            </a:r>
            <a:endParaRPr lang="en-US" altLang="en-US"/>
          </a:p>
        </p:txBody>
      </p:sp>
      <p:grpSp>
        <p:nvGrpSpPr>
          <p:cNvPr id="644283" name="Group 187"/>
          <p:cNvGrpSpPr>
            <a:grpSpLocks/>
          </p:cNvGrpSpPr>
          <p:nvPr/>
        </p:nvGrpSpPr>
        <p:grpSpPr bwMode="auto">
          <a:xfrm>
            <a:off x="2636838" y="4222750"/>
            <a:ext cx="238125" cy="101600"/>
            <a:chOff x="702" y="2660"/>
            <a:chExt cx="150" cy="64"/>
          </a:xfrm>
        </p:grpSpPr>
        <p:sp>
          <p:nvSpPr>
            <p:cNvPr id="644281" name="Freeform 185"/>
            <p:cNvSpPr>
              <a:spLocks/>
            </p:cNvSpPr>
            <p:nvPr/>
          </p:nvSpPr>
          <p:spPr bwMode="auto">
            <a:xfrm>
              <a:off x="777" y="2660"/>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282" name="Line 186"/>
            <p:cNvSpPr>
              <a:spLocks noChangeShapeType="1"/>
            </p:cNvSpPr>
            <p:nvPr/>
          </p:nvSpPr>
          <p:spPr bwMode="auto">
            <a:xfrm flipH="1">
              <a:off x="702" y="2692"/>
              <a:ext cx="113"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284" name="Rectangle 188"/>
          <p:cNvSpPr>
            <a:spLocks noChangeArrowheads="1"/>
          </p:cNvSpPr>
          <p:nvPr/>
        </p:nvSpPr>
        <p:spPr bwMode="auto">
          <a:xfrm>
            <a:off x="4360863" y="2941638"/>
            <a:ext cx="296863" cy="715962"/>
          </a:xfrm>
          <a:prstGeom prst="rect">
            <a:avLst/>
          </a:prstGeom>
          <a:solidFill>
            <a:srgbClr val="FFFFFF"/>
          </a:solidFill>
          <a:ln w="25400">
            <a:solidFill>
              <a:srgbClr val="000000"/>
            </a:solidFill>
            <a:miter lim="800000"/>
            <a:headEnd/>
            <a:tailEnd/>
          </a:ln>
        </p:spPr>
        <p:txBody>
          <a:bodyPr/>
          <a:lstStyle/>
          <a:p>
            <a:endParaRPr lang="en-IE"/>
          </a:p>
        </p:txBody>
      </p:sp>
      <p:sp>
        <p:nvSpPr>
          <p:cNvPr id="644285" name="Rectangle 189"/>
          <p:cNvSpPr>
            <a:spLocks noChangeArrowheads="1"/>
          </p:cNvSpPr>
          <p:nvPr/>
        </p:nvSpPr>
        <p:spPr bwMode="auto">
          <a:xfrm>
            <a:off x="4492625" y="3040063"/>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Arial" panose="020B0604020202020204" pitchFamily="34" charset="0"/>
              </a:rPr>
              <a:t>I</a:t>
            </a:r>
            <a:endParaRPr lang="en-US" altLang="en-US"/>
          </a:p>
        </p:txBody>
      </p:sp>
      <p:sp>
        <p:nvSpPr>
          <p:cNvPr id="644286" name="Rectangle 190"/>
          <p:cNvSpPr>
            <a:spLocks noChangeArrowheads="1"/>
          </p:cNvSpPr>
          <p:nvPr/>
        </p:nvSpPr>
        <p:spPr bwMode="auto">
          <a:xfrm>
            <a:off x="4457700" y="3194050"/>
            <a:ext cx="11060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Arial" panose="020B0604020202020204" pitchFamily="34" charset="0"/>
              </a:rPr>
              <a:t>R</a:t>
            </a:r>
            <a:endParaRPr lang="en-US" altLang="en-US"/>
          </a:p>
        </p:txBody>
      </p:sp>
      <p:sp>
        <p:nvSpPr>
          <p:cNvPr id="644287" name="Rectangle 191"/>
          <p:cNvSpPr>
            <a:spLocks noChangeArrowheads="1"/>
          </p:cNvSpPr>
          <p:nvPr/>
        </p:nvSpPr>
        <p:spPr bwMode="auto">
          <a:xfrm>
            <a:off x="4360863" y="4090989"/>
            <a:ext cx="296863" cy="714375"/>
          </a:xfrm>
          <a:prstGeom prst="rect">
            <a:avLst/>
          </a:prstGeom>
          <a:solidFill>
            <a:srgbClr val="FFFFFF"/>
          </a:solidFill>
          <a:ln w="25400">
            <a:solidFill>
              <a:srgbClr val="000000"/>
            </a:solidFill>
            <a:miter lim="800000"/>
            <a:headEnd/>
            <a:tailEnd/>
          </a:ln>
        </p:spPr>
        <p:txBody>
          <a:bodyPr/>
          <a:lstStyle/>
          <a:p>
            <a:endParaRPr lang="en-IE"/>
          </a:p>
        </p:txBody>
      </p:sp>
      <p:sp>
        <p:nvSpPr>
          <p:cNvPr id="644288" name="Rectangle 192"/>
          <p:cNvSpPr>
            <a:spLocks noChangeArrowheads="1"/>
          </p:cNvSpPr>
          <p:nvPr/>
        </p:nvSpPr>
        <p:spPr bwMode="auto">
          <a:xfrm>
            <a:off x="4449762" y="4189413"/>
            <a:ext cx="12824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Arial" panose="020B0604020202020204" pitchFamily="34" charset="0"/>
              </a:rPr>
              <a:t>M</a:t>
            </a:r>
            <a:endParaRPr lang="en-US" altLang="en-US"/>
          </a:p>
        </p:txBody>
      </p:sp>
      <p:sp>
        <p:nvSpPr>
          <p:cNvPr id="644289" name="Rectangle 193"/>
          <p:cNvSpPr>
            <a:spLocks noChangeArrowheads="1"/>
          </p:cNvSpPr>
          <p:nvPr/>
        </p:nvSpPr>
        <p:spPr bwMode="auto">
          <a:xfrm>
            <a:off x="4457700" y="4341813"/>
            <a:ext cx="11060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Arial" panose="020B0604020202020204" pitchFamily="34" charset="0"/>
              </a:rPr>
              <a:t>D</a:t>
            </a:r>
            <a:endParaRPr lang="en-US" altLang="en-US"/>
          </a:p>
        </p:txBody>
      </p:sp>
      <p:sp>
        <p:nvSpPr>
          <p:cNvPr id="644290" name="Rectangle 194"/>
          <p:cNvSpPr>
            <a:spLocks noChangeArrowheads="1"/>
          </p:cNvSpPr>
          <p:nvPr/>
        </p:nvSpPr>
        <p:spPr bwMode="auto">
          <a:xfrm>
            <a:off x="4457700" y="4495800"/>
            <a:ext cx="11060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Arial" panose="020B0604020202020204" pitchFamily="34" charset="0"/>
              </a:rPr>
              <a:t>R</a:t>
            </a:r>
            <a:endParaRPr lang="en-US" altLang="en-US"/>
          </a:p>
        </p:txBody>
      </p:sp>
      <p:sp>
        <p:nvSpPr>
          <p:cNvPr id="644291" name="Line 195"/>
          <p:cNvSpPr>
            <a:spLocks noChangeShapeType="1"/>
          </p:cNvSpPr>
          <p:nvPr/>
        </p:nvSpPr>
        <p:spPr bwMode="auto">
          <a:xfrm flipH="1">
            <a:off x="4016375" y="4622800"/>
            <a:ext cx="152400"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nvGrpSpPr>
          <p:cNvPr id="644294" name="Group 198"/>
          <p:cNvGrpSpPr>
            <a:grpSpLocks/>
          </p:cNvGrpSpPr>
          <p:nvPr/>
        </p:nvGrpSpPr>
        <p:grpSpPr bwMode="auto">
          <a:xfrm>
            <a:off x="4168775" y="3270250"/>
            <a:ext cx="195262" cy="101600"/>
            <a:chOff x="1667" y="2060"/>
            <a:chExt cx="123" cy="64"/>
          </a:xfrm>
        </p:grpSpPr>
        <p:sp>
          <p:nvSpPr>
            <p:cNvPr id="644292" name="Freeform 196"/>
            <p:cNvSpPr>
              <a:spLocks/>
            </p:cNvSpPr>
            <p:nvPr/>
          </p:nvSpPr>
          <p:spPr bwMode="auto">
            <a:xfrm>
              <a:off x="1715" y="2060"/>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293" name="Line 197"/>
            <p:cNvSpPr>
              <a:spLocks noChangeShapeType="1"/>
            </p:cNvSpPr>
            <p:nvPr/>
          </p:nvSpPr>
          <p:spPr bwMode="auto">
            <a:xfrm flipH="1">
              <a:off x="1667" y="2092"/>
              <a:ext cx="86"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4297" name="Group 201"/>
          <p:cNvGrpSpPr>
            <a:grpSpLocks/>
          </p:cNvGrpSpPr>
          <p:nvPr/>
        </p:nvGrpSpPr>
        <p:grpSpPr bwMode="auto">
          <a:xfrm>
            <a:off x="4168775" y="4376738"/>
            <a:ext cx="195262" cy="101600"/>
            <a:chOff x="1667" y="2757"/>
            <a:chExt cx="123" cy="64"/>
          </a:xfrm>
        </p:grpSpPr>
        <p:sp>
          <p:nvSpPr>
            <p:cNvPr id="644295" name="Freeform 199"/>
            <p:cNvSpPr>
              <a:spLocks/>
            </p:cNvSpPr>
            <p:nvPr/>
          </p:nvSpPr>
          <p:spPr bwMode="auto">
            <a:xfrm>
              <a:off x="1715" y="2757"/>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296" name="Line 200"/>
            <p:cNvSpPr>
              <a:spLocks noChangeShapeType="1"/>
            </p:cNvSpPr>
            <p:nvPr/>
          </p:nvSpPr>
          <p:spPr bwMode="auto">
            <a:xfrm flipH="1">
              <a:off x="1667" y="2789"/>
              <a:ext cx="86"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298" name="Line 202"/>
          <p:cNvSpPr>
            <a:spLocks noChangeShapeType="1"/>
          </p:cNvSpPr>
          <p:nvPr/>
        </p:nvSpPr>
        <p:spPr bwMode="auto">
          <a:xfrm>
            <a:off x="4168776" y="3321050"/>
            <a:ext cx="1587" cy="13017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299" name="Oval 203"/>
          <p:cNvSpPr>
            <a:spLocks noChangeArrowheads="1"/>
          </p:cNvSpPr>
          <p:nvPr/>
        </p:nvSpPr>
        <p:spPr bwMode="auto">
          <a:xfrm>
            <a:off x="4148137" y="4414838"/>
            <a:ext cx="33338" cy="25400"/>
          </a:xfrm>
          <a:prstGeom prst="ellipse">
            <a:avLst/>
          </a:prstGeom>
          <a:solidFill>
            <a:srgbClr val="440000"/>
          </a:solidFill>
          <a:ln w="25400">
            <a:solidFill>
              <a:srgbClr val="000000"/>
            </a:solidFill>
            <a:round/>
            <a:headEnd/>
            <a:tailEnd/>
          </a:ln>
        </p:spPr>
        <p:txBody>
          <a:bodyPr/>
          <a:lstStyle/>
          <a:p>
            <a:endParaRPr lang="en-IE"/>
          </a:p>
        </p:txBody>
      </p:sp>
      <p:sp>
        <p:nvSpPr>
          <p:cNvPr id="644300" name="Oval 204"/>
          <p:cNvSpPr>
            <a:spLocks noChangeArrowheads="1"/>
          </p:cNvSpPr>
          <p:nvPr/>
        </p:nvSpPr>
        <p:spPr bwMode="auto">
          <a:xfrm>
            <a:off x="4760912" y="3300414"/>
            <a:ext cx="33338" cy="33337"/>
          </a:xfrm>
          <a:prstGeom prst="ellipse">
            <a:avLst/>
          </a:prstGeom>
          <a:solidFill>
            <a:srgbClr val="440000"/>
          </a:solidFill>
          <a:ln w="25400">
            <a:solidFill>
              <a:srgbClr val="000000"/>
            </a:solidFill>
            <a:round/>
            <a:headEnd/>
            <a:tailEnd/>
          </a:ln>
        </p:spPr>
        <p:txBody>
          <a:bodyPr/>
          <a:lstStyle/>
          <a:p>
            <a:endParaRPr lang="en-IE"/>
          </a:p>
        </p:txBody>
      </p:sp>
      <p:grpSp>
        <p:nvGrpSpPr>
          <p:cNvPr id="644303" name="Group 207"/>
          <p:cNvGrpSpPr>
            <a:grpSpLocks/>
          </p:cNvGrpSpPr>
          <p:nvPr/>
        </p:nvGrpSpPr>
        <p:grpSpPr bwMode="auto">
          <a:xfrm>
            <a:off x="4662488" y="4376738"/>
            <a:ext cx="511175" cy="101600"/>
            <a:chOff x="1978" y="2757"/>
            <a:chExt cx="322" cy="64"/>
          </a:xfrm>
        </p:grpSpPr>
        <p:sp>
          <p:nvSpPr>
            <p:cNvPr id="644301" name="Freeform 205"/>
            <p:cNvSpPr>
              <a:spLocks/>
            </p:cNvSpPr>
            <p:nvPr/>
          </p:nvSpPr>
          <p:spPr bwMode="auto">
            <a:xfrm>
              <a:off x="2225" y="2757"/>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302" name="Line 206"/>
            <p:cNvSpPr>
              <a:spLocks noChangeShapeType="1"/>
            </p:cNvSpPr>
            <p:nvPr/>
          </p:nvSpPr>
          <p:spPr bwMode="auto">
            <a:xfrm flipH="1">
              <a:off x="1978" y="2789"/>
              <a:ext cx="284"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4306" name="Group 210"/>
          <p:cNvGrpSpPr>
            <a:grpSpLocks/>
          </p:cNvGrpSpPr>
          <p:nvPr/>
        </p:nvGrpSpPr>
        <p:grpSpPr bwMode="auto">
          <a:xfrm>
            <a:off x="4892676" y="4605339"/>
            <a:ext cx="280987" cy="103187"/>
            <a:chOff x="2123" y="2901"/>
            <a:chExt cx="177" cy="65"/>
          </a:xfrm>
        </p:grpSpPr>
        <p:sp>
          <p:nvSpPr>
            <p:cNvPr id="644304" name="Freeform 208"/>
            <p:cNvSpPr>
              <a:spLocks/>
            </p:cNvSpPr>
            <p:nvPr/>
          </p:nvSpPr>
          <p:spPr bwMode="auto">
            <a:xfrm>
              <a:off x="2225" y="2901"/>
              <a:ext cx="75" cy="65"/>
            </a:xfrm>
            <a:custGeom>
              <a:avLst/>
              <a:gdLst>
                <a:gd name="T0" fmla="*/ 75 w 75"/>
                <a:gd name="T1" fmla="*/ 33 h 65"/>
                <a:gd name="T2" fmla="*/ 0 w 75"/>
                <a:gd name="T3" fmla="*/ 65 h 65"/>
                <a:gd name="T4" fmla="*/ 0 w 75"/>
                <a:gd name="T5" fmla="*/ 0 h 65"/>
                <a:gd name="T6" fmla="*/ 75 w 75"/>
                <a:gd name="T7" fmla="*/ 33 h 65"/>
              </a:gdLst>
              <a:ahLst/>
              <a:cxnLst>
                <a:cxn ang="0">
                  <a:pos x="T0" y="T1"/>
                </a:cxn>
                <a:cxn ang="0">
                  <a:pos x="T2" y="T3"/>
                </a:cxn>
                <a:cxn ang="0">
                  <a:pos x="T4" y="T5"/>
                </a:cxn>
                <a:cxn ang="0">
                  <a:pos x="T6" y="T7"/>
                </a:cxn>
              </a:cxnLst>
              <a:rect l="0" t="0" r="r" b="b"/>
              <a:pathLst>
                <a:path w="75" h="65">
                  <a:moveTo>
                    <a:pt x="75" y="33"/>
                  </a:moveTo>
                  <a:lnTo>
                    <a:pt x="0" y="65"/>
                  </a:lnTo>
                  <a:lnTo>
                    <a:pt x="0" y="0"/>
                  </a:lnTo>
                  <a:lnTo>
                    <a:pt x="7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305" name="Line 209"/>
            <p:cNvSpPr>
              <a:spLocks noChangeShapeType="1"/>
            </p:cNvSpPr>
            <p:nvPr/>
          </p:nvSpPr>
          <p:spPr bwMode="auto">
            <a:xfrm flipH="1">
              <a:off x="2123" y="2934"/>
              <a:ext cx="139"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4309" name="Group 213"/>
          <p:cNvGrpSpPr>
            <a:grpSpLocks/>
          </p:cNvGrpSpPr>
          <p:nvPr/>
        </p:nvGrpSpPr>
        <p:grpSpPr bwMode="auto">
          <a:xfrm>
            <a:off x="6731000" y="5141913"/>
            <a:ext cx="1276350" cy="101600"/>
            <a:chOff x="3281" y="3239"/>
            <a:chExt cx="804" cy="64"/>
          </a:xfrm>
        </p:grpSpPr>
        <p:sp>
          <p:nvSpPr>
            <p:cNvPr id="644307" name="Freeform 211"/>
            <p:cNvSpPr>
              <a:spLocks/>
            </p:cNvSpPr>
            <p:nvPr/>
          </p:nvSpPr>
          <p:spPr bwMode="auto">
            <a:xfrm>
              <a:off x="4010" y="3239"/>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308" name="Line 212"/>
            <p:cNvSpPr>
              <a:spLocks noChangeShapeType="1"/>
            </p:cNvSpPr>
            <p:nvPr/>
          </p:nvSpPr>
          <p:spPr bwMode="auto">
            <a:xfrm flipH="1">
              <a:off x="3281" y="3271"/>
              <a:ext cx="766"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4312" name="Group 216"/>
          <p:cNvGrpSpPr>
            <a:grpSpLocks/>
          </p:cNvGrpSpPr>
          <p:nvPr/>
        </p:nvGrpSpPr>
        <p:grpSpPr bwMode="auto">
          <a:xfrm>
            <a:off x="7802562" y="5260975"/>
            <a:ext cx="204788" cy="101600"/>
            <a:chOff x="3956" y="3314"/>
            <a:chExt cx="129" cy="64"/>
          </a:xfrm>
        </p:grpSpPr>
        <p:sp>
          <p:nvSpPr>
            <p:cNvPr id="644310" name="Freeform 214"/>
            <p:cNvSpPr>
              <a:spLocks/>
            </p:cNvSpPr>
            <p:nvPr/>
          </p:nvSpPr>
          <p:spPr bwMode="auto">
            <a:xfrm>
              <a:off x="4010" y="3314"/>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311" name="Line 215"/>
            <p:cNvSpPr>
              <a:spLocks noChangeShapeType="1"/>
            </p:cNvSpPr>
            <p:nvPr/>
          </p:nvSpPr>
          <p:spPr bwMode="auto">
            <a:xfrm flipH="1">
              <a:off x="3956" y="3346"/>
              <a:ext cx="91"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4322" name="Group 226"/>
          <p:cNvGrpSpPr>
            <a:grpSpLocks/>
          </p:cNvGrpSpPr>
          <p:nvPr/>
        </p:nvGrpSpPr>
        <p:grpSpPr bwMode="auto">
          <a:xfrm>
            <a:off x="7997826" y="4733926"/>
            <a:ext cx="230187" cy="688975"/>
            <a:chOff x="4079" y="2982"/>
            <a:chExt cx="145" cy="434"/>
          </a:xfrm>
        </p:grpSpPr>
        <p:sp>
          <p:nvSpPr>
            <p:cNvPr id="644313" name="Rectangle 217"/>
            <p:cNvSpPr>
              <a:spLocks noChangeArrowheads="1"/>
            </p:cNvSpPr>
            <p:nvPr/>
          </p:nvSpPr>
          <p:spPr bwMode="auto">
            <a:xfrm>
              <a:off x="4149" y="3105"/>
              <a:ext cx="4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M</a:t>
              </a:r>
              <a:endParaRPr lang="en-US" altLang="en-US"/>
            </a:p>
          </p:txBody>
        </p:sp>
        <p:sp>
          <p:nvSpPr>
            <p:cNvPr id="644314" name="Rectangle 218"/>
            <p:cNvSpPr>
              <a:spLocks noChangeArrowheads="1"/>
            </p:cNvSpPr>
            <p:nvPr/>
          </p:nvSpPr>
          <p:spPr bwMode="auto">
            <a:xfrm>
              <a:off x="4149" y="3169"/>
              <a:ext cx="4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U</a:t>
              </a:r>
              <a:endParaRPr lang="en-US" altLang="en-US"/>
            </a:p>
          </p:txBody>
        </p:sp>
        <p:sp>
          <p:nvSpPr>
            <p:cNvPr id="644315" name="Rectangle 219"/>
            <p:cNvSpPr>
              <a:spLocks noChangeArrowheads="1"/>
            </p:cNvSpPr>
            <p:nvPr/>
          </p:nvSpPr>
          <p:spPr bwMode="auto">
            <a:xfrm>
              <a:off x="4154" y="3233"/>
              <a:ext cx="3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X</a:t>
              </a:r>
              <a:endParaRPr lang="en-US" altLang="en-US"/>
            </a:p>
          </p:txBody>
        </p:sp>
        <p:grpSp>
          <p:nvGrpSpPr>
            <p:cNvPr id="644321" name="Group 225"/>
            <p:cNvGrpSpPr>
              <a:grpSpLocks/>
            </p:cNvGrpSpPr>
            <p:nvPr/>
          </p:nvGrpSpPr>
          <p:grpSpPr bwMode="auto">
            <a:xfrm>
              <a:off x="4079" y="2982"/>
              <a:ext cx="145" cy="434"/>
              <a:chOff x="4079" y="2982"/>
              <a:chExt cx="145" cy="434"/>
            </a:xfrm>
          </p:grpSpPr>
          <p:sp>
            <p:nvSpPr>
              <p:cNvPr id="644316" name="Freeform 220"/>
              <p:cNvSpPr>
                <a:spLocks/>
              </p:cNvSpPr>
              <p:nvPr/>
            </p:nvSpPr>
            <p:spPr bwMode="auto">
              <a:xfrm>
                <a:off x="4079" y="2982"/>
                <a:ext cx="145" cy="434"/>
              </a:xfrm>
              <a:custGeom>
                <a:avLst/>
                <a:gdLst>
                  <a:gd name="T0" fmla="*/ 0 w 145"/>
                  <a:gd name="T1" fmla="*/ 0 h 434"/>
                  <a:gd name="T2" fmla="*/ 0 w 145"/>
                  <a:gd name="T3" fmla="*/ 434 h 434"/>
                  <a:gd name="T4" fmla="*/ 145 w 145"/>
                  <a:gd name="T5" fmla="*/ 338 h 434"/>
                  <a:gd name="T6" fmla="*/ 145 w 145"/>
                  <a:gd name="T7" fmla="*/ 96 h 434"/>
                  <a:gd name="T8" fmla="*/ 0 w 145"/>
                  <a:gd name="T9" fmla="*/ 0 h 434"/>
                </a:gdLst>
                <a:ahLst/>
                <a:cxnLst>
                  <a:cxn ang="0">
                    <a:pos x="T0" y="T1"/>
                  </a:cxn>
                  <a:cxn ang="0">
                    <a:pos x="T2" y="T3"/>
                  </a:cxn>
                  <a:cxn ang="0">
                    <a:pos x="T4" y="T5"/>
                  </a:cxn>
                  <a:cxn ang="0">
                    <a:pos x="T6" y="T7"/>
                  </a:cxn>
                  <a:cxn ang="0">
                    <a:pos x="T8" y="T9"/>
                  </a:cxn>
                </a:cxnLst>
                <a:rect l="0" t="0" r="r" b="b"/>
                <a:pathLst>
                  <a:path w="145" h="434">
                    <a:moveTo>
                      <a:pt x="0" y="0"/>
                    </a:moveTo>
                    <a:lnTo>
                      <a:pt x="0" y="434"/>
                    </a:lnTo>
                    <a:lnTo>
                      <a:pt x="145" y="338"/>
                    </a:lnTo>
                    <a:lnTo>
                      <a:pt x="145" y="96"/>
                    </a:lnTo>
                    <a:lnTo>
                      <a:pt x="0" y="0"/>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E"/>
              </a:p>
            </p:txBody>
          </p:sp>
          <p:sp>
            <p:nvSpPr>
              <p:cNvPr id="644317" name="Rectangle 221"/>
              <p:cNvSpPr>
                <a:spLocks noChangeArrowheads="1"/>
              </p:cNvSpPr>
              <p:nvPr/>
            </p:nvSpPr>
            <p:spPr bwMode="auto">
              <a:xfrm>
                <a:off x="4090" y="3020"/>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0</a:t>
                </a:r>
                <a:endParaRPr lang="en-US" altLang="en-US"/>
              </a:p>
            </p:txBody>
          </p:sp>
          <p:sp>
            <p:nvSpPr>
              <p:cNvPr id="644318" name="Rectangle 222"/>
              <p:cNvSpPr>
                <a:spLocks noChangeArrowheads="1"/>
              </p:cNvSpPr>
              <p:nvPr/>
            </p:nvSpPr>
            <p:spPr bwMode="auto">
              <a:xfrm>
                <a:off x="4090" y="3105"/>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1</a:t>
                </a:r>
                <a:endParaRPr lang="en-US" altLang="en-US"/>
              </a:p>
            </p:txBody>
          </p:sp>
          <p:sp>
            <p:nvSpPr>
              <p:cNvPr id="644319" name="Rectangle 223"/>
              <p:cNvSpPr>
                <a:spLocks noChangeArrowheads="1"/>
              </p:cNvSpPr>
              <p:nvPr/>
            </p:nvSpPr>
            <p:spPr bwMode="auto">
              <a:xfrm>
                <a:off x="4090" y="3202"/>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2</a:t>
                </a:r>
                <a:endParaRPr lang="en-US" altLang="en-US"/>
              </a:p>
            </p:txBody>
          </p:sp>
          <p:sp>
            <p:nvSpPr>
              <p:cNvPr id="644320" name="Rectangle 224"/>
              <p:cNvSpPr>
                <a:spLocks noChangeArrowheads="1"/>
              </p:cNvSpPr>
              <p:nvPr/>
            </p:nvSpPr>
            <p:spPr bwMode="auto">
              <a:xfrm>
                <a:off x="4090" y="3288"/>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3</a:t>
                </a:r>
                <a:endParaRPr lang="en-US" altLang="en-US"/>
              </a:p>
            </p:txBody>
          </p:sp>
        </p:grpSp>
      </p:grpSp>
      <p:grpSp>
        <p:nvGrpSpPr>
          <p:cNvPr id="644329" name="Group 233"/>
          <p:cNvGrpSpPr>
            <a:grpSpLocks/>
          </p:cNvGrpSpPr>
          <p:nvPr/>
        </p:nvGrpSpPr>
        <p:grpSpPr bwMode="auto">
          <a:xfrm>
            <a:off x="5164137" y="4273551"/>
            <a:ext cx="230188" cy="536575"/>
            <a:chOff x="2294" y="2692"/>
            <a:chExt cx="145" cy="338"/>
          </a:xfrm>
        </p:grpSpPr>
        <p:sp>
          <p:nvSpPr>
            <p:cNvPr id="644323" name="Rectangle 227"/>
            <p:cNvSpPr>
              <a:spLocks noChangeArrowheads="1"/>
            </p:cNvSpPr>
            <p:nvPr/>
          </p:nvSpPr>
          <p:spPr bwMode="auto">
            <a:xfrm>
              <a:off x="2364" y="2767"/>
              <a:ext cx="4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M</a:t>
              </a:r>
              <a:endParaRPr lang="en-US" altLang="en-US"/>
            </a:p>
          </p:txBody>
        </p:sp>
        <p:sp>
          <p:nvSpPr>
            <p:cNvPr id="644324" name="Rectangle 228"/>
            <p:cNvSpPr>
              <a:spLocks noChangeArrowheads="1"/>
            </p:cNvSpPr>
            <p:nvPr/>
          </p:nvSpPr>
          <p:spPr bwMode="auto">
            <a:xfrm>
              <a:off x="2364" y="2831"/>
              <a:ext cx="4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U</a:t>
              </a:r>
              <a:endParaRPr lang="en-US" altLang="en-US"/>
            </a:p>
          </p:txBody>
        </p:sp>
        <p:sp>
          <p:nvSpPr>
            <p:cNvPr id="644325" name="Rectangle 229"/>
            <p:cNvSpPr>
              <a:spLocks noChangeArrowheads="1"/>
            </p:cNvSpPr>
            <p:nvPr/>
          </p:nvSpPr>
          <p:spPr bwMode="auto">
            <a:xfrm>
              <a:off x="2369" y="2896"/>
              <a:ext cx="3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X</a:t>
              </a:r>
              <a:endParaRPr lang="en-US" altLang="en-US"/>
            </a:p>
          </p:txBody>
        </p:sp>
        <p:sp>
          <p:nvSpPr>
            <p:cNvPr id="644326" name="Freeform 230"/>
            <p:cNvSpPr>
              <a:spLocks/>
            </p:cNvSpPr>
            <p:nvPr/>
          </p:nvSpPr>
          <p:spPr bwMode="auto">
            <a:xfrm>
              <a:off x="2294" y="2692"/>
              <a:ext cx="145" cy="338"/>
            </a:xfrm>
            <a:custGeom>
              <a:avLst/>
              <a:gdLst>
                <a:gd name="T0" fmla="*/ 0 w 145"/>
                <a:gd name="T1" fmla="*/ 0 h 338"/>
                <a:gd name="T2" fmla="*/ 0 w 145"/>
                <a:gd name="T3" fmla="*/ 338 h 338"/>
                <a:gd name="T4" fmla="*/ 145 w 145"/>
                <a:gd name="T5" fmla="*/ 268 h 338"/>
                <a:gd name="T6" fmla="*/ 145 w 145"/>
                <a:gd name="T7" fmla="*/ 75 h 338"/>
                <a:gd name="T8" fmla="*/ 0 w 145"/>
                <a:gd name="T9" fmla="*/ 0 h 338"/>
              </a:gdLst>
              <a:ahLst/>
              <a:cxnLst>
                <a:cxn ang="0">
                  <a:pos x="T0" y="T1"/>
                </a:cxn>
                <a:cxn ang="0">
                  <a:pos x="T2" y="T3"/>
                </a:cxn>
                <a:cxn ang="0">
                  <a:pos x="T4" y="T5"/>
                </a:cxn>
                <a:cxn ang="0">
                  <a:pos x="T6" y="T7"/>
                </a:cxn>
                <a:cxn ang="0">
                  <a:pos x="T8" y="T9"/>
                </a:cxn>
              </a:cxnLst>
              <a:rect l="0" t="0" r="r" b="b"/>
              <a:pathLst>
                <a:path w="145" h="338">
                  <a:moveTo>
                    <a:pt x="0" y="0"/>
                  </a:moveTo>
                  <a:lnTo>
                    <a:pt x="0" y="338"/>
                  </a:lnTo>
                  <a:lnTo>
                    <a:pt x="145" y="268"/>
                  </a:lnTo>
                  <a:lnTo>
                    <a:pt x="145" y="75"/>
                  </a:lnTo>
                  <a:lnTo>
                    <a:pt x="0" y="0"/>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E"/>
            </a:p>
          </p:txBody>
        </p:sp>
        <p:sp>
          <p:nvSpPr>
            <p:cNvPr id="644327" name="Rectangle 231"/>
            <p:cNvSpPr>
              <a:spLocks noChangeArrowheads="1"/>
            </p:cNvSpPr>
            <p:nvPr/>
          </p:nvSpPr>
          <p:spPr bwMode="auto">
            <a:xfrm>
              <a:off x="2305" y="2746"/>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0</a:t>
              </a:r>
              <a:endParaRPr lang="en-US" altLang="en-US"/>
            </a:p>
          </p:txBody>
        </p:sp>
        <p:sp>
          <p:nvSpPr>
            <p:cNvPr id="644328" name="Rectangle 232"/>
            <p:cNvSpPr>
              <a:spLocks noChangeArrowheads="1"/>
            </p:cNvSpPr>
            <p:nvPr/>
          </p:nvSpPr>
          <p:spPr bwMode="auto">
            <a:xfrm>
              <a:off x="2305" y="2880"/>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1</a:t>
              </a:r>
              <a:endParaRPr lang="en-US" altLang="en-US"/>
            </a:p>
          </p:txBody>
        </p:sp>
      </p:grpSp>
      <p:grpSp>
        <p:nvGrpSpPr>
          <p:cNvPr id="644332" name="Group 236"/>
          <p:cNvGrpSpPr>
            <a:grpSpLocks/>
          </p:cNvGrpSpPr>
          <p:nvPr/>
        </p:nvGrpSpPr>
        <p:grpSpPr bwMode="auto">
          <a:xfrm>
            <a:off x="8228013" y="4265613"/>
            <a:ext cx="195263" cy="101600"/>
            <a:chOff x="4224" y="2687"/>
            <a:chExt cx="123" cy="64"/>
          </a:xfrm>
        </p:grpSpPr>
        <p:sp>
          <p:nvSpPr>
            <p:cNvPr id="644330" name="Freeform 234"/>
            <p:cNvSpPr>
              <a:spLocks/>
            </p:cNvSpPr>
            <p:nvPr/>
          </p:nvSpPr>
          <p:spPr bwMode="auto">
            <a:xfrm>
              <a:off x="4272" y="2687"/>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331" name="Line 235"/>
            <p:cNvSpPr>
              <a:spLocks noChangeShapeType="1"/>
            </p:cNvSpPr>
            <p:nvPr/>
          </p:nvSpPr>
          <p:spPr bwMode="auto">
            <a:xfrm flipH="1">
              <a:off x="4224" y="2719"/>
              <a:ext cx="86"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4335" name="Group 239"/>
          <p:cNvGrpSpPr>
            <a:grpSpLocks/>
          </p:cNvGrpSpPr>
          <p:nvPr/>
        </p:nvGrpSpPr>
        <p:grpSpPr bwMode="auto">
          <a:xfrm>
            <a:off x="7419976" y="4376738"/>
            <a:ext cx="587375" cy="101600"/>
            <a:chOff x="3715" y="2757"/>
            <a:chExt cx="370" cy="64"/>
          </a:xfrm>
        </p:grpSpPr>
        <p:sp>
          <p:nvSpPr>
            <p:cNvPr id="644333" name="Freeform 237"/>
            <p:cNvSpPr>
              <a:spLocks/>
            </p:cNvSpPr>
            <p:nvPr/>
          </p:nvSpPr>
          <p:spPr bwMode="auto">
            <a:xfrm>
              <a:off x="4010" y="2757"/>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334" name="Line 238"/>
            <p:cNvSpPr>
              <a:spLocks noChangeShapeType="1"/>
            </p:cNvSpPr>
            <p:nvPr/>
          </p:nvSpPr>
          <p:spPr bwMode="auto">
            <a:xfrm flipH="1">
              <a:off x="3715" y="2789"/>
              <a:ext cx="332"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4338" name="Group 242"/>
          <p:cNvGrpSpPr>
            <a:grpSpLocks/>
          </p:cNvGrpSpPr>
          <p:nvPr/>
        </p:nvGrpSpPr>
        <p:grpSpPr bwMode="auto">
          <a:xfrm>
            <a:off x="7691438" y="4146550"/>
            <a:ext cx="315913" cy="101600"/>
            <a:chOff x="3886" y="2612"/>
            <a:chExt cx="199" cy="64"/>
          </a:xfrm>
        </p:grpSpPr>
        <p:sp>
          <p:nvSpPr>
            <p:cNvPr id="644336" name="Freeform 240"/>
            <p:cNvSpPr>
              <a:spLocks/>
            </p:cNvSpPr>
            <p:nvPr/>
          </p:nvSpPr>
          <p:spPr bwMode="auto">
            <a:xfrm>
              <a:off x="4010" y="2612"/>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337" name="Line 241"/>
            <p:cNvSpPr>
              <a:spLocks noChangeShapeType="1"/>
            </p:cNvSpPr>
            <p:nvPr/>
          </p:nvSpPr>
          <p:spPr bwMode="auto">
            <a:xfrm flipH="1">
              <a:off x="3886" y="2644"/>
              <a:ext cx="161"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4345" name="Group 249"/>
          <p:cNvGrpSpPr>
            <a:grpSpLocks/>
          </p:cNvGrpSpPr>
          <p:nvPr/>
        </p:nvGrpSpPr>
        <p:grpSpPr bwMode="auto">
          <a:xfrm>
            <a:off x="7997826" y="4044950"/>
            <a:ext cx="230187" cy="534988"/>
            <a:chOff x="4079" y="2548"/>
            <a:chExt cx="145" cy="337"/>
          </a:xfrm>
        </p:grpSpPr>
        <p:sp>
          <p:nvSpPr>
            <p:cNvPr id="644339" name="Rectangle 243"/>
            <p:cNvSpPr>
              <a:spLocks noChangeArrowheads="1"/>
            </p:cNvSpPr>
            <p:nvPr/>
          </p:nvSpPr>
          <p:spPr bwMode="auto">
            <a:xfrm>
              <a:off x="4149" y="2622"/>
              <a:ext cx="4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M</a:t>
              </a:r>
              <a:endParaRPr lang="en-US" altLang="en-US"/>
            </a:p>
          </p:txBody>
        </p:sp>
        <p:sp>
          <p:nvSpPr>
            <p:cNvPr id="644340" name="Rectangle 244"/>
            <p:cNvSpPr>
              <a:spLocks noChangeArrowheads="1"/>
            </p:cNvSpPr>
            <p:nvPr/>
          </p:nvSpPr>
          <p:spPr bwMode="auto">
            <a:xfrm>
              <a:off x="4149" y="2687"/>
              <a:ext cx="4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U</a:t>
              </a:r>
              <a:endParaRPr lang="en-US" altLang="en-US"/>
            </a:p>
          </p:txBody>
        </p:sp>
        <p:sp>
          <p:nvSpPr>
            <p:cNvPr id="644341" name="Rectangle 245"/>
            <p:cNvSpPr>
              <a:spLocks noChangeArrowheads="1"/>
            </p:cNvSpPr>
            <p:nvPr/>
          </p:nvSpPr>
          <p:spPr bwMode="auto">
            <a:xfrm>
              <a:off x="4154" y="2751"/>
              <a:ext cx="3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X</a:t>
              </a:r>
              <a:endParaRPr lang="en-US" altLang="en-US"/>
            </a:p>
          </p:txBody>
        </p:sp>
        <p:sp>
          <p:nvSpPr>
            <p:cNvPr id="644342" name="Freeform 246"/>
            <p:cNvSpPr>
              <a:spLocks/>
            </p:cNvSpPr>
            <p:nvPr/>
          </p:nvSpPr>
          <p:spPr bwMode="auto">
            <a:xfrm>
              <a:off x="4079" y="2548"/>
              <a:ext cx="145" cy="337"/>
            </a:xfrm>
            <a:custGeom>
              <a:avLst/>
              <a:gdLst>
                <a:gd name="T0" fmla="*/ 0 w 145"/>
                <a:gd name="T1" fmla="*/ 0 h 337"/>
                <a:gd name="T2" fmla="*/ 0 w 145"/>
                <a:gd name="T3" fmla="*/ 337 h 337"/>
                <a:gd name="T4" fmla="*/ 145 w 145"/>
                <a:gd name="T5" fmla="*/ 268 h 337"/>
                <a:gd name="T6" fmla="*/ 145 w 145"/>
                <a:gd name="T7" fmla="*/ 75 h 337"/>
                <a:gd name="T8" fmla="*/ 0 w 145"/>
                <a:gd name="T9" fmla="*/ 0 h 337"/>
              </a:gdLst>
              <a:ahLst/>
              <a:cxnLst>
                <a:cxn ang="0">
                  <a:pos x="T0" y="T1"/>
                </a:cxn>
                <a:cxn ang="0">
                  <a:pos x="T2" y="T3"/>
                </a:cxn>
                <a:cxn ang="0">
                  <a:pos x="T4" y="T5"/>
                </a:cxn>
                <a:cxn ang="0">
                  <a:pos x="T6" y="T7"/>
                </a:cxn>
                <a:cxn ang="0">
                  <a:pos x="T8" y="T9"/>
                </a:cxn>
              </a:cxnLst>
              <a:rect l="0" t="0" r="r" b="b"/>
              <a:pathLst>
                <a:path w="145" h="337">
                  <a:moveTo>
                    <a:pt x="0" y="0"/>
                  </a:moveTo>
                  <a:lnTo>
                    <a:pt x="0" y="337"/>
                  </a:lnTo>
                  <a:lnTo>
                    <a:pt x="145" y="268"/>
                  </a:lnTo>
                  <a:lnTo>
                    <a:pt x="145" y="75"/>
                  </a:lnTo>
                  <a:lnTo>
                    <a:pt x="0" y="0"/>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E"/>
            </a:p>
          </p:txBody>
        </p:sp>
        <p:sp>
          <p:nvSpPr>
            <p:cNvPr id="644343" name="Rectangle 247"/>
            <p:cNvSpPr>
              <a:spLocks noChangeArrowheads="1"/>
            </p:cNvSpPr>
            <p:nvPr/>
          </p:nvSpPr>
          <p:spPr bwMode="auto">
            <a:xfrm>
              <a:off x="4090" y="2602"/>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0</a:t>
              </a:r>
              <a:endParaRPr lang="en-US" altLang="en-US"/>
            </a:p>
          </p:txBody>
        </p:sp>
        <p:sp>
          <p:nvSpPr>
            <p:cNvPr id="644344" name="Rectangle 248"/>
            <p:cNvSpPr>
              <a:spLocks noChangeArrowheads="1"/>
            </p:cNvSpPr>
            <p:nvPr/>
          </p:nvSpPr>
          <p:spPr bwMode="auto">
            <a:xfrm>
              <a:off x="4090" y="2736"/>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1</a:t>
              </a:r>
              <a:endParaRPr lang="en-US" altLang="en-US"/>
            </a:p>
          </p:txBody>
        </p:sp>
      </p:grpSp>
      <p:sp>
        <p:nvSpPr>
          <p:cNvPr id="644346" name="Rectangle 250"/>
          <p:cNvSpPr>
            <a:spLocks noChangeArrowheads="1"/>
          </p:cNvSpPr>
          <p:nvPr/>
        </p:nvSpPr>
        <p:spPr bwMode="auto">
          <a:xfrm>
            <a:off x="7194550" y="4244976"/>
            <a:ext cx="220662" cy="373063"/>
          </a:xfrm>
          <a:prstGeom prst="rect">
            <a:avLst/>
          </a:prstGeom>
          <a:solidFill>
            <a:srgbClr val="FFFFFF"/>
          </a:solidFill>
          <a:ln w="25400">
            <a:solidFill>
              <a:srgbClr val="000000"/>
            </a:solidFill>
            <a:miter lim="800000"/>
            <a:headEnd/>
            <a:tailEnd/>
          </a:ln>
        </p:spPr>
        <p:txBody>
          <a:bodyPr/>
          <a:lstStyle/>
          <a:p>
            <a:endParaRPr lang="en-IE"/>
          </a:p>
        </p:txBody>
      </p:sp>
      <p:sp>
        <p:nvSpPr>
          <p:cNvPr id="644347" name="Rectangle 251"/>
          <p:cNvSpPr>
            <a:spLocks noChangeArrowheads="1"/>
          </p:cNvSpPr>
          <p:nvPr/>
        </p:nvSpPr>
        <p:spPr bwMode="auto">
          <a:xfrm>
            <a:off x="7250112" y="4341813"/>
            <a:ext cx="11060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Arial" panose="020B0604020202020204" pitchFamily="34" charset="0"/>
              </a:rPr>
              <a:t>A</a:t>
            </a:r>
            <a:endParaRPr lang="en-US" altLang="en-US"/>
          </a:p>
        </p:txBody>
      </p:sp>
      <p:sp>
        <p:nvSpPr>
          <p:cNvPr id="644348" name="Rectangle 252"/>
          <p:cNvSpPr>
            <a:spLocks noChangeArrowheads="1"/>
          </p:cNvSpPr>
          <p:nvPr/>
        </p:nvSpPr>
        <p:spPr bwMode="auto">
          <a:xfrm>
            <a:off x="7194550" y="4703763"/>
            <a:ext cx="220662" cy="374650"/>
          </a:xfrm>
          <a:prstGeom prst="rect">
            <a:avLst/>
          </a:prstGeom>
          <a:solidFill>
            <a:srgbClr val="FFFFFF"/>
          </a:solidFill>
          <a:ln w="25400">
            <a:solidFill>
              <a:srgbClr val="000000"/>
            </a:solidFill>
            <a:miter lim="800000"/>
            <a:headEnd/>
            <a:tailEnd/>
          </a:ln>
        </p:spPr>
        <p:txBody>
          <a:bodyPr/>
          <a:lstStyle/>
          <a:p>
            <a:endParaRPr lang="en-IE"/>
          </a:p>
        </p:txBody>
      </p:sp>
      <p:sp>
        <p:nvSpPr>
          <p:cNvPr id="644349" name="Rectangle 253"/>
          <p:cNvSpPr>
            <a:spLocks noChangeArrowheads="1"/>
          </p:cNvSpPr>
          <p:nvPr/>
        </p:nvSpPr>
        <p:spPr bwMode="auto">
          <a:xfrm>
            <a:off x="7250112" y="4759325"/>
            <a:ext cx="11060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Arial" panose="020B0604020202020204" pitchFamily="34" charset="0"/>
              </a:rPr>
              <a:t>B</a:t>
            </a:r>
            <a:endParaRPr lang="en-US" altLang="en-US"/>
          </a:p>
        </p:txBody>
      </p:sp>
      <p:grpSp>
        <p:nvGrpSpPr>
          <p:cNvPr id="644352" name="Group 256"/>
          <p:cNvGrpSpPr>
            <a:grpSpLocks/>
          </p:cNvGrpSpPr>
          <p:nvPr/>
        </p:nvGrpSpPr>
        <p:grpSpPr bwMode="auto">
          <a:xfrm>
            <a:off x="7002463" y="4802188"/>
            <a:ext cx="195263" cy="101600"/>
            <a:chOff x="3452" y="3025"/>
            <a:chExt cx="123" cy="64"/>
          </a:xfrm>
        </p:grpSpPr>
        <p:sp>
          <p:nvSpPr>
            <p:cNvPr id="644350" name="Freeform 254"/>
            <p:cNvSpPr>
              <a:spLocks/>
            </p:cNvSpPr>
            <p:nvPr/>
          </p:nvSpPr>
          <p:spPr bwMode="auto">
            <a:xfrm>
              <a:off x="3500" y="3025"/>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351" name="Line 255"/>
            <p:cNvSpPr>
              <a:spLocks noChangeShapeType="1"/>
            </p:cNvSpPr>
            <p:nvPr/>
          </p:nvSpPr>
          <p:spPr bwMode="auto">
            <a:xfrm flipH="1">
              <a:off x="3452" y="3057"/>
              <a:ext cx="86"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4355" name="Group 259"/>
          <p:cNvGrpSpPr>
            <a:grpSpLocks/>
          </p:cNvGrpSpPr>
          <p:nvPr/>
        </p:nvGrpSpPr>
        <p:grpSpPr bwMode="auto">
          <a:xfrm>
            <a:off x="7002463" y="4376738"/>
            <a:ext cx="195263" cy="101600"/>
            <a:chOff x="3452" y="2757"/>
            <a:chExt cx="123" cy="64"/>
          </a:xfrm>
        </p:grpSpPr>
        <p:sp>
          <p:nvSpPr>
            <p:cNvPr id="644353" name="Freeform 257"/>
            <p:cNvSpPr>
              <a:spLocks/>
            </p:cNvSpPr>
            <p:nvPr/>
          </p:nvSpPr>
          <p:spPr bwMode="auto">
            <a:xfrm>
              <a:off x="3500" y="2757"/>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354" name="Line 258"/>
            <p:cNvSpPr>
              <a:spLocks noChangeShapeType="1"/>
            </p:cNvSpPr>
            <p:nvPr/>
          </p:nvSpPr>
          <p:spPr bwMode="auto">
            <a:xfrm flipH="1">
              <a:off x="3452" y="2789"/>
              <a:ext cx="86"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356" name="Rectangle 260"/>
          <p:cNvSpPr>
            <a:spLocks noChangeArrowheads="1"/>
          </p:cNvSpPr>
          <p:nvPr/>
        </p:nvSpPr>
        <p:spPr bwMode="auto">
          <a:xfrm>
            <a:off x="9458325" y="4354513"/>
            <a:ext cx="296862" cy="723900"/>
          </a:xfrm>
          <a:prstGeom prst="rect">
            <a:avLst/>
          </a:prstGeom>
          <a:solidFill>
            <a:srgbClr val="FFFFFF"/>
          </a:solidFill>
          <a:ln w="25400">
            <a:solidFill>
              <a:srgbClr val="000000"/>
            </a:solidFill>
            <a:miter lim="800000"/>
            <a:headEnd/>
            <a:tailEnd/>
          </a:ln>
        </p:spPr>
        <p:txBody>
          <a:bodyPr/>
          <a:lstStyle/>
          <a:p>
            <a:endParaRPr lang="en-IE"/>
          </a:p>
        </p:txBody>
      </p:sp>
      <p:sp>
        <p:nvSpPr>
          <p:cNvPr id="644357" name="Rectangle 261"/>
          <p:cNvSpPr>
            <a:spLocks noChangeArrowheads="1"/>
          </p:cNvSpPr>
          <p:nvPr/>
        </p:nvSpPr>
        <p:spPr bwMode="auto">
          <a:xfrm>
            <a:off x="9496425" y="4606926"/>
            <a:ext cx="20999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b="1">
                <a:solidFill>
                  <a:srgbClr val="000000"/>
                </a:solidFill>
                <a:latin typeface="Arial" panose="020B0604020202020204" pitchFamily="34" charset="0"/>
              </a:rPr>
              <a:t>ALU</a:t>
            </a:r>
            <a:endParaRPr lang="en-US" altLang="en-US"/>
          </a:p>
        </p:txBody>
      </p:sp>
      <p:sp>
        <p:nvSpPr>
          <p:cNvPr id="644358" name="Rectangle 262"/>
          <p:cNvSpPr>
            <a:spLocks noChangeArrowheads="1"/>
          </p:cNvSpPr>
          <p:nvPr/>
        </p:nvSpPr>
        <p:spPr bwMode="auto">
          <a:xfrm>
            <a:off x="9486900" y="4708526"/>
            <a:ext cx="2164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b="1">
                <a:solidFill>
                  <a:srgbClr val="000000"/>
                </a:solidFill>
                <a:latin typeface="Arial" panose="020B0604020202020204" pitchFamily="34" charset="0"/>
              </a:rPr>
              <a:t>OUT</a:t>
            </a:r>
            <a:endParaRPr lang="en-US" altLang="en-US"/>
          </a:p>
        </p:txBody>
      </p:sp>
      <p:sp>
        <p:nvSpPr>
          <p:cNvPr id="644359" name="Line 263"/>
          <p:cNvSpPr>
            <a:spLocks noChangeShapeType="1"/>
          </p:cNvSpPr>
          <p:nvPr/>
        </p:nvSpPr>
        <p:spPr bwMode="auto">
          <a:xfrm flipH="1">
            <a:off x="6577012" y="5772150"/>
            <a:ext cx="76200" cy="76200"/>
          </a:xfrm>
          <a:prstGeom prst="line">
            <a:avLst/>
          </a:prstGeom>
          <a:noFill/>
          <a:ln w="7938">
            <a:solidFill>
              <a:srgbClr val="440000"/>
            </a:solidFill>
            <a:round/>
            <a:headEnd/>
            <a:tailEnd/>
          </a:ln>
          <a:extLst>
            <a:ext uri="{909E8E84-426E-40DD-AFC4-6F175D3DCCD1}">
              <a14:hiddenFill xmlns:a14="http://schemas.microsoft.com/office/drawing/2010/main">
                <a:noFill/>
              </a14:hiddenFill>
            </a:ext>
          </a:extLst>
        </p:spPr>
        <p:txBody>
          <a:bodyPr/>
          <a:lstStyle/>
          <a:p>
            <a:endParaRPr lang="en-IE"/>
          </a:p>
        </p:txBody>
      </p:sp>
      <p:grpSp>
        <p:nvGrpSpPr>
          <p:cNvPr id="644367" name="Group 271"/>
          <p:cNvGrpSpPr>
            <a:grpSpLocks/>
          </p:cNvGrpSpPr>
          <p:nvPr/>
        </p:nvGrpSpPr>
        <p:grpSpPr bwMode="auto">
          <a:xfrm>
            <a:off x="10218737" y="3432176"/>
            <a:ext cx="230188" cy="688975"/>
            <a:chOff x="5478" y="2162"/>
            <a:chExt cx="145" cy="434"/>
          </a:xfrm>
        </p:grpSpPr>
        <p:sp>
          <p:nvSpPr>
            <p:cNvPr id="644360" name="Freeform 264"/>
            <p:cNvSpPr>
              <a:spLocks/>
            </p:cNvSpPr>
            <p:nvPr/>
          </p:nvSpPr>
          <p:spPr bwMode="auto">
            <a:xfrm>
              <a:off x="5478" y="2162"/>
              <a:ext cx="145" cy="434"/>
            </a:xfrm>
            <a:custGeom>
              <a:avLst/>
              <a:gdLst>
                <a:gd name="T0" fmla="*/ 0 w 145"/>
                <a:gd name="T1" fmla="*/ 0 h 434"/>
                <a:gd name="T2" fmla="*/ 0 w 145"/>
                <a:gd name="T3" fmla="*/ 434 h 434"/>
                <a:gd name="T4" fmla="*/ 145 w 145"/>
                <a:gd name="T5" fmla="*/ 337 h 434"/>
                <a:gd name="T6" fmla="*/ 145 w 145"/>
                <a:gd name="T7" fmla="*/ 96 h 434"/>
                <a:gd name="T8" fmla="*/ 0 w 145"/>
                <a:gd name="T9" fmla="*/ 0 h 434"/>
              </a:gdLst>
              <a:ahLst/>
              <a:cxnLst>
                <a:cxn ang="0">
                  <a:pos x="T0" y="T1"/>
                </a:cxn>
                <a:cxn ang="0">
                  <a:pos x="T2" y="T3"/>
                </a:cxn>
                <a:cxn ang="0">
                  <a:pos x="T4" y="T5"/>
                </a:cxn>
                <a:cxn ang="0">
                  <a:pos x="T6" y="T7"/>
                </a:cxn>
                <a:cxn ang="0">
                  <a:pos x="T8" y="T9"/>
                </a:cxn>
              </a:cxnLst>
              <a:rect l="0" t="0" r="r" b="b"/>
              <a:pathLst>
                <a:path w="145" h="434">
                  <a:moveTo>
                    <a:pt x="0" y="0"/>
                  </a:moveTo>
                  <a:lnTo>
                    <a:pt x="0" y="434"/>
                  </a:lnTo>
                  <a:lnTo>
                    <a:pt x="145" y="337"/>
                  </a:lnTo>
                  <a:lnTo>
                    <a:pt x="145" y="96"/>
                  </a:lnTo>
                  <a:lnTo>
                    <a:pt x="0" y="0"/>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E"/>
            </a:p>
          </p:txBody>
        </p:sp>
        <p:sp>
          <p:nvSpPr>
            <p:cNvPr id="644361" name="Rectangle 265"/>
            <p:cNvSpPr>
              <a:spLocks noChangeArrowheads="1"/>
            </p:cNvSpPr>
            <p:nvPr/>
          </p:nvSpPr>
          <p:spPr bwMode="auto">
            <a:xfrm>
              <a:off x="5489" y="2462"/>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0</a:t>
              </a:r>
              <a:endParaRPr lang="en-US" altLang="en-US"/>
            </a:p>
          </p:txBody>
        </p:sp>
        <p:sp>
          <p:nvSpPr>
            <p:cNvPr id="644362" name="Rectangle 266"/>
            <p:cNvSpPr>
              <a:spLocks noChangeArrowheads="1"/>
            </p:cNvSpPr>
            <p:nvPr/>
          </p:nvSpPr>
          <p:spPr bwMode="auto">
            <a:xfrm>
              <a:off x="5489" y="2333"/>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1</a:t>
              </a:r>
              <a:endParaRPr lang="en-US" altLang="en-US"/>
            </a:p>
          </p:txBody>
        </p:sp>
        <p:sp>
          <p:nvSpPr>
            <p:cNvPr id="644363" name="Rectangle 267"/>
            <p:cNvSpPr>
              <a:spLocks noChangeArrowheads="1"/>
            </p:cNvSpPr>
            <p:nvPr/>
          </p:nvSpPr>
          <p:spPr bwMode="auto">
            <a:xfrm>
              <a:off x="5489" y="2216"/>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2</a:t>
              </a:r>
              <a:endParaRPr lang="en-US" altLang="en-US"/>
            </a:p>
          </p:txBody>
        </p:sp>
        <p:sp>
          <p:nvSpPr>
            <p:cNvPr id="644364" name="Rectangle 268"/>
            <p:cNvSpPr>
              <a:spLocks noChangeArrowheads="1"/>
            </p:cNvSpPr>
            <p:nvPr/>
          </p:nvSpPr>
          <p:spPr bwMode="auto">
            <a:xfrm>
              <a:off x="5548" y="2285"/>
              <a:ext cx="4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M</a:t>
              </a:r>
              <a:endParaRPr lang="en-US" altLang="en-US"/>
            </a:p>
          </p:txBody>
        </p:sp>
        <p:sp>
          <p:nvSpPr>
            <p:cNvPr id="644365" name="Rectangle 269"/>
            <p:cNvSpPr>
              <a:spLocks noChangeArrowheads="1"/>
            </p:cNvSpPr>
            <p:nvPr/>
          </p:nvSpPr>
          <p:spPr bwMode="auto">
            <a:xfrm>
              <a:off x="5548" y="2349"/>
              <a:ext cx="4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U</a:t>
              </a:r>
              <a:endParaRPr lang="en-US" altLang="en-US"/>
            </a:p>
          </p:txBody>
        </p:sp>
        <p:sp>
          <p:nvSpPr>
            <p:cNvPr id="644366" name="Rectangle 270"/>
            <p:cNvSpPr>
              <a:spLocks noChangeArrowheads="1"/>
            </p:cNvSpPr>
            <p:nvPr/>
          </p:nvSpPr>
          <p:spPr bwMode="auto">
            <a:xfrm>
              <a:off x="5553" y="2413"/>
              <a:ext cx="3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X</a:t>
              </a:r>
              <a:endParaRPr lang="en-US" altLang="en-US"/>
            </a:p>
          </p:txBody>
        </p:sp>
      </p:grpSp>
      <p:grpSp>
        <p:nvGrpSpPr>
          <p:cNvPr id="644370" name="Group 274"/>
          <p:cNvGrpSpPr>
            <a:grpSpLocks/>
          </p:cNvGrpSpPr>
          <p:nvPr/>
        </p:nvGrpSpPr>
        <p:grpSpPr bwMode="auto">
          <a:xfrm>
            <a:off x="9759950" y="3533775"/>
            <a:ext cx="468312" cy="101600"/>
            <a:chOff x="5189" y="2226"/>
            <a:chExt cx="295" cy="64"/>
          </a:xfrm>
        </p:grpSpPr>
        <p:sp>
          <p:nvSpPr>
            <p:cNvPr id="644368" name="Freeform 272"/>
            <p:cNvSpPr>
              <a:spLocks/>
            </p:cNvSpPr>
            <p:nvPr/>
          </p:nvSpPr>
          <p:spPr bwMode="auto">
            <a:xfrm>
              <a:off x="5409" y="2226"/>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369" name="Line 273"/>
            <p:cNvSpPr>
              <a:spLocks noChangeShapeType="1"/>
            </p:cNvSpPr>
            <p:nvPr/>
          </p:nvSpPr>
          <p:spPr bwMode="auto">
            <a:xfrm flipH="1">
              <a:off x="5189" y="2258"/>
              <a:ext cx="257"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4373" name="Group 277"/>
          <p:cNvGrpSpPr>
            <a:grpSpLocks/>
          </p:cNvGrpSpPr>
          <p:nvPr/>
        </p:nvGrpSpPr>
        <p:grpSpPr bwMode="auto">
          <a:xfrm>
            <a:off x="9223376" y="3916364"/>
            <a:ext cx="1004887" cy="103187"/>
            <a:chOff x="4851" y="2467"/>
            <a:chExt cx="633" cy="65"/>
          </a:xfrm>
        </p:grpSpPr>
        <p:sp>
          <p:nvSpPr>
            <p:cNvPr id="644371" name="Freeform 275"/>
            <p:cNvSpPr>
              <a:spLocks/>
            </p:cNvSpPr>
            <p:nvPr/>
          </p:nvSpPr>
          <p:spPr bwMode="auto">
            <a:xfrm>
              <a:off x="5409" y="2467"/>
              <a:ext cx="75" cy="65"/>
            </a:xfrm>
            <a:custGeom>
              <a:avLst/>
              <a:gdLst>
                <a:gd name="T0" fmla="*/ 75 w 75"/>
                <a:gd name="T1" fmla="*/ 32 h 65"/>
                <a:gd name="T2" fmla="*/ 0 w 75"/>
                <a:gd name="T3" fmla="*/ 65 h 65"/>
                <a:gd name="T4" fmla="*/ 0 w 75"/>
                <a:gd name="T5" fmla="*/ 0 h 65"/>
                <a:gd name="T6" fmla="*/ 75 w 75"/>
                <a:gd name="T7" fmla="*/ 32 h 65"/>
              </a:gdLst>
              <a:ahLst/>
              <a:cxnLst>
                <a:cxn ang="0">
                  <a:pos x="T0" y="T1"/>
                </a:cxn>
                <a:cxn ang="0">
                  <a:pos x="T2" y="T3"/>
                </a:cxn>
                <a:cxn ang="0">
                  <a:pos x="T4" y="T5"/>
                </a:cxn>
                <a:cxn ang="0">
                  <a:pos x="T6" y="T7"/>
                </a:cxn>
              </a:cxnLst>
              <a:rect l="0" t="0" r="r" b="b"/>
              <a:pathLst>
                <a:path w="75" h="65">
                  <a:moveTo>
                    <a:pt x="75" y="32"/>
                  </a:moveTo>
                  <a:lnTo>
                    <a:pt x="0" y="65"/>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372" name="Line 276"/>
            <p:cNvSpPr>
              <a:spLocks noChangeShapeType="1"/>
            </p:cNvSpPr>
            <p:nvPr/>
          </p:nvSpPr>
          <p:spPr bwMode="auto">
            <a:xfrm flipH="1">
              <a:off x="4851" y="2499"/>
              <a:ext cx="595"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374" name="AutoShape 278"/>
          <p:cNvSpPr>
            <a:spLocks noChangeArrowheads="1"/>
          </p:cNvSpPr>
          <p:nvPr/>
        </p:nvSpPr>
        <p:spPr bwMode="auto">
          <a:xfrm>
            <a:off x="7807325" y="3179763"/>
            <a:ext cx="374650" cy="298450"/>
          </a:xfrm>
          <a:prstGeom prst="roundRect">
            <a:avLst>
              <a:gd name="adj" fmla="val 47370"/>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E"/>
          </a:p>
        </p:txBody>
      </p:sp>
      <p:sp>
        <p:nvSpPr>
          <p:cNvPr id="644375" name="Rectangle 279"/>
          <p:cNvSpPr>
            <a:spLocks noChangeArrowheads="1"/>
          </p:cNvSpPr>
          <p:nvPr/>
        </p:nvSpPr>
        <p:spPr bwMode="auto">
          <a:xfrm>
            <a:off x="7853363" y="3235325"/>
            <a:ext cx="27892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b="1">
                <a:solidFill>
                  <a:srgbClr val="000000"/>
                </a:solidFill>
                <a:latin typeface="Courier New" panose="02070309020205020404" pitchFamily="49" charset="0"/>
              </a:rPr>
              <a:t>&lt;&lt;2</a:t>
            </a:r>
            <a:endParaRPr lang="en-US" altLang="en-US"/>
          </a:p>
        </p:txBody>
      </p:sp>
      <p:sp>
        <p:nvSpPr>
          <p:cNvPr id="644376" name="AutoShape 280"/>
          <p:cNvSpPr>
            <a:spLocks noChangeArrowheads="1"/>
          </p:cNvSpPr>
          <p:nvPr/>
        </p:nvSpPr>
        <p:spPr bwMode="auto">
          <a:xfrm>
            <a:off x="8726488" y="3179763"/>
            <a:ext cx="646113" cy="298450"/>
          </a:xfrm>
          <a:prstGeom prst="roundRect">
            <a:avLst>
              <a:gd name="adj" fmla="val 47370"/>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E"/>
          </a:p>
        </p:txBody>
      </p:sp>
      <p:sp>
        <p:nvSpPr>
          <p:cNvPr id="644377" name="Rectangle 281"/>
          <p:cNvSpPr>
            <a:spLocks noChangeArrowheads="1"/>
          </p:cNvSpPr>
          <p:nvPr/>
        </p:nvSpPr>
        <p:spPr bwMode="auto">
          <a:xfrm>
            <a:off x="8823326" y="3244851"/>
            <a:ext cx="41357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0000"/>
                </a:solidFill>
                <a:latin typeface="Courier New" panose="02070309020205020404" pitchFamily="49" charset="0"/>
              </a:rPr>
              <a:t>CONCAT</a:t>
            </a:r>
            <a:endParaRPr lang="en-US" altLang="en-US"/>
          </a:p>
        </p:txBody>
      </p:sp>
      <p:grpSp>
        <p:nvGrpSpPr>
          <p:cNvPr id="644380" name="Group 284"/>
          <p:cNvGrpSpPr>
            <a:grpSpLocks/>
          </p:cNvGrpSpPr>
          <p:nvPr/>
        </p:nvGrpSpPr>
        <p:grpSpPr bwMode="auto">
          <a:xfrm>
            <a:off x="8185150" y="3278188"/>
            <a:ext cx="544512" cy="101600"/>
            <a:chOff x="4197" y="2065"/>
            <a:chExt cx="343" cy="64"/>
          </a:xfrm>
        </p:grpSpPr>
        <p:sp>
          <p:nvSpPr>
            <p:cNvPr id="644378" name="Freeform 282"/>
            <p:cNvSpPr>
              <a:spLocks/>
            </p:cNvSpPr>
            <p:nvPr/>
          </p:nvSpPr>
          <p:spPr bwMode="auto">
            <a:xfrm>
              <a:off x="4465" y="2065"/>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379" name="Line 283"/>
            <p:cNvSpPr>
              <a:spLocks noChangeShapeType="1"/>
            </p:cNvSpPr>
            <p:nvPr/>
          </p:nvSpPr>
          <p:spPr bwMode="auto">
            <a:xfrm flipH="1">
              <a:off x="4197" y="2097"/>
              <a:ext cx="306"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381" name="Line 285"/>
          <p:cNvSpPr>
            <a:spLocks noChangeShapeType="1"/>
          </p:cNvSpPr>
          <p:nvPr/>
        </p:nvSpPr>
        <p:spPr bwMode="auto">
          <a:xfrm flipH="1">
            <a:off x="8304212" y="3287713"/>
            <a:ext cx="76200" cy="76200"/>
          </a:xfrm>
          <a:prstGeom prst="line">
            <a:avLst/>
          </a:prstGeom>
          <a:noFill/>
          <a:ln w="7938">
            <a:solidFill>
              <a:srgbClr val="44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382" name="Rectangle 286"/>
          <p:cNvSpPr>
            <a:spLocks noChangeArrowheads="1"/>
          </p:cNvSpPr>
          <p:nvPr/>
        </p:nvSpPr>
        <p:spPr bwMode="auto">
          <a:xfrm>
            <a:off x="8304212" y="3108326"/>
            <a:ext cx="1154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panose="020B0604020202020204" pitchFamily="34" charset="0"/>
              </a:rPr>
              <a:t>28</a:t>
            </a:r>
            <a:endParaRPr lang="en-US" altLang="en-US"/>
          </a:p>
        </p:txBody>
      </p:sp>
      <p:sp>
        <p:nvSpPr>
          <p:cNvPr id="644383" name="Line 287"/>
          <p:cNvSpPr>
            <a:spLocks noChangeShapeType="1"/>
          </p:cNvSpPr>
          <p:nvPr/>
        </p:nvSpPr>
        <p:spPr bwMode="auto">
          <a:xfrm flipH="1">
            <a:off x="9564687" y="3287713"/>
            <a:ext cx="76200" cy="76200"/>
          </a:xfrm>
          <a:prstGeom prst="line">
            <a:avLst/>
          </a:prstGeom>
          <a:noFill/>
          <a:ln w="7938">
            <a:solidFill>
              <a:srgbClr val="44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384" name="Rectangle 288"/>
          <p:cNvSpPr>
            <a:spLocks noChangeArrowheads="1"/>
          </p:cNvSpPr>
          <p:nvPr/>
        </p:nvSpPr>
        <p:spPr bwMode="auto">
          <a:xfrm>
            <a:off x="9564687" y="3108326"/>
            <a:ext cx="1154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panose="020B0604020202020204" pitchFamily="34" charset="0"/>
              </a:rPr>
              <a:t>32</a:t>
            </a:r>
            <a:endParaRPr lang="en-US" altLang="en-US"/>
          </a:p>
        </p:txBody>
      </p:sp>
      <p:grpSp>
        <p:nvGrpSpPr>
          <p:cNvPr id="644387" name="Group 291"/>
          <p:cNvGrpSpPr>
            <a:grpSpLocks/>
          </p:cNvGrpSpPr>
          <p:nvPr/>
        </p:nvGrpSpPr>
        <p:grpSpPr bwMode="auto">
          <a:xfrm>
            <a:off x="2211387" y="4341814"/>
            <a:ext cx="204788" cy="103187"/>
            <a:chOff x="434" y="2735"/>
            <a:chExt cx="129" cy="65"/>
          </a:xfrm>
        </p:grpSpPr>
        <p:sp>
          <p:nvSpPr>
            <p:cNvPr id="644385" name="Freeform 289"/>
            <p:cNvSpPr>
              <a:spLocks/>
            </p:cNvSpPr>
            <p:nvPr/>
          </p:nvSpPr>
          <p:spPr bwMode="auto">
            <a:xfrm>
              <a:off x="488" y="2735"/>
              <a:ext cx="75" cy="65"/>
            </a:xfrm>
            <a:custGeom>
              <a:avLst/>
              <a:gdLst>
                <a:gd name="T0" fmla="*/ 75 w 75"/>
                <a:gd name="T1" fmla="*/ 32 h 65"/>
                <a:gd name="T2" fmla="*/ 0 w 75"/>
                <a:gd name="T3" fmla="*/ 65 h 65"/>
                <a:gd name="T4" fmla="*/ 0 w 75"/>
                <a:gd name="T5" fmla="*/ 0 h 65"/>
                <a:gd name="T6" fmla="*/ 75 w 75"/>
                <a:gd name="T7" fmla="*/ 32 h 65"/>
              </a:gdLst>
              <a:ahLst/>
              <a:cxnLst>
                <a:cxn ang="0">
                  <a:pos x="T0" y="T1"/>
                </a:cxn>
                <a:cxn ang="0">
                  <a:pos x="T2" y="T3"/>
                </a:cxn>
                <a:cxn ang="0">
                  <a:pos x="T4" y="T5"/>
                </a:cxn>
                <a:cxn ang="0">
                  <a:pos x="T6" y="T7"/>
                </a:cxn>
              </a:cxnLst>
              <a:rect l="0" t="0" r="r" b="b"/>
              <a:pathLst>
                <a:path w="75" h="65">
                  <a:moveTo>
                    <a:pt x="75" y="32"/>
                  </a:moveTo>
                  <a:lnTo>
                    <a:pt x="0" y="65"/>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386" name="Line 290"/>
            <p:cNvSpPr>
              <a:spLocks noChangeShapeType="1"/>
            </p:cNvSpPr>
            <p:nvPr/>
          </p:nvSpPr>
          <p:spPr bwMode="auto">
            <a:xfrm flipH="1">
              <a:off x="434" y="2767"/>
              <a:ext cx="91"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4394" name="Group 298"/>
          <p:cNvGrpSpPr>
            <a:grpSpLocks/>
          </p:cNvGrpSpPr>
          <p:nvPr/>
        </p:nvGrpSpPr>
        <p:grpSpPr bwMode="auto">
          <a:xfrm>
            <a:off x="2406651" y="4010026"/>
            <a:ext cx="230187" cy="536575"/>
            <a:chOff x="557" y="2526"/>
            <a:chExt cx="145" cy="338"/>
          </a:xfrm>
        </p:grpSpPr>
        <p:sp>
          <p:nvSpPr>
            <p:cNvPr id="644388" name="Rectangle 292"/>
            <p:cNvSpPr>
              <a:spLocks noChangeArrowheads="1"/>
            </p:cNvSpPr>
            <p:nvPr/>
          </p:nvSpPr>
          <p:spPr bwMode="auto">
            <a:xfrm>
              <a:off x="627" y="2601"/>
              <a:ext cx="4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M</a:t>
              </a:r>
              <a:endParaRPr lang="en-US" altLang="en-US"/>
            </a:p>
          </p:txBody>
        </p:sp>
        <p:sp>
          <p:nvSpPr>
            <p:cNvPr id="644389" name="Rectangle 293"/>
            <p:cNvSpPr>
              <a:spLocks noChangeArrowheads="1"/>
            </p:cNvSpPr>
            <p:nvPr/>
          </p:nvSpPr>
          <p:spPr bwMode="auto">
            <a:xfrm>
              <a:off x="627" y="2665"/>
              <a:ext cx="4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U</a:t>
              </a:r>
              <a:endParaRPr lang="en-US" altLang="en-US"/>
            </a:p>
          </p:txBody>
        </p:sp>
        <p:sp>
          <p:nvSpPr>
            <p:cNvPr id="644390" name="Rectangle 294"/>
            <p:cNvSpPr>
              <a:spLocks noChangeArrowheads="1"/>
            </p:cNvSpPr>
            <p:nvPr/>
          </p:nvSpPr>
          <p:spPr bwMode="auto">
            <a:xfrm>
              <a:off x="633" y="2729"/>
              <a:ext cx="3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X</a:t>
              </a:r>
              <a:endParaRPr lang="en-US" altLang="en-US"/>
            </a:p>
          </p:txBody>
        </p:sp>
        <p:sp>
          <p:nvSpPr>
            <p:cNvPr id="644391" name="Freeform 295"/>
            <p:cNvSpPr>
              <a:spLocks/>
            </p:cNvSpPr>
            <p:nvPr/>
          </p:nvSpPr>
          <p:spPr bwMode="auto">
            <a:xfrm>
              <a:off x="557" y="2526"/>
              <a:ext cx="145" cy="338"/>
            </a:xfrm>
            <a:custGeom>
              <a:avLst/>
              <a:gdLst>
                <a:gd name="T0" fmla="*/ 0 w 145"/>
                <a:gd name="T1" fmla="*/ 0 h 338"/>
                <a:gd name="T2" fmla="*/ 0 w 145"/>
                <a:gd name="T3" fmla="*/ 338 h 338"/>
                <a:gd name="T4" fmla="*/ 145 w 145"/>
                <a:gd name="T5" fmla="*/ 268 h 338"/>
                <a:gd name="T6" fmla="*/ 145 w 145"/>
                <a:gd name="T7" fmla="*/ 75 h 338"/>
                <a:gd name="T8" fmla="*/ 0 w 145"/>
                <a:gd name="T9" fmla="*/ 0 h 338"/>
              </a:gdLst>
              <a:ahLst/>
              <a:cxnLst>
                <a:cxn ang="0">
                  <a:pos x="T0" y="T1"/>
                </a:cxn>
                <a:cxn ang="0">
                  <a:pos x="T2" y="T3"/>
                </a:cxn>
                <a:cxn ang="0">
                  <a:pos x="T4" y="T5"/>
                </a:cxn>
                <a:cxn ang="0">
                  <a:pos x="T6" y="T7"/>
                </a:cxn>
                <a:cxn ang="0">
                  <a:pos x="T8" y="T9"/>
                </a:cxn>
              </a:cxnLst>
              <a:rect l="0" t="0" r="r" b="b"/>
              <a:pathLst>
                <a:path w="145" h="338">
                  <a:moveTo>
                    <a:pt x="0" y="0"/>
                  </a:moveTo>
                  <a:lnTo>
                    <a:pt x="0" y="338"/>
                  </a:lnTo>
                  <a:lnTo>
                    <a:pt x="145" y="268"/>
                  </a:lnTo>
                  <a:lnTo>
                    <a:pt x="145" y="75"/>
                  </a:lnTo>
                  <a:lnTo>
                    <a:pt x="0" y="0"/>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E"/>
            </a:p>
          </p:txBody>
        </p:sp>
        <p:sp>
          <p:nvSpPr>
            <p:cNvPr id="644392" name="Rectangle 296"/>
            <p:cNvSpPr>
              <a:spLocks noChangeArrowheads="1"/>
            </p:cNvSpPr>
            <p:nvPr/>
          </p:nvSpPr>
          <p:spPr bwMode="auto">
            <a:xfrm>
              <a:off x="568" y="2580"/>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0</a:t>
              </a:r>
              <a:endParaRPr lang="en-US" altLang="en-US"/>
            </a:p>
          </p:txBody>
        </p:sp>
        <p:sp>
          <p:nvSpPr>
            <p:cNvPr id="644393" name="Rectangle 297"/>
            <p:cNvSpPr>
              <a:spLocks noChangeArrowheads="1"/>
            </p:cNvSpPr>
            <p:nvPr/>
          </p:nvSpPr>
          <p:spPr bwMode="auto">
            <a:xfrm>
              <a:off x="568" y="2714"/>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1</a:t>
              </a:r>
              <a:endParaRPr lang="en-US" altLang="en-US"/>
            </a:p>
          </p:txBody>
        </p:sp>
      </p:grpSp>
      <p:grpSp>
        <p:nvGrpSpPr>
          <p:cNvPr id="644397" name="Group 301"/>
          <p:cNvGrpSpPr>
            <a:grpSpLocks/>
          </p:cNvGrpSpPr>
          <p:nvPr/>
        </p:nvGrpSpPr>
        <p:grpSpPr bwMode="auto">
          <a:xfrm>
            <a:off x="8108951" y="3890964"/>
            <a:ext cx="85725" cy="230187"/>
            <a:chOff x="4149" y="2451"/>
            <a:chExt cx="54" cy="145"/>
          </a:xfrm>
        </p:grpSpPr>
        <p:sp>
          <p:nvSpPr>
            <p:cNvPr id="644395" name="Freeform 299"/>
            <p:cNvSpPr>
              <a:spLocks/>
            </p:cNvSpPr>
            <p:nvPr/>
          </p:nvSpPr>
          <p:spPr bwMode="auto">
            <a:xfrm>
              <a:off x="4149" y="2532"/>
              <a:ext cx="54" cy="64"/>
            </a:xfrm>
            <a:custGeom>
              <a:avLst/>
              <a:gdLst>
                <a:gd name="T0" fmla="*/ 27 w 54"/>
                <a:gd name="T1" fmla="*/ 64 h 64"/>
                <a:gd name="T2" fmla="*/ 0 w 54"/>
                <a:gd name="T3" fmla="*/ 0 h 64"/>
                <a:gd name="T4" fmla="*/ 54 w 54"/>
                <a:gd name="T5" fmla="*/ 0 h 64"/>
                <a:gd name="T6" fmla="*/ 27 w 54"/>
                <a:gd name="T7" fmla="*/ 64 h 64"/>
              </a:gdLst>
              <a:ahLst/>
              <a:cxnLst>
                <a:cxn ang="0">
                  <a:pos x="T0" y="T1"/>
                </a:cxn>
                <a:cxn ang="0">
                  <a:pos x="T2" y="T3"/>
                </a:cxn>
                <a:cxn ang="0">
                  <a:pos x="T4" y="T5"/>
                </a:cxn>
                <a:cxn ang="0">
                  <a:pos x="T6" y="T7"/>
                </a:cxn>
              </a:cxnLst>
              <a:rect l="0" t="0" r="r" b="b"/>
              <a:pathLst>
                <a:path w="54" h="64">
                  <a:moveTo>
                    <a:pt x="27" y="64"/>
                  </a:moveTo>
                  <a:lnTo>
                    <a:pt x="0" y="0"/>
                  </a:lnTo>
                  <a:lnTo>
                    <a:pt x="54" y="0"/>
                  </a:lnTo>
                  <a:lnTo>
                    <a:pt x="27" y="64"/>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396" name="Line 300"/>
            <p:cNvSpPr>
              <a:spLocks noChangeShapeType="1"/>
            </p:cNvSpPr>
            <p:nvPr/>
          </p:nvSpPr>
          <p:spPr bwMode="auto">
            <a:xfrm>
              <a:off x="4176" y="2451"/>
              <a:ext cx="1" cy="123"/>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398" name="Rectangle 302"/>
          <p:cNvSpPr>
            <a:spLocks noChangeArrowheads="1"/>
          </p:cNvSpPr>
          <p:nvPr/>
        </p:nvSpPr>
        <p:spPr bwMode="auto">
          <a:xfrm>
            <a:off x="7870826" y="3762376"/>
            <a:ext cx="50654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ALUSrcA</a:t>
            </a:r>
            <a:endParaRPr lang="en-US" altLang="en-US"/>
          </a:p>
        </p:txBody>
      </p:sp>
      <p:sp>
        <p:nvSpPr>
          <p:cNvPr id="644399" name="Line 303"/>
          <p:cNvSpPr>
            <a:spLocks noChangeShapeType="1"/>
          </p:cNvSpPr>
          <p:nvPr/>
        </p:nvSpPr>
        <p:spPr bwMode="auto">
          <a:xfrm flipH="1">
            <a:off x="1598612" y="2589214"/>
            <a:ext cx="9004300"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400" name="Line 304"/>
          <p:cNvSpPr>
            <a:spLocks noChangeShapeType="1"/>
          </p:cNvSpPr>
          <p:nvPr/>
        </p:nvSpPr>
        <p:spPr bwMode="auto">
          <a:xfrm>
            <a:off x="10602912" y="2589214"/>
            <a:ext cx="1588" cy="11906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401" name="Rectangle 305"/>
          <p:cNvSpPr>
            <a:spLocks noChangeArrowheads="1"/>
          </p:cNvSpPr>
          <p:nvPr/>
        </p:nvSpPr>
        <p:spPr bwMode="auto">
          <a:xfrm>
            <a:off x="7164387" y="3143251"/>
            <a:ext cx="48250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DD0000"/>
                </a:solidFill>
                <a:latin typeface="Courier New" panose="02070309020205020404" pitchFamily="49" charset="0"/>
              </a:rPr>
              <a:t>jmpaddr</a:t>
            </a:r>
            <a:endParaRPr lang="en-US" altLang="en-US"/>
          </a:p>
        </p:txBody>
      </p:sp>
      <p:sp>
        <p:nvSpPr>
          <p:cNvPr id="644402" name="Rectangle 306"/>
          <p:cNvSpPr>
            <a:spLocks noChangeArrowheads="1"/>
          </p:cNvSpPr>
          <p:nvPr/>
        </p:nvSpPr>
        <p:spPr bwMode="auto">
          <a:xfrm>
            <a:off x="7164388" y="3287714"/>
            <a:ext cx="426399"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b="1">
                <a:solidFill>
                  <a:srgbClr val="DD0000"/>
                </a:solidFill>
                <a:latin typeface="Courier New" panose="02070309020205020404" pitchFamily="49" charset="0"/>
              </a:rPr>
              <a:t>I[25:0]</a:t>
            </a:r>
            <a:endParaRPr lang="en-US" altLang="en-US"/>
          </a:p>
        </p:txBody>
      </p:sp>
      <p:sp>
        <p:nvSpPr>
          <p:cNvPr id="644403" name="Line 307"/>
          <p:cNvSpPr>
            <a:spLocks noChangeShapeType="1"/>
          </p:cNvSpPr>
          <p:nvPr/>
        </p:nvSpPr>
        <p:spPr bwMode="auto">
          <a:xfrm>
            <a:off x="4892676" y="4657725"/>
            <a:ext cx="1587" cy="17605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404" name="Line 308"/>
          <p:cNvSpPr>
            <a:spLocks noChangeShapeType="1"/>
          </p:cNvSpPr>
          <p:nvPr/>
        </p:nvSpPr>
        <p:spPr bwMode="auto">
          <a:xfrm flipH="1">
            <a:off x="2671763" y="6265864"/>
            <a:ext cx="4900613"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405" name="Line 309"/>
          <p:cNvSpPr>
            <a:spLocks noChangeShapeType="1"/>
          </p:cNvSpPr>
          <p:nvPr/>
        </p:nvSpPr>
        <p:spPr bwMode="auto">
          <a:xfrm>
            <a:off x="7572376" y="4852989"/>
            <a:ext cx="1587" cy="14128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406" name="Line 310"/>
          <p:cNvSpPr>
            <a:spLocks noChangeShapeType="1"/>
          </p:cNvSpPr>
          <p:nvPr/>
        </p:nvSpPr>
        <p:spPr bwMode="auto">
          <a:xfrm>
            <a:off x="2211387" y="4392613"/>
            <a:ext cx="1588" cy="20256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nvGrpSpPr>
          <p:cNvPr id="644409" name="Group 313"/>
          <p:cNvGrpSpPr>
            <a:grpSpLocks/>
          </p:cNvGrpSpPr>
          <p:nvPr/>
        </p:nvGrpSpPr>
        <p:grpSpPr bwMode="auto">
          <a:xfrm>
            <a:off x="2671762" y="4802188"/>
            <a:ext cx="203200" cy="101600"/>
            <a:chOff x="724" y="3025"/>
            <a:chExt cx="128" cy="64"/>
          </a:xfrm>
        </p:grpSpPr>
        <p:sp>
          <p:nvSpPr>
            <p:cNvPr id="644407" name="Freeform 311"/>
            <p:cNvSpPr>
              <a:spLocks/>
            </p:cNvSpPr>
            <p:nvPr/>
          </p:nvSpPr>
          <p:spPr bwMode="auto">
            <a:xfrm>
              <a:off x="777" y="3025"/>
              <a:ext cx="75" cy="64"/>
            </a:xfrm>
            <a:custGeom>
              <a:avLst/>
              <a:gdLst>
                <a:gd name="T0" fmla="*/ 75 w 75"/>
                <a:gd name="T1" fmla="*/ 32 h 64"/>
                <a:gd name="T2" fmla="*/ 0 w 75"/>
                <a:gd name="T3" fmla="*/ 64 h 64"/>
                <a:gd name="T4" fmla="*/ 0 w 75"/>
                <a:gd name="T5" fmla="*/ 0 h 64"/>
                <a:gd name="T6" fmla="*/ 75 w 75"/>
                <a:gd name="T7" fmla="*/ 32 h 64"/>
              </a:gdLst>
              <a:ahLst/>
              <a:cxnLst>
                <a:cxn ang="0">
                  <a:pos x="T0" y="T1"/>
                </a:cxn>
                <a:cxn ang="0">
                  <a:pos x="T2" y="T3"/>
                </a:cxn>
                <a:cxn ang="0">
                  <a:pos x="T4" y="T5"/>
                </a:cxn>
                <a:cxn ang="0">
                  <a:pos x="T6" y="T7"/>
                </a:cxn>
              </a:cxnLst>
              <a:rect l="0" t="0" r="r" b="b"/>
              <a:pathLst>
                <a:path w="75" h="64">
                  <a:moveTo>
                    <a:pt x="75" y="32"/>
                  </a:moveTo>
                  <a:lnTo>
                    <a:pt x="0" y="64"/>
                  </a:lnTo>
                  <a:lnTo>
                    <a:pt x="0" y="0"/>
                  </a:lnTo>
                  <a:lnTo>
                    <a:pt x="7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408" name="Line 312"/>
            <p:cNvSpPr>
              <a:spLocks noChangeShapeType="1"/>
            </p:cNvSpPr>
            <p:nvPr/>
          </p:nvSpPr>
          <p:spPr bwMode="auto">
            <a:xfrm flipH="1">
              <a:off x="724" y="3057"/>
              <a:ext cx="91"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410" name="Line 314"/>
          <p:cNvSpPr>
            <a:spLocks noChangeShapeType="1"/>
          </p:cNvSpPr>
          <p:nvPr/>
        </p:nvSpPr>
        <p:spPr bwMode="auto">
          <a:xfrm>
            <a:off x="2671762" y="4852989"/>
            <a:ext cx="1588" cy="14128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44411" name="Rectangle 315"/>
          <p:cNvSpPr>
            <a:spLocks noChangeArrowheads="1"/>
          </p:cNvSpPr>
          <p:nvPr/>
        </p:nvSpPr>
        <p:spPr bwMode="auto">
          <a:xfrm>
            <a:off x="6908800" y="3381376"/>
            <a:ext cx="13785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DD0000"/>
                </a:solidFill>
                <a:latin typeface="Courier New" panose="02070309020205020404" pitchFamily="49" charset="0"/>
              </a:rPr>
              <a:t>rd</a:t>
            </a:r>
            <a:endParaRPr lang="en-US" altLang="en-US"/>
          </a:p>
        </p:txBody>
      </p:sp>
      <p:grpSp>
        <p:nvGrpSpPr>
          <p:cNvPr id="644416" name="Group 320"/>
          <p:cNvGrpSpPr>
            <a:grpSpLocks/>
          </p:cNvGrpSpPr>
          <p:nvPr/>
        </p:nvGrpSpPr>
        <p:grpSpPr bwMode="auto">
          <a:xfrm>
            <a:off x="6424617" y="3541714"/>
            <a:ext cx="534988" cy="230187"/>
            <a:chOff x="3088" y="2231"/>
            <a:chExt cx="337" cy="145"/>
          </a:xfrm>
        </p:grpSpPr>
        <p:sp>
          <p:nvSpPr>
            <p:cNvPr id="644412" name="Rectangle 316"/>
            <p:cNvSpPr>
              <a:spLocks noChangeArrowheads="1"/>
            </p:cNvSpPr>
            <p:nvPr/>
          </p:nvSpPr>
          <p:spPr bwMode="auto">
            <a:xfrm>
              <a:off x="3189" y="2295"/>
              <a:ext cx="125"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700" b="1">
                  <a:solidFill>
                    <a:srgbClr val="000000"/>
                  </a:solidFill>
                  <a:latin typeface="Arial" panose="020B0604020202020204" pitchFamily="34" charset="0"/>
                </a:rPr>
                <a:t>MUX</a:t>
              </a:r>
              <a:endParaRPr lang="en-US" altLang="en-US"/>
            </a:p>
          </p:txBody>
        </p:sp>
        <p:sp>
          <p:nvSpPr>
            <p:cNvPr id="644413" name="Freeform 317"/>
            <p:cNvSpPr>
              <a:spLocks/>
            </p:cNvSpPr>
            <p:nvPr/>
          </p:nvSpPr>
          <p:spPr bwMode="auto">
            <a:xfrm>
              <a:off x="3088" y="2231"/>
              <a:ext cx="337" cy="145"/>
            </a:xfrm>
            <a:custGeom>
              <a:avLst/>
              <a:gdLst>
                <a:gd name="T0" fmla="*/ 337 w 337"/>
                <a:gd name="T1" fmla="*/ 0 h 145"/>
                <a:gd name="T2" fmla="*/ 0 w 337"/>
                <a:gd name="T3" fmla="*/ 0 h 145"/>
                <a:gd name="T4" fmla="*/ 75 w 337"/>
                <a:gd name="T5" fmla="*/ 145 h 145"/>
                <a:gd name="T6" fmla="*/ 268 w 337"/>
                <a:gd name="T7" fmla="*/ 145 h 145"/>
                <a:gd name="T8" fmla="*/ 337 w 337"/>
                <a:gd name="T9" fmla="*/ 0 h 145"/>
              </a:gdLst>
              <a:ahLst/>
              <a:cxnLst>
                <a:cxn ang="0">
                  <a:pos x="T0" y="T1"/>
                </a:cxn>
                <a:cxn ang="0">
                  <a:pos x="T2" y="T3"/>
                </a:cxn>
                <a:cxn ang="0">
                  <a:pos x="T4" y="T5"/>
                </a:cxn>
                <a:cxn ang="0">
                  <a:pos x="T6" y="T7"/>
                </a:cxn>
                <a:cxn ang="0">
                  <a:pos x="T8" y="T9"/>
                </a:cxn>
              </a:cxnLst>
              <a:rect l="0" t="0" r="r" b="b"/>
              <a:pathLst>
                <a:path w="337" h="145">
                  <a:moveTo>
                    <a:pt x="337" y="0"/>
                  </a:moveTo>
                  <a:lnTo>
                    <a:pt x="0" y="0"/>
                  </a:lnTo>
                  <a:lnTo>
                    <a:pt x="75" y="145"/>
                  </a:lnTo>
                  <a:lnTo>
                    <a:pt x="268" y="145"/>
                  </a:lnTo>
                  <a:lnTo>
                    <a:pt x="337" y="0"/>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E"/>
            </a:p>
          </p:txBody>
        </p:sp>
        <p:sp>
          <p:nvSpPr>
            <p:cNvPr id="644414" name="Rectangle 318"/>
            <p:cNvSpPr>
              <a:spLocks noChangeArrowheads="1"/>
            </p:cNvSpPr>
            <p:nvPr/>
          </p:nvSpPr>
          <p:spPr bwMode="auto">
            <a:xfrm>
              <a:off x="3147" y="2232"/>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0</a:t>
              </a:r>
              <a:endParaRPr lang="en-US" altLang="en-US"/>
            </a:p>
          </p:txBody>
        </p:sp>
        <p:sp>
          <p:nvSpPr>
            <p:cNvPr id="644415" name="Rectangle 319"/>
            <p:cNvSpPr>
              <a:spLocks noChangeArrowheads="1"/>
            </p:cNvSpPr>
            <p:nvPr/>
          </p:nvSpPr>
          <p:spPr bwMode="auto">
            <a:xfrm>
              <a:off x="3340" y="2232"/>
              <a:ext cx="4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Courier New" panose="02070309020205020404" pitchFamily="49" charset="0"/>
                </a:rPr>
                <a:t>1</a:t>
              </a:r>
              <a:endParaRPr lang="en-US" altLang="en-US"/>
            </a:p>
          </p:txBody>
        </p:sp>
      </p:grpSp>
      <p:sp>
        <p:nvSpPr>
          <p:cNvPr id="644417" name="Rectangle 321"/>
          <p:cNvSpPr>
            <a:spLocks noChangeArrowheads="1"/>
          </p:cNvSpPr>
          <p:nvPr/>
        </p:nvSpPr>
        <p:spPr bwMode="auto">
          <a:xfrm>
            <a:off x="6126162" y="3381376"/>
            <a:ext cx="13785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DD0000"/>
                </a:solidFill>
                <a:latin typeface="Courier New" panose="02070309020205020404" pitchFamily="49" charset="0"/>
              </a:rPr>
              <a:t>rt</a:t>
            </a:r>
            <a:endParaRPr lang="en-US" altLang="en-US"/>
          </a:p>
        </p:txBody>
      </p:sp>
      <p:sp>
        <p:nvSpPr>
          <p:cNvPr id="644418" name="Rectangle 322"/>
          <p:cNvSpPr>
            <a:spLocks noChangeArrowheads="1"/>
          </p:cNvSpPr>
          <p:nvPr/>
        </p:nvSpPr>
        <p:spPr bwMode="auto">
          <a:xfrm>
            <a:off x="5743575" y="3381376"/>
            <a:ext cx="13785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DD0000"/>
                </a:solidFill>
                <a:latin typeface="Courier New" panose="02070309020205020404" pitchFamily="49" charset="0"/>
              </a:rPr>
              <a:t>rs</a:t>
            </a:r>
            <a:endParaRPr lang="en-US" altLang="en-US"/>
          </a:p>
        </p:txBody>
      </p:sp>
      <p:sp>
        <p:nvSpPr>
          <p:cNvPr id="644419" name="Rectangle 323"/>
          <p:cNvSpPr>
            <a:spLocks noChangeArrowheads="1"/>
          </p:cNvSpPr>
          <p:nvPr/>
        </p:nvSpPr>
        <p:spPr bwMode="auto">
          <a:xfrm>
            <a:off x="5087938" y="5645151"/>
            <a:ext cx="62036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DD0000"/>
                </a:solidFill>
                <a:latin typeface="Courier New" panose="02070309020205020404" pitchFamily="49" charset="0"/>
              </a:rPr>
              <a:t>immediate</a:t>
            </a:r>
            <a:endParaRPr lang="en-US" altLang="en-US"/>
          </a:p>
        </p:txBody>
      </p:sp>
      <p:sp>
        <p:nvSpPr>
          <p:cNvPr id="644420" name="Oval 324"/>
          <p:cNvSpPr>
            <a:spLocks noChangeArrowheads="1"/>
          </p:cNvSpPr>
          <p:nvPr/>
        </p:nvSpPr>
        <p:spPr bwMode="auto">
          <a:xfrm>
            <a:off x="5908676" y="3300414"/>
            <a:ext cx="34925" cy="33337"/>
          </a:xfrm>
          <a:prstGeom prst="ellipse">
            <a:avLst/>
          </a:prstGeom>
          <a:solidFill>
            <a:srgbClr val="440000"/>
          </a:solidFill>
          <a:ln w="25400">
            <a:solidFill>
              <a:srgbClr val="000000"/>
            </a:solidFill>
            <a:round/>
            <a:headEnd/>
            <a:tailEnd/>
          </a:ln>
        </p:spPr>
        <p:txBody>
          <a:bodyPr/>
          <a:lstStyle/>
          <a:p>
            <a:endParaRPr lang="en-IE"/>
          </a:p>
        </p:txBody>
      </p:sp>
      <p:sp>
        <p:nvSpPr>
          <p:cNvPr id="644421" name="Oval 325"/>
          <p:cNvSpPr>
            <a:spLocks noChangeArrowheads="1"/>
          </p:cNvSpPr>
          <p:nvPr/>
        </p:nvSpPr>
        <p:spPr bwMode="auto">
          <a:xfrm>
            <a:off x="6291263" y="3300414"/>
            <a:ext cx="34925" cy="33337"/>
          </a:xfrm>
          <a:prstGeom prst="ellipse">
            <a:avLst/>
          </a:prstGeom>
          <a:solidFill>
            <a:srgbClr val="440000"/>
          </a:solidFill>
          <a:ln w="25400">
            <a:solidFill>
              <a:srgbClr val="000000"/>
            </a:solidFill>
            <a:round/>
            <a:headEnd/>
            <a:tailEnd/>
          </a:ln>
        </p:spPr>
        <p:txBody>
          <a:bodyPr/>
          <a:lstStyle/>
          <a:p>
            <a:endParaRPr lang="en-IE"/>
          </a:p>
        </p:txBody>
      </p:sp>
      <p:sp>
        <p:nvSpPr>
          <p:cNvPr id="644422" name="Oval 326"/>
          <p:cNvSpPr>
            <a:spLocks noChangeArrowheads="1"/>
          </p:cNvSpPr>
          <p:nvPr/>
        </p:nvSpPr>
        <p:spPr bwMode="auto">
          <a:xfrm>
            <a:off x="6827838" y="3300414"/>
            <a:ext cx="34925" cy="33337"/>
          </a:xfrm>
          <a:prstGeom prst="ellipse">
            <a:avLst/>
          </a:prstGeom>
          <a:solidFill>
            <a:srgbClr val="440000"/>
          </a:solidFill>
          <a:ln w="25400">
            <a:solidFill>
              <a:srgbClr val="000000"/>
            </a:solidFill>
            <a:round/>
            <a:headEnd/>
            <a:tailEnd/>
          </a:ln>
        </p:spPr>
        <p:txBody>
          <a:bodyPr/>
          <a:lstStyle/>
          <a:p>
            <a:endParaRPr lang="en-IE"/>
          </a:p>
        </p:txBody>
      </p:sp>
      <p:sp>
        <p:nvSpPr>
          <p:cNvPr id="644423" name="Oval 327"/>
          <p:cNvSpPr>
            <a:spLocks noChangeArrowheads="1"/>
          </p:cNvSpPr>
          <p:nvPr/>
        </p:nvSpPr>
        <p:spPr bwMode="auto">
          <a:xfrm>
            <a:off x="7670801" y="2763839"/>
            <a:ext cx="33337" cy="33337"/>
          </a:xfrm>
          <a:prstGeom prst="ellipse">
            <a:avLst/>
          </a:prstGeom>
          <a:solidFill>
            <a:srgbClr val="440000"/>
          </a:solidFill>
          <a:ln w="25400">
            <a:solidFill>
              <a:srgbClr val="000000"/>
            </a:solidFill>
            <a:round/>
            <a:headEnd/>
            <a:tailEnd/>
          </a:ln>
        </p:spPr>
        <p:txBody>
          <a:bodyPr/>
          <a:lstStyle/>
          <a:p>
            <a:endParaRPr lang="en-IE"/>
          </a:p>
        </p:txBody>
      </p:sp>
      <p:sp>
        <p:nvSpPr>
          <p:cNvPr id="644424" name="Oval 328"/>
          <p:cNvSpPr>
            <a:spLocks noChangeArrowheads="1"/>
          </p:cNvSpPr>
          <p:nvPr/>
        </p:nvSpPr>
        <p:spPr bwMode="auto">
          <a:xfrm>
            <a:off x="7559675" y="4830764"/>
            <a:ext cx="25400" cy="34925"/>
          </a:xfrm>
          <a:prstGeom prst="ellipse">
            <a:avLst/>
          </a:prstGeom>
          <a:solidFill>
            <a:srgbClr val="440000"/>
          </a:solidFill>
          <a:ln w="25400">
            <a:solidFill>
              <a:srgbClr val="000000"/>
            </a:solidFill>
            <a:round/>
            <a:headEnd/>
            <a:tailEnd/>
          </a:ln>
        </p:spPr>
        <p:txBody>
          <a:bodyPr/>
          <a:lstStyle/>
          <a:p>
            <a:endParaRPr lang="en-IE"/>
          </a:p>
        </p:txBody>
      </p:sp>
      <p:sp>
        <p:nvSpPr>
          <p:cNvPr id="644425" name="Oval 329"/>
          <p:cNvSpPr>
            <a:spLocks noChangeArrowheads="1"/>
          </p:cNvSpPr>
          <p:nvPr/>
        </p:nvSpPr>
        <p:spPr bwMode="auto">
          <a:xfrm>
            <a:off x="9967913" y="4721225"/>
            <a:ext cx="34925" cy="25400"/>
          </a:xfrm>
          <a:prstGeom prst="ellipse">
            <a:avLst/>
          </a:prstGeom>
          <a:solidFill>
            <a:srgbClr val="440000"/>
          </a:solidFill>
          <a:ln w="25400">
            <a:solidFill>
              <a:srgbClr val="000000"/>
            </a:solidFill>
            <a:round/>
            <a:headEnd/>
            <a:tailEnd/>
          </a:ln>
        </p:spPr>
        <p:txBody>
          <a:bodyPr/>
          <a:lstStyle/>
          <a:p>
            <a:endParaRPr lang="en-IE"/>
          </a:p>
        </p:txBody>
      </p:sp>
      <p:sp>
        <p:nvSpPr>
          <p:cNvPr id="644426" name="Oval 330"/>
          <p:cNvSpPr>
            <a:spLocks noChangeArrowheads="1"/>
          </p:cNvSpPr>
          <p:nvPr/>
        </p:nvSpPr>
        <p:spPr bwMode="auto">
          <a:xfrm>
            <a:off x="4879975" y="6405563"/>
            <a:ext cx="25400" cy="25400"/>
          </a:xfrm>
          <a:prstGeom prst="ellipse">
            <a:avLst/>
          </a:prstGeom>
          <a:solidFill>
            <a:srgbClr val="440000"/>
          </a:solidFill>
          <a:ln w="25400">
            <a:solidFill>
              <a:srgbClr val="000000"/>
            </a:solidFill>
            <a:round/>
            <a:headEnd/>
            <a:tailEnd/>
          </a:ln>
        </p:spPr>
        <p:txBody>
          <a:bodyPr/>
          <a:lstStyle/>
          <a:p>
            <a:endParaRPr lang="en-IE"/>
          </a:p>
        </p:txBody>
      </p:sp>
      <p:grpSp>
        <p:nvGrpSpPr>
          <p:cNvPr id="644429" name="Group 333"/>
          <p:cNvGrpSpPr>
            <a:grpSpLocks/>
          </p:cNvGrpSpPr>
          <p:nvPr/>
        </p:nvGrpSpPr>
        <p:grpSpPr bwMode="auto">
          <a:xfrm>
            <a:off x="10287001" y="4044951"/>
            <a:ext cx="85725" cy="195263"/>
            <a:chOff x="5521" y="2548"/>
            <a:chExt cx="54" cy="123"/>
          </a:xfrm>
        </p:grpSpPr>
        <p:sp>
          <p:nvSpPr>
            <p:cNvPr id="644427" name="Freeform 331"/>
            <p:cNvSpPr>
              <a:spLocks/>
            </p:cNvSpPr>
            <p:nvPr/>
          </p:nvSpPr>
          <p:spPr bwMode="auto">
            <a:xfrm>
              <a:off x="5521" y="2548"/>
              <a:ext cx="54" cy="64"/>
            </a:xfrm>
            <a:custGeom>
              <a:avLst/>
              <a:gdLst>
                <a:gd name="T0" fmla="*/ 27 w 54"/>
                <a:gd name="T1" fmla="*/ 0 h 64"/>
                <a:gd name="T2" fmla="*/ 54 w 54"/>
                <a:gd name="T3" fmla="*/ 64 h 64"/>
                <a:gd name="T4" fmla="*/ 0 w 54"/>
                <a:gd name="T5" fmla="*/ 64 h 64"/>
                <a:gd name="T6" fmla="*/ 27 w 54"/>
                <a:gd name="T7" fmla="*/ 0 h 64"/>
              </a:gdLst>
              <a:ahLst/>
              <a:cxnLst>
                <a:cxn ang="0">
                  <a:pos x="T0" y="T1"/>
                </a:cxn>
                <a:cxn ang="0">
                  <a:pos x="T2" y="T3"/>
                </a:cxn>
                <a:cxn ang="0">
                  <a:pos x="T4" y="T5"/>
                </a:cxn>
                <a:cxn ang="0">
                  <a:pos x="T6" y="T7"/>
                </a:cxn>
              </a:cxnLst>
              <a:rect l="0" t="0" r="r" b="b"/>
              <a:pathLst>
                <a:path w="54" h="64">
                  <a:moveTo>
                    <a:pt x="27" y="0"/>
                  </a:moveTo>
                  <a:lnTo>
                    <a:pt x="54" y="64"/>
                  </a:lnTo>
                  <a:lnTo>
                    <a:pt x="0" y="64"/>
                  </a:lnTo>
                  <a:lnTo>
                    <a:pt x="27" y="0"/>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428" name="Line 332"/>
            <p:cNvSpPr>
              <a:spLocks noChangeShapeType="1"/>
            </p:cNvSpPr>
            <p:nvPr/>
          </p:nvSpPr>
          <p:spPr bwMode="auto">
            <a:xfrm>
              <a:off x="5548" y="2569"/>
              <a:ext cx="1" cy="102"/>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430" name="Rectangle 334"/>
          <p:cNvSpPr>
            <a:spLocks noChangeArrowheads="1"/>
          </p:cNvSpPr>
          <p:nvPr/>
        </p:nvSpPr>
        <p:spPr bwMode="auto">
          <a:xfrm>
            <a:off x="10015538" y="4222751"/>
            <a:ext cx="55143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PCSource</a:t>
            </a:r>
            <a:endParaRPr lang="en-US" altLang="en-US"/>
          </a:p>
        </p:txBody>
      </p:sp>
      <p:grpSp>
        <p:nvGrpSpPr>
          <p:cNvPr id="644433" name="Group 337"/>
          <p:cNvGrpSpPr>
            <a:grpSpLocks/>
          </p:cNvGrpSpPr>
          <p:nvPr/>
        </p:nvGrpSpPr>
        <p:grpSpPr bwMode="auto">
          <a:xfrm>
            <a:off x="5232401" y="4776789"/>
            <a:ext cx="85725" cy="187325"/>
            <a:chOff x="2337" y="3009"/>
            <a:chExt cx="54" cy="118"/>
          </a:xfrm>
        </p:grpSpPr>
        <p:sp>
          <p:nvSpPr>
            <p:cNvPr id="644431" name="Freeform 335"/>
            <p:cNvSpPr>
              <a:spLocks/>
            </p:cNvSpPr>
            <p:nvPr/>
          </p:nvSpPr>
          <p:spPr bwMode="auto">
            <a:xfrm>
              <a:off x="2337" y="3009"/>
              <a:ext cx="54" cy="64"/>
            </a:xfrm>
            <a:custGeom>
              <a:avLst/>
              <a:gdLst>
                <a:gd name="T0" fmla="*/ 27 w 54"/>
                <a:gd name="T1" fmla="*/ 0 h 64"/>
                <a:gd name="T2" fmla="*/ 54 w 54"/>
                <a:gd name="T3" fmla="*/ 64 h 64"/>
                <a:gd name="T4" fmla="*/ 0 w 54"/>
                <a:gd name="T5" fmla="*/ 64 h 64"/>
                <a:gd name="T6" fmla="*/ 27 w 54"/>
                <a:gd name="T7" fmla="*/ 0 h 64"/>
              </a:gdLst>
              <a:ahLst/>
              <a:cxnLst>
                <a:cxn ang="0">
                  <a:pos x="T0" y="T1"/>
                </a:cxn>
                <a:cxn ang="0">
                  <a:pos x="T2" y="T3"/>
                </a:cxn>
                <a:cxn ang="0">
                  <a:pos x="T4" y="T5"/>
                </a:cxn>
                <a:cxn ang="0">
                  <a:pos x="T6" y="T7"/>
                </a:cxn>
              </a:cxnLst>
              <a:rect l="0" t="0" r="r" b="b"/>
              <a:pathLst>
                <a:path w="54" h="64">
                  <a:moveTo>
                    <a:pt x="27" y="0"/>
                  </a:moveTo>
                  <a:lnTo>
                    <a:pt x="54" y="64"/>
                  </a:lnTo>
                  <a:lnTo>
                    <a:pt x="0" y="64"/>
                  </a:lnTo>
                  <a:lnTo>
                    <a:pt x="27" y="0"/>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432" name="Line 336"/>
            <p:cNvSpPr>
              <a:spLocks noChangeShapeType="1"/>
            </p:cNvSpPr>
            <p:nvPr/>
          </p:nvSpPr>
          <p:spPr bwMode="auto">
            <a:xfrm>
              <a:off x="2364" y="3030"/>
              <a:ext cx="1" cy="97"/>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434" name="Rectangle 338"/>
          <p:cNvSpPr>
            <a:spLocks noChangeArrowheads="1"/>
          </p:cNvSpPr>
          <p:nvPr/>
        </p:nvSpPr>
        <p:spPr bwMode="auto">
          <a:xfrm>
            <a:off x="4918076" y="4946651"/>
            <a:ext cx="5899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MemtoReg</a:t>
            </a:r>
            <a:endParaRPr lang="en-US" altLang="en-US"/>
          </a:p>
        </p:txBody>
      </p:sp>
      <p:sp>
        <p:nvSpPr>
          <p:cNvPr id="644435" name="Rectangle 339"/>
          <p:cNvSpPr>
            <a:spLocks noChangeArrowheads="1"/>
          </p:cNvSpPr>
          <p:nvPr/>
        </p:nvSpPr>
        <p:spPr bwMode="auto">
          <a:xfrm>
            <a:off x="2406650" y="3686176"/>
            <a:ext cx="2308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IorD</a:t>
            </a:r>
            <a:endParaRPr lang="en-US" altLang="en-US"/>
          </a:p>
        </p:txBody>
      </p:sp>
      <p:grpSp>
        <p:nvGrpSpPr>
          <p:cNvPr id="644438" name="Group 342"/>
          <p:cNvGrpSpPr>
            <a:grpSpLocks/>
          </p:cNvGrpSpPr>
          <p:nvPr/>
        </p:nvGrpSpPr>
        <p:grpSpPr bwMode="auto">
          <a:xfrm>
            <a:off x="1905001" y="3551238"/>
            <a:ext cx="85725" cy="228600"/>
            <a:chOff x="241" y="2237"/>
            <a:chExt cx="54" cy="144"/>
          </a:xfrm>
        </p:grpSpPr>
        <p:sp>
          <p:nvSpPr>
            <p:cNvPr id="644436" name="Freeform 340"/>
            <p:cNvSpPr>
              <a:spLocks/>
            </p:cNvSpPr>
            <p:nvPr/>
          </p:nvSpPr>
          <p:spPr bwMode="auto">
            <a:xfrm>
              <a:off x="241" y="2317"/>
              <a:ext cx="54" cy="64"/>
            </a:xfrm>
            <a:custGeom>
              <a:avLst/>
              <a:gdLst>
                <a:gd name="T0" fmla="*/ 27 w 54"/>
                <a:gd name="T1" fmla="*/ 64 h 64"/>
                <a:gd name="T2" fmla="*/ 0 w 54"/>
                <a:gd name="T3" fmla="*/ 0 h 64"/>
                <a:gd name="T4" fmla="*/ 54 w 54"/>
                <a:gd name="T5" fmla="*/ 0 h 64"/>
                <a:gd name="T6" fmla="*/ 27 w 54"/>
                <a:gd name="T7" fmla="*/ 64 h 64"/>
              </a:gdLst>
              <a:ahLst/>
              <a:cxnLst>
                <a:cxn ang="0">
                  <a:pos x="T0" y="T1"/>
                </a:cxn>
                <a:cxn ang="0">
                  <a:pos x="T2" y="T3"/>
                </a:cxn>
                <a:cxn ang="0">
                  <a:pos x="T4" y="T5"/>
                </a:cxn>
                <a:cxn ang="0">
                  <a:pos x="T6" y="T7"/>
                </a:cxn>
              </a:cxnLst>
              <a:rect l="0" t="0" r="r" b="b"/>
              <a:pathLst>
                <a:path w="54" h="64">
                  <a:moveTo>
                    <a:pt x="27" y="64"/>
                  </a:moveTo>
                  <a:lnTo>
                    <a:pt x="0" y="0"/>
                  </a:lnTo>
                  <a:lnTo>
                    <a:pt x="54" y="0"/>
                  </a:lnTo>
                  <a:lnTo>
                    <a:pt x="27" y="64"/>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437" name="Line 341"/>
            <p:cNvSpPr>
              <a:spLocks noChangeShapeType="1"/>
            </p:cNvSpPr>
            <p:nvPr/>
          </p:nvSpPr>
          <p:spPr bwMode="auto">
            <a:xfrm>
              <a:off x="268" y="2237"/>
              <a:ext cx="1" cy="123"/>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439" name="Rectangle 343"/>
          <p:cNvSpPr>
            <a:spLocks noChangeArrowheads="1"/>
          </p:cNvSpPr>
          <p:nvPr/>
        </p:nvSpPr>
        <p:spPr bwMode="auto">
          <a:xfrm>
            <a:off x="1735138" y="3371851"/>
            <a:ext cx="35907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PCWr*</a:t>
            </a:r>
            <a:endParaRPr lang="en-US" altLang="en-US"/>
          </a:p>
        </p:txBody>
      </p:sp>
      <p:grpSp>
        <p:nvGrpSpPr>
          <p:cNvPr id="644442" name="Group 346"/>
          <p:cNvGrpSpPr>
            <a:grpSpLocks/>
          </p:cNvGrpSpPr>
          <p:nvPr/>
        </p:nvGrpSpPr>
        <p:grpSpPr bwMode="auto">
          <a:xfrm>
            <a:off x="4467226" y="2513013"/>
            <a:ext cx="84137" cy="425450"/>
            <a:chOff x="1855" y="1583"/>
            <a:chExt cx="53" cy="268"/>
          </a:xfrm>
        </p:grpSpPr>
        <p:sp>
          <p:nvSpPr>
            <p:cNvPr id="644440" name="Freeform 344"/>
            <p:cNvSpPr>
              <a:spLocks/>
            </p:cNvSpPr>
            <p:nvPr/>
          </p:nvSpPr>
          <p:spPr bwMode="auto">
            <a:xfrm>
              <a:off x="1855" y="1786"/>
              <a:ext cx="53" cy="65"/>
            </a:xfrm>
            <a:custGeom>
              <a:avLst/>
              <a:gdLst>
                <a:gd name="T0" fmla="*/ 27 w 53"/>
                <a:gd name="T1" fmla="*/ 65 h 65"/>
                <a:gd name="T2" fmla="*/ 0 w 53"/>
                <a:gd name="T3" fmla="*/ 0 h 65"/>
                <a:gd name="T4" fmla="*/ 53 w 53"/>
                <a:gd name="T5" fmla="*/ 0 h 65"/>
                <a:gd name="T6" fmla="*/ 27 w 53"/>
                <a:gd name="T7" fmla="*/ 65 h 65"/>
              </a:gdLst>
              <a:ahLst/>
              <a:cxnLst>
                <a:cxn ang="0">
                  <a:pos x="T0" y="T1"/>
                </a:cxn>
                <a:cxn ang="0">
                  <a:pos x="T2" y="T3"/>
                </a:cxn>
                <a:cxn ang="0">
                  <a:pos x="T4" y="T5"/>
                </a:cxn>
                <a:cxn ang="0">
                  <a:pos x="T6" y="T7"/>
                </a:cxn>
              </a:cxnLst>
              <a:rect l="0" t="0" r="r" b="b"/>
              <a:pathLst>
                <a:path w="53" h="65">
                  <a:moveTo>
                    <a:pt x="27" y="65"/>
                  </a:moveTo>
                  <a:lnTo>
                    <a:pt x="0" y="0"/>
                  </a:lnTo>
                  <a:lnTo>
                    <a:pt x="53" y="0"/>
                  </a:lnTo>
                  <a:lnTo>
                    <a:pt x="27" y="65"/>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441" name="Line 345"/>
            <p:cNvSpPr>
              <a:spLocks noChangeShapeType="1"/>
            </p:cNvSpPr>
            <p:nvPr/>
          </p:nvSpPr>
          <p:spPr bwMode="auto">
            <a:xfrm>
              <a:off x="1882" y="1583"/>
              <a:ext cx="1" cy="246"/>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644443" name="Rectangle 347"/>
          <p:cNvSpPr>
            <a:spLocks noChangeArrowheads="1"/>
          </p:cNvSpPr>
          <p:nvPr/>
        </p:nvSpPr>
        <p:spPr bwMode="auto">
          <a:xfrm>
            <a:off x="4237038" y="2384426"/>
            <a:ext cx="40395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b="1">
                <a:solidFill>
                  <a:srgbClr val="0033FF"/>
                </a:solidFill>
                <a:latin typeface="Arial" panose="020B0604020202020204" pitchFamily="34" charset="0"/>
              </a:rPr>
              <a:t>IRWrite</a:t>
            </a:r>
            <a:endParaRPr lang="en-US" altLang="en-US"/>
          </a:p>
        </p:txBody>
      </p:sp>
      <p:grpSp>
        <p:nvGrpSpPr>
          <p:cNvPr id="644446" name="Group 350"/>
          <p:cNvGrpSpPr>
            <a:grpSpLocks/>
          </p:cNvGrpSpPr>
          <p:nvPr/>
        </p:nvGrpSpPr>
        <p:grpSpPr bwMode="auto">
          <a:xfrm>
            <a:off x="3436938" y="3814764"/>
            <a:ext cx="85725" cy="230187"/>
            <a:chOff x="1206" y="2403"/>
            <a:chExt cx="54" cy="145"/>
          </a:xfrm>
        </p:grpSpPr>
        <p:sp>
          <p:nvSpPr>
            <p:cNvPr id="644444" name="Freeform 348"/>
            <p:cNvSpPr>
              <a:spLocks/>
            </p:cNvSpPr>
            <p:nvPr/>
          </p:nvSpPr>
          <p:spPr bwMode="auto">
            <a:xfrm>
              <a:off x="1206" y="2483"/>
              <a:ext cx="54" cy="65"/>
            </a:xfrm>
            <a:custGeom>
              <a:avLst/>
              <a:gdLst>
                <a:gd name="T0" fmla="*/ 27 w 54"/>
                <a:gd name="T1" fmla="*/ 65 h 65"/>
                <a:gd name="T2" fmla="*/ 0 w 54"/>
                <a:gd name="T3" fmla="*/ 0 h 65"/>
                <a:gd name="T4" fmla="*/ 54 w 54"/>
                <a:gd name="T5" fmla="*/ 0 h 65"/>
                <a:gd name="T6" fmla="*/ 27 w 54"/>
                <a:gd name="T7" fmla="*/ 65 h 65"/>
              </a:gdLst>
              <a:ahLst/>
              <a:cxnLst>
                <a:cxn ang="0">
                  <a:pos x="T0" y="T1"/>
                </a:cxn>
                <a:cxn ang="0">
                  <a:pos x="T2" y="T3"/>
                </a:cxn>
                <a:cxn ang="0">
                  <a:pos x="T4" y="T5"/>
                </a:cxn>
                <a:cxn ang="0">
                  <a:pos x="T6" y="T7"/>
                </a:cxn>
              </a:cxnLst>
              <a:rect l="0" t="0" r="r" b="b"/>
              <a:pathLst>
                <a:path w="54" h="65">
                  <a:moveTo>
                    <a:pt x="27" y="65"/>
                  </a:moveTo>
                  <a:lnTo>
                    <a:pt x="0" y="0"/>
                  </a:lnTo>
                  <a:lnTo>
                    <a:pt x="54" y="0"/>
                  </a:lnTo>
                  <a:lnTo>
                    <a:pt x="27" y="65"/>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E"/>
            </a:p>
          </p:txBody>
        </p:sp>
        <p:sp>
          <p:nvSpPr>
            <p:cNvPr id="644445" name="Line 349"/>
            <p:cNvSpPr>
              <a:spLocks noChangeShapeType="1"/>
            </p:cNvSpPr>
            <p:nvPr/>
          </p:nvSpPr>
          <p:spPr bwMode="auto">
            <a:xfrm>
              <a:off x="1233" y="2403"/>
              <a:ext cx="1" cy="123"/>
            </a:xfrm>
            <a:prstGeom prst="line">
              <a:avLst/>
            </a:prstGeom>
            <a:noFill/>
            <a:ln w="17463">
              <a:solidFill>
                <a:srgbClr val="0033FF"/>
              </a:solidFill>
              <a:round/>
              <a:headEnd/>
              <a:tailEnd/>
            </a:ln>
            <a:extLst>
              <a:ext uri="{909E8E84-426E-40DD-AFC4-6F175D3DCCD1}">
                <a14:hiddenFill xmlns:a14="http://schemas.microsoft.com/office/drawing/2010/main">
                  <a:noFill/>
                </a14:hiddenFill>
              </a:ext>
            </a:extLst>
          </p:spPr>
          <p:txBody>
            <a:bodyPr/>
            <a:lstStyle/>
            <a:p>
              <a:endParaRPr lang="en-IE"/>
            </a:p>
          </p:txBody>
        </p:sp>
      </p:grpSp>
      <p:grpSp>
        <p:nvGrpSpPr>
          <p:cNvPr id="644126" name="Group 30"/>
          <p:cNvGrpSpPr>
            <a:grpSpLocks/>
          </p:cNvGrpSpPr>
          <p:nvPr/>
        </p:nvGrpSpPr>
        <p:grpSpPr bwMode="auto">
          <a:xfrm>
            <a:off x="1751013" y="2238376"/>
            <a:ext cx="8709025" cy="3744913"/>
            <a:chOff x="144" y="1193"/>
            <a:chExt cx="5486" cy="2359"/>
          </a:xfrm>
        </p:grpSpPr>
        <p:sp>
          <p:nvSpPr>
            <p:cNvPr id="644127" name="Rectangle 31"/>
            <p:cNvSpPr>
              <a:spLocks noChangeArrowheads="1"/>
            </p:cNvSpPr>
            <p:nvPr/>
          </p:nvSpPr>
          <p:spPr bwMode="auto">
            <a:xfrm>
              <a:off x="2777" y="3169"/>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4128" name="Rectangle 32"/>
            <p:cNvSpPr>
              <a:spLocks noChangeArrowheads="1"/>
            </p:cNvSpPr>
            <p:nvPr/>
          </p:nvSpPr>
          <p:spPr bwMode="auto">
            <a:xfrm>
              <a:off x="144" y="1694"/>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4129" name="Rectangle 33"/>
            <p:cNvSpPr>
              <a:spLocks noChangeArrowheads="1"/>
            </p:cNvSpPr>
            <p:nvPr/>
          </p:nvSpPr>
          <p:spPr bwMode="auto">
            <a:xfrm>
              <a:off x="528" y="1865"/>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4130" name="Rectangle 34"/>
            <p:cNvSpPr>
              <a:spLocks noChangeArrowheads="1"/>
            </p:cNvSpPr>
            <p:nvPr/>
          </p:nvSpPr>
          <p:spPr bwMode="auto">
            <a:xfrm>
              <a:off x="1125" y="1982"/>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4131" name="Rectangle 35"/>
            <p:cNvSpPr>
              <a:spLocks noChangeArrowheads="1"/>
            </p:cNvSpPr>
            <p:nvPr/>
          </p:nvSpPr>
          <p:spPr bwMode="auto">
            <a:xfrm>
              <a:off x="1138" y="3134"/>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4132" name="Rectangle 36"/>
            <p:cNvSpPr>
              <a:spLocks noChangeArrowheads="1"/>
            </p:cNvSpPr>
            <p:nvPr/>
          </p:nvSpPr>
          <p:spPr bwMode="auto">
            <a:xfrm>
              <a:off x="2016" y="1193"/>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4133" name="Rectangle 37"/>
            <p:cNvSpPr>
              <a:spLocks noChangeArrowheads="1"/>
            </p:cNvSpPr>
            <p:nvPr/>
          </p:nvSpPr>
          <p:spPr bwMode="auto">
            <a:xfrm>
              <a:off x="2256" y="2983"/>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4134" name="Rectangle 38"/>
            <p:cNvSpPr>
              <a:spLocks noChangeArrowheads="1"/>
            </p:cNvSpPr>
            <p:nvPr/>
          </p:nvSpPr>
          <p:spPr bwMode="auto">
            <a:xfrm>
              <a:off x="3600" y="2112"/>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4135" name="Rectangle 39"/>
            <p:cNvSpPr>
              <a:spLocks noChangeArrowheads="1"/>
            </p:cNvSpPr>
            <p:nvPr/>
          </p:nvSpPr>
          <p:spPr bwMode="auto">
            <a:xfrm>
              <a:off x="4073" y="336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4136" name="Rectangle 40"/>
            <p:cNvSpPr>
              <a:spLocks noChangeArrowheads="1"/>
            </p:cNvSpPr>
            <p:nvPr/>
          </p:nvSpPr>
          <p:spPr bwMode="auto">
            <a:xfrm>
              <a:off x="4080" y="1989"/>
              <a:ext cx="192"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4137" name="Rectangle 41"/>
            <p:cNvSpPr>
              <a:spLocks noChangeArrowheads="1"/>
            </p:cNvSpPr>
            <p:nvPr/>
          </p:nvSpPr>
          <p:spPr bwMode="auto">
            <a:xfrm>
              <a:off x="4368" y="2029"/>
              <a:ext cx="288"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44138" name="Rectangle 42"/>
            <p:cNvSpPr>
              <a:spLocks noChangeArrowheads="1"/>
            </p:cNvSpPr>
            <p:nvPr/>
          </p:nvSpPr>
          <p:spPr bwMode="auto">
            <a:xfrm>
              <a:off x="5438" y="251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Tree>
    <p:extLst>
      <p:ext uri="{BB962C8B-B14F-4D97-AF65-F5344CB8AC3E}">
        <p14:creationId xmlns:p14="http://schemas.microsoft.com/office/powerpoint/2010/main" val="3312207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44098"/>
                                        </p:tgtEl>
                                        <p:attrNameLst>
                                          <p:attrName>style.visibility</p:attrName>
                                        </p:attrNameLst>
                                      </p:cBhvr>
                                      <p:to>
                                        <p:strVal val="visible"/>
                                      </p:to>
                                    </p:set>
                                    <p:animEffect transition="in" filter="wipe(left)">
                                      <p:cBhvr>
                                        <p:cTn id="7" dur="500"/>
                                        <p:tgtEl>
                                          <p:spTgt spid="6440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644118"/>
                                        </p:tgtEl>
                                        <p:attrNameLst>
                                          <p:attrName>style.visibility</p:attrName>
                                        </p:attrNameLst>
                                      </p:cBhvr>
                                      <p:to>
                                        <p:strVal val="visible"/>
                                      </p:to>
                                    </p:set>
                                    <p:anim calcmode="lin" valueType="num">
                                      <p:cBhvr additive="base">
                                        <p:cTn id="12" dur="500" fill="hold"/>
                                        <p:tgtEl>
                                          <p:spTgt spid="644118"/>
                                        </p:tgtEl>
                                        <p:attrNameLst>
                                          <p:attrName>ppt_x</p:attrName>
                                        </p:attrNameLst>
                                      </p:cBhvr>
                                      <p:tavLst>
                                        <p:tav tm="0">
                                          <p:val>
                                            <p:strVal val="#ppt_x"/>
                                          </p:val>
                                        </p:tav>
                                        <p:tav tm="100000">
                                          <p:val>
                                            <p:strVal val="#ppt_x"/>
                                          </p:val>
                                        </p:tav>
                                      </p:tavLst>
                                    </p:anim>
                                    <p:anim calcmode="lin" valueType="num">
                                      <p:cBhvr additive="base">
                                        <p:cTn id="13" dur="500" fill="hold"/>
                                        <p:tgtEl>
                                          <p:spTgt spid="644118"/>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644119"/>
                                        </p:tgtEl>
                                        <p:attrNameLst>
                                          <p:attrName>style.visibility</p:attrName>
                                        </p:attrNameLst>
                                      </p:cBhvr>
                                      <p:to>
                                        <p:strVal val="visible"/>
                                      </p:to>
                                    </p:set>
                                    <p:anim calcmode="lin" valueType="num">
                                      <p:cBhvr additive="base">
                                        <p:cTn id="18" dur="500" fill="hold"/>
                                        <p:tgtEl>
                                          <p:spTgt spid="644119"/>
                                        </p:tgtEl>
                                        <p:attrNameLst>
                                          <p:attrName>ppt_x</p:attrName>
                                        </p:attrNameLst>
                                      </p:cBhvr>
                                      <p:tavLst>
                                        <p:tav tm="0">
                                          <p:val>
                                            <p:strVal val="#ppt_x"/>
                                          </p:val>
                                        </p:tav>
                                        <p:tav tm="100000">
                                          <p:val>
                                            <p:strVal val="#ppt_x"/>
                                          </p:val>
                                        </p:tav>
                                      </p:tavLst>
                                    </p:anim>
                                    <p:anim calcmode="lin" valueType="num">
                                      <p:cBhvr additive="base">
                                        <p:cTn id="19" dur="500" fill="hold"/>
                                        <p:tgtEl>
                                          <p:spTgt spid="644119"/>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644120"/>
                                        </p:tgtEl>
                                        <p:attrNameLst>
                                          <p:attrName>style.visibility</p:attrName>
                                        </p:attrNameLst>
                                      </p:cBhvr>
                                      <p:to>
                                        <p:strVal val="visible"/>
                                      </p:to>
                                    </p:set>
                                    <p:anim calcmode="lin" valueType="num">
                                      <p:cBhvr additive="base">
                                        <p:cTn id="24" dur="500" fill="hold"/>
                                        <p:tgtEl>
                                          <p:spTgt spid="644120"/>
                                        </p:tgtEl>
                                        <p:attrNameLst>
                                          <p:attrName>ppt_x</p:attrName>
                                        </p:attrNameLst>
                                      </p:cBhvr>
                                      <p:tavLst>
                                        <p:tav tm="0">
                                          <p:val>
                                            <p:strVal val="#ppt_x"/>
                                          </p:val>
                                        </p:tav>
                                        <p:tav tm="100000">
                                          <p:val>
                                            <p:strVal val="#ppt_x"/>
                                          </p:val>
                                        </p:tav>
                                      </p:tavLst>
                                    </p:anim>
                                    <p:anim calcmode="lin" valueType="num">
                                      <p:cBhvr additive="base">
                                        <p:cTn id="25" dur="500" fill="hold"/>
                                        <p:tgtEl>
                                          <p:spTgt spid="644120"/>
                                        </p:tgtEl>
                                        <p:attrNameLst>
                                          <p:attrName>ppt_y</p:attrName>
                                        </p:attrNameLst>
                                      </p:cBhvr>
                                      <p:tavLst>
                                        <p:tav tm="0">
                                          <p:val>
                                            <p:strVal val="0-#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44117"/>
                                        </p:tgtEl>
                                        <p:attrNameLst>
                                          <p:attrName>style.visibility</p:attrName>
                                        </p:attrNameLst>
                                      </p:cBhvr>
                                      <p:to>
                                        <p:strVal val="visible"/>
                                      </p:to>
                                    </p:set>
                                    <p:anim calcmode="lin" valueType="num">
                                      <p:cBhvr additive="base">
                                        <p:cTn id="30" dur="500" fill="hold"/>
                                        <p:tgtEl>
                                          <p:spTgt spid="644117"/>
                                        </p:tgtEl>
                                        <p:attrNameLst>
                                          <p:attrName>ppt_x</p:attrName>
                                        </p:attrNameLst>
                                      </p:cBhvr>
                                      <p:tavLst>
                                        <p:tav tm="0">
                                          <p:val>
                                            <p:strVal val="#ppt_x"/>
                                          </p:val>
                                        </p:tav>
                                        <p:tav tm="100000">
                                          <p:val>
                                            <p:strVal val="#ppt_x"/>
                                          </p:val>
                                        </p:tav>
                                      </p:tavLst>
                                    </p:anim>
                                    <p:anim calcmode="lin" valueType="num">
                                      <p:cBhvr additive="base">
                                        <p:cTn id="31" dur="500" fill="hold"/>
                                        <p:tgtEl>
                                          <p:spTgt spid="644117"/>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1" fill="hold" grpId="0" nodeType="clickEffect">
                                  <p:stCondLst>
                                    <p:cond delay="0"/>
                                  </p:stCondLst>
                                  <p:childTnLst>
                                    <p:set>
                                      <p:cBhvr>
                                        <p:cTn id="35" dur="1" fill="hold">
                                          <p:stCondLst>
                                            <p:cond delay="0"/>
                                          </p:stCondLst>
                                        </p:cTn>
                                        <p:tgtEl>
                                          <p:spTgt spid="644124"/>
                                        </p:tgtEl>
                                        <p:attrNameLst>
                                          <p:attrName>style.visibility</p:attrName>
                                        </p:attrNameLst>
                                      </p:cBhvr>
                                      <p:to>
                                        <p:strVal val="visible"/>
                                      </p:to>
                                    </p:set>
                                    <p:anim calcmode="lin" valueType="num">
                                      <p:cBhvr additive="base">
                                        <p:cTn id="36" dur="500" fill="hold"/>
                                        <p:tgtEl>
                                          <p:spTgt spid="644124"/>
                                        </p:tgtEl>
                                        <p:attrNameLst>
                                          <p:attrName>ppt_x</p:attrName>
                                        </p:attrNameLst>
                                      </p:cBhvr>
                                      <p:tavLst>
                                        <p:tav tm="0">
                                          <p:val>
                                            <p:strVal val="#ppt_x"/>
                                          </p:val>
                                        </p:tav>
                                        <p:tav tm="100000">
                                          <p:val>
                                            <p:strVal val="#ppt_x"/>
                                          </p:val>
                                        </p:tav>
                                      </p:tavLst>
                                    </p:anim>
                                    <p:anim calcmode="lin" valueType="num">
                                      <p:cBhvr additive="base">
                                        <p:cTn id="37" dur="500" fill="hold"/>
                                        <p:tgtEl>
                                          <p:spTgt spid="644124"/>
                                        </p:tgtEl>
                                        <p:attrNameLst>
                                          <p:attrName>ppt_y</p:attrName>
                                        </p:attrNameLst>
                                      </p:cBhvr>
                                      <p:tavLst>
                                        <p:tav tm="0">
                                          <p:val>
                                            <p:strVal val="0-#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44114"/>
                                        </p:tgtEl>
                                        <p:attrNameLst>
                                          <p:attrName>style.visibility</p:attrName>
                                        </p:attrNameLst>
                                      </p:cBhvr>
                                      <p:to>
                                        <p:strVal val="visible"/>
                                      </p:to>
                                    </p:set>
                                    <p:anim calcmode="lin" valueType="num">
                                      <p:cBhvr additive="base">
                                        <p:cTn id="42" dur="500" fill="hold"/>
                                        <p:tgtEl>
                                          <p:spTgt spid="644114"/>
                                        </p:tgtEl>
                                        <p:attrNameLst>
                                          <p:attrName>ppt_x</p:attrName>
                                        </p:attrNameLst>
                                      </p:cBhvr>
                                      <p:tavLst>
                                        <p:tav tm="0">
                                          <p:val>
                                            <p:strVal val="#ppt_x"/>
                                          </p:val>
                                        </p:tav>
                                        <p:tav tm="100000">
                                          <p:val>
                                            <p:strVal val="#ppt_x"/>
                                          </p:val>
                                        </p:tav>
                                      </p:tavLst>
                                    </p:anim>
                                    <p:anim calcmode="lin" valueType="num">
                                      <p:cBhvr additive="base">
                                        <p:cTn id="43" dur="500" fill="hold"/>
                                        <p:tgtEl>
                                          <p:spTgt spid="644114"/>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644113"/>
                                        </p:tgtEl>
                                        <p:attrNameLst>
                                          <p:attrName>style.visibility</p:attrName>
                                        </p:attrNameLst>
                                      </p:cBhvr>
                                      <p:to>
                                        <p:strVal val="visible"/>
                                      </p:to>
                                    </p:set>
                                    <p:anim calcmode="lin" valueType="num">
                                      <p:cBhvr additive="base">
                                        <p:cTn id="48" dur="500" fill="hold"/>
                                        <p:tgtEl>
                                          <p:spTgt spid="644113"/>
                                        </p:tgtEl>
                                        <p:attrNameLst>
                                          <p:attrName>ppt_x</p:attrName>
                                        </p:attrNameLst>
                                      </p:cBhvr>
                                      <p:tavLst>
                                        <p:tav tm="0">
                                          <p:val>
                                            <p:strVal val="#ppt_x"/>
                                          </p:val>
                                        </p:tav>
                                        <p:tav tm="100000">
                                          <p:val>
                                            <p:strVal val="#ppt_x"/>
                                          </p:val>
                                        </p:tav>
                                      </p:tavLst>
                                    </p:anim>
                                    <p:anim calcmode="lin" valueType="num">
                                      <p:cBhvr additive="base">
                                        <p:cTn id="49" dur="500" fill="hold"/>
                                        <p:tgtEl>
                                          <p:spTgt spid="644113"/>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1" fill="hold" grpId="0" nodeType="clickEffect">
                                  <p:stCondLst>
                                    <p:cond delay="0"/>
                                  </p:stCondLst>
                                  <p:childTnLst>
                                    <p:set>
                                      <p:cBhvr>
                                        <p:cTn id="53" dur="1" fill="hold">
                                          <p:stCondLst>
                                            <p:cond delay="0"/>
                                          </p:stCondLst>
                                        </p:cTn>
                                        <p:tgtEl>
                                          <p:spTgt spid="644115"/>
                                        </p:tgtEl>
                                        <p:attrNameLst>
                                          <p:attrName>style.visibility</p:attrName>
                                        </p:attrNameLst>
                                      </p:cBhvr>
                                      <p:to>
                                        <p:strVal val="visible"/>
                                      </p:to>
                                    </p:set>
                                    <p:anim calcmode="lin" valueType="num">
                                      <p:cBhvr additive="base">
                                        <p:cTn id="54" dur="500" fill="hold"/>
                                        <p:tgtEl>
                                          <p:spTgt spid="644115"/>
                                        </p:tgtEl>
                                        <p:attrNameLst>
                                          <p:attrName>ppt_x</p:attrName>
                                        </p:attrNameLst>
                                      </p:cBhvr>
                                      <p:tavLst>
                                        <p:tav tm="0">
                                          <p:val>
                                            <p:strVal val="#ppt_x"/>
                                          </p:val>
                                        </p:tav>
                                        <p:tav tm="100000">
                                          <p:val>
                                            <p:strVal val="#ppt_x"/>
                                          </p:val>
                                        </p:tav>
                                      </p:tavLst>
                                    </p:anim>
                                    <p:anim calcmode="lin" valueType="num">
                                      <p:cBhvr additive="base">
                                        <p:cTn id="55" dur="500" fill="hold"/>
                                        <p:tgtEl>
                                          <p:spTgt spid="644115"/>
                                        </p:tgtEl>
                                        <p:attrNameLst>
                                          <p:attrName>ppt_y</p:attrName>
                                        </p:attrNameLst>
                                      </p:cBhvr>
                                      <p:tavLst>
                                        <p:tav tm="0">
                                          <p:val>
                                            <p:strVal val="0-#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1" fill="hold" grpId="0" nodeType="clickEffect">
                                  <p:stCondLst>
                                    <p:cond delay="0"/>
                                  </p:stCondLst>
                                  <p:childTnLst>
                                    <p:set>
                                      <p:cBhvr>
                                        <p:cTn id="59" dur="1" fill="hold">
                                          <p:stCondLst>
                                            <p:cond delay="0"/>
                                          </p:stCondLst>
                                        </p:cTn>
                                        <p:tgtEl>
                                          <p:spTgt spid="644121"/>
                                        </p:tgtEl>
                                        <p:attrNameLst>
                                          <p:attrName>style.visibility</p:attrName>
                                        </p:attrNameLst>
                                      </p:cBhvr>
                                      <p:to>
                                        <p:strVal val="visible"/>
                                      </p:to>
                                    </p:set>
                                    <p:anim calcmode="lin" valueType="num">
                                      <p:cBhvr additive="base">
                                        <p:cTn id="60" dur="500" fill="hold"/>
                                        <p:tgtEl>
                                          <p:spTgt spid="644121"/>
                                        </p:tgtEl>
                                        <p:attrNameLst>
                                          <p:attrName>ppt_x</p:attrName>
                                        </p:attrNameLst>
                                      </p:cBhvr>
                                      <p:tavLst>
                                        <p:tav tm="0">
                                          <p:val>
                                            <p:strVal val="#ppt_x"/>
                                          </p:val>
                                        </p:tav>
                                        <p:tav tm="100000">
                                          <p:val>
                                            <p:strVal val="#ppt_x"/>
                                          </p:val>
                                        </p:tav>
                                      </p:tavLst>
                                    </p:anim>
                                    <p:anim calcmode="lin" valueType="num">
                                      <p:cBhvr additive="base">
                                        <p:cTn id="61" dur="500" fill="hold"/>
                                        <p:tgtEl>
                                          <p:spTgt spid="644121"/>
                                        </p:tgtEl>
                                        <p:attrNameLst>
                                          <p:attrName>ppt_y</p:attrName>
                                        </p:attrNameLst>
                                      </p:cBhvr>
                                      <p:tavLst>
                                        <p:tav tm="0">
                                          <p:val>
                                            <p:strVal val="0-#ppt_h/2"/>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644116"/>
                                        </p:tgtEl>
                                        <p:attrNameLst>
                                          <p:attrName>style.visibility</p:attrName>
                                        </p:attrNameLst>
                                      </p:cBhvr>
                                      <p:to>
                                        <p:strVal val="visible"/>
                                      </p:to>
                                    </p:set>
                                    <p:anim calcmode="lin" valueType="num">
                                      <p:cBhvr additive="base">
                                        <p:cTn id="66" dur="500" fill="hold"/>
                                        <p:tgtEl>
                                          <p:spTgt spid="644116"/>
                                        </p:tgtEl>
                                        <p:attrNameLst>
                                          <p:attrName>ppt_x</p:attrName>
                                        </p:attrNameLst>
                                      </p:cBhvr>
                                      <p:tavLst>
                                        <p:tav tm="0">
                                          <p:val>
                                            <p:strVal val="#ppt_x"/>
                                          </p:val>
                                        </p:tav>
                                        <p:tav tm="100000">
                                          <p:val>
                                            <p:strVal val="#ppt_x"/>
                                          </p:val>
                                        </p:tav>
                                      </p:tavLst>
                                    </p:anim>
                                    <p:anim calcmode="lin" valueType="num">
                                      <p:cBhvr additive="base">
                                        <p:cTn id="67" dur="500" fill="hold"/>
                                        <p:tgtEl>
                                          <p:spTgt spid="644116"/>
                                        </p:tgtEl>
                                        <p:attrNameLst>
                                          <p:attrName>ppt_y</p:attrName>
                                        </p:attrNameLst>
                                      </p:cBhvr>
                                      <p:tavLst>
                                        <p:tav tm="0">
                                          <p:val>
                                            <p:strVal val="1+#ppt_h/2"/>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1" fill="hold" grpId="0" nodeType="clickEffect">
                                  <p:stCondLst>
                                    <p:cond delay="0"/>
                                  </p:stCondLst>
                                  <p:childTnLst>
                                    <p:set>
                                      <p:cBhvr>
                                        <p:cTn id="71" dur="1" fill="hold">
                                          <p:stCondLst>
                                            <p:cond delay="0"/>
                                          </p:stCondLst>
                                        </p:cTn>
                                        <p:tgtEl>
                                          <p:spTgt spid="644123"/>
                                        </p:tgtEl>
                                        <p:attrNameLst>
                                          <p:attrName>style.visibility</p:attrName>
                                        </p:attrNameLst>
                                      </p:cBhvr>
                                      <p:to>
                                        <p:strVal val="visible"/>
                                      </p:to>
                                    </p:set>
                                    <p:anim calcmode="lin" valueType="num">
                                      <p:cBhvr additive="base">
                                        <p:cTn id="72" dur="500" fill="hold"/>
                                        <p:tgtEl>
                                          <p:spTgt spid="644123"/>
                                        </p:tgtEl>
                                        <p:attrNameLst>
                                          <p:attrName>ppt_x</p:attrName>
                                        </p:attrNameLst>
                                      </p:cBhvr>
                                      <p:tavLst>
                                        <p:tav tm="0">
                                          <p:val>
                                            <p:strVal val="#ppt_x"/>
                                          </p:val>
                                        </p:tav>
                                        <p:tav tm="100000">
                                          <p:val>
                                            <p:strVal val="#ppt_x"/>
                                          </p:val>
                                        </p:tav>
                                      </p:tavLst>
                                    </p:anim>
                                    <p:anim calcmode="lin" valueType="num">
                                      <p:cBhvr additive="base">
                                        <p:cTn id="73" dur="500" fill="hold"/>
                                        <p:tgtEl>
                                          <p:spTgt spid="644123"/>
                                        </p:tgtEl>
                                        <p:attrNameLst>
                                          <p:attrName>ppt_y</p:attrName>
                                        </p:attrNameLst>
                                      </p:cBhvr>
                                      <p:tavLst>
                                        <p:tav tm="0">
                                          <p:val>
                                            <p:strVal val="0-#ppt_h/2"/>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644122"/>
                                        </p:tgtEl>
                                        <p:attrNameLst>
                                          <p:attrName>style.visibility</p:attrName>
                                        </p:attrNameLst>
                                      </p:cBhvr>
                                      <p:to>
                                        <p:strVal val="visible"/>
                                      </p:to>
                                    </p:set>
                                    <p:anim calcmode="lin" valueType="num">
                                      <p:cBhvr additive="base">
                                        <p:cTn id="78" dur="500" fill="hold"/>
                                        <p:tgtEl>
                                          <p:spTgt spid="644122"/>
                                        </p:tgtEl>
                                        <p:attrNameLst>
                                          <p:attrName>ppt_x</p:attrName>
                                        </p:attrNameLst>
                                      </p:cBhvr>
                                      <p:tavLst>
                                        <p:tav tm="0">
                                          <p:val>
                                            <p:strVal val="#ppt_x"/>
                                          </p:val>
                                        </p:tav>
                                        <p:tav tm="100000">
                                          <p:val>
                                            <p:strVal val="#ppt_x"/>
                                          </p:val>
                                        </p:tav>
                                      </p:tavLst>
                                    </p:anim>
                                    <p:anim calcmode="lin" valueType="num">
                                      <p:cBhvr additive="base">
                                        <p:cTn id="79" dur="500" fill="hold"/>
                                        <p:tgtEl>
                                          <p:spTgt spid="644122"/>
                                        </p:tgtEl>
                                        <p:attrNameLst>
                                          <p:attrName>ppt_y</p:attrName>
                                        </p:attrNameLst>
                                      </p:cBhvr>
                                      <p:tavLst>
                                        <p:tav tm="0">
                                          <p:val>
                                            <p:strVal val="1+#ppt_h/2"/>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499"/>
                                          </p:stCondLst>
                                        </p:cTn>
                                        <p:tgtEl>
                                          <p:spTgt spid="644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113" grpId="0" autoUpdateAnimBg="0"/>
      <p:bldP spid="644114" grpId="0" autoUpdateAnimBg="0"/>
      <p:bldP spid="644115" grpId="0" autoUpdateAnimBg="0"/>
      <p:bldP spid="644116" grpId="0" autoUpdateAnimBg="0"/>
      <p:bldP spid="644117" grpId="0" autoUpdateAnimBg="0"/>
      <p:bldP spid="644118" grpId="0" autoUpdateAnimBg="0"/>
      <p:bldP spid="644119" grpId="0" autoUpdateAnimBg="0"/>
      <p:bldP spid="644120" grpId="0" autoUpdateAnimBg="0"/>
      <p:bldP spid="644121" grpId="0" autoUpdateAnimBg="0"/>
      <p:bldP spid="644122" grpId="0" autoUpdateAnimBg="0"/>
      <p:bldP spid="644123" grpId="0" autoUpdateAnimBg="0"/>
      <p:bldP spid="644124"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7521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a:latin typeface="Arial" panose="020B0604020202020204" pitchFamily="34" charset="0"/>
              </a:rPr>
              <a:t>Slide </a:t>
            </a:r>
            <a:fld id="{E362F3D5-B501-4028-BA8C-8E5F9AB8073F}" type="slidenum">
              <a:rPr lang="en-US" altLang="en-US" sz="1200">
                <a:latin typeface="Arial" panose="020B0604020202020204" pitchFamily="34" charset="0"/>
              </a:rPr>
              <a:pPr eaLnBrk="1" hangingPunct="1"/>
              <a:t>5</a:t>
            </a:fld>
            <a:endParaRPr lang="en-US" altLang="en-US" sz="1200">
              <a:latin typeface="Arial" panose="020B0604020202020204" pitchFamily="34" charset="0"/>
            </a:endParaRPr>
          </a:p>
        </p:txBody>
      </p:sp>
      <p:sp>
        <p:nvSpPr>
          <p:cNvPr id="26629" name="Rectangle 2"/>
          <p:cNvSpPr>
            <a:spLocks noGrp="1" noChangeArrowheads="1"/>
          </p:cNvSpPr>
          <p:nvPr>
            <p:ph type="title"/>
          </p:nvPr>
        </p:nvSpPr>
        <p:spPr>
          <a:xfrm>
            <a:off x="1903412" y="381000"/>
            <a:ext cx="8305800" cy="762000"/>
          </a:xfrm>
        </p:spPr>
        <p:txBody>
          <a:bodyPr/>
          <a:lstStyle/>
          <a:p>
            <a:pPr eaLnBrk="1" hangingPunct="1"/>
            <a:r>
              <a:rPr lang="en-US" altLang="en-US" sz="2800"/>
              <a:t>Single-Cycle vs. Multicycle MicroMIPS</a:t>
            </a:r>
          </a:p>
        </p:txBody>
      </p:sp>
      <p:sp>
        <p:nvSpPr>
          <p:cNvPr id="26630" name="Text Box 4"/>
          <p:cNvSpPr txBox="1">
            <a:spLocks noChangeArrowheads="1"/>
          </p:cNvSpPr>
          <p:nvPr/>
        </p:nvSpPr>
        <p:spPr bwMode="auto">
          <a:xfrm>
            <a:off x="2284412" y="5638801"/>
            <a:ext cx="7467600" cy="396875"/>
          </a:xfrm>
          <a:prstGeom prst="rect">
            <a:avLst/>
          </a:prstGeom>
          <a:solidFill>
            <a:srgbClr val="CCFF99"/>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dirty="0" smtClean="0">
                <a:solidFill>
                  <a:srgbClr val="000000"/>
                </a:solidFill>
                <a:latin typeface="Arial" panose="020B0604020202020204" pitchFamily="34" charset="0"/>
                <a:cs typeface="Times New Roman" panose="02020603050405020304" pitchFamily="18" charset="0"/>
              </a:rPr>
              <a:t>Single-cycle </a:t>
            </a:r>
            <a:r>
              <a:rPr lang="en-US" altLang="en-US" sz="2000" dirty="0">
                <a:solidFill>
                  <a:srgbClr val="000000"/>
                </a:solidFill>
                <a:latin typeface="Arial" panose="020B0604020202020204" pitchFamily="34" charset="0"/>
                <a:cs typeface="Times New Roman" panose="02020603050405020304" pitchFamily="18" charset="0"/>
              </a:rPr>
              <a:t>versus multicycle instruction execution.</a:t>
            </a:r>
            <a:r>
              <a:rPr lang="en-US" altLang="en-US" sz="2000" dirty="0">
                <a:solidFill>
                  <a:schemeClr val="accent2"/>
                </a:solidFill>
                <a:latin typeface="Arial" panose="020B0604020202020204" pitchFamily="34" charset="0"/>
              </a:rPr>
              <a:t> </a:t>
            </a:r>
          </a:p>
        </p:txBody>
      </p:sp>
      <p:graphicFrame>
        <p:nvGraphicFramePr>
          <p:cNvPr id="26631" name="Object 9"/>
          <p:cNvGraphicFramePr>
            <a:graphicFrameLocks noChangeAspect="1"/>
          </p:cNvGraphicFramePr>
          <p:nvPr/>
        </p:nvGraphicFramePr>
        <p:xfrm>
          <a:off x="1903412" y="1295400"/>
          <a:ext cx="8382000" cy="4146550"/>
        </p:xfrm>
        <a:graphic>
          <a:graphicData uri="http://schemas.openxmlformats.org/presentationml/2006/ole">
            <mc:AlternateContent xmlns:mc="http://schemas.openxmlformats.org/markup-compatibility/2006">
              <mc:Choice xmlns:v="urn:schemas-microsoft-com:vml" Requires="v">
                <p:oleObj spid="_x0000_s2059" r:id="rId3" imgW="5295900" imgH="2619375" progId="MSDraw.Drawing.8.2">
                  <p:embed/>
                </p:oleObj>
              </mc:Choice>
              <mc:Fallback>
                <p:oleObj r:id="rId3" imgW="5295900" imgH="2619375" progId="MSDraw.Drawing.8.2">
                  <p:embed/>
                  <p:pic>
                    <p:nvPicPr>
                      <p:cNvPr id="26631"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3412" y="1295400"/>
                        <a:ext cx="8382000" cy="41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911725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3986" name="Rectangle 2"/>
          <p:cNvSpPr>
            <a:spLocks noGrp="1" noChangeArrowheads="1"/>
          </p:cNvSpPr>
          <p:nvPr>
            <p:ph type="title"/>
          </p:nvPr>
        </p:nvSpPr>
        <p:spPr/>
        <p:txBody>
          <a:bodyPr/>
          <a:lstStyle/>
          <a:p>
            <a:r>
              <a:rPr lang="en-US" altLang="en-US"/>
              <a:t>Multicycle Datapath Approach</a:t>
            </a:r>
          </a:p>
        </p:txBody>
      </p:sp>
      <p:sp>
        <p:nvSpPr>
          <p:cNvPr id="1193987" name="Rectangle 3"/>
          <p:cNvSpPr>
            <a:spLocks noGrp="1" noChangeArrowheads="1"/>
          </p:cNvSpPr>
          <p:nvPr>
            <p:ph type="body" idx="1"/>
          </p:nvPr>
        </p:nvSpPr>
        <p:spPr>
          <a:xfrm>
            <a:off x="455612" y="1417638"/>
            <a:ext cx="9677400" cy="5003800"/>
          </a:xfrm>
        </p:spPr>
        <p:txBody>
          <a:bodyPr>
            <a:normAutofit fontScale="85000" lnSpcReduction="20000"/>
          </a:bodyPr>
          <a:lstStyle/>
          <a:p>
            <a:pPr>
              <a:lnSpc>
                <a:spcPct val="100000"/>
              </a:lnSpc>
              <a:spcBef>
                <a:spcPct val="30000"/>
              </a:spcBef>
            </a:pPr>
            <a:r>
              <a:rPr lang="en-US" altLang="en-US" dirty="0"/>
              <a:t>Let an instruction take more than 1 clock cycle to complete</a:t>
            </a:r>
          </a:p>
          <a:p>
            <a:pPr lvl="1">
              <a:lnSpc>
                <a:spcPct val="100000"/>
              </a:lnSpc>
              <a:spcBef>
                <a:spcPct val="30000"/>
              </a:spcBef>
            </a:pPr>
            <a:r>
              <a:rPr lang="en-US" altLang="en-US" dirty="0"/>
              <a:t>Break up instructions into steps where each </a:t>
            </a:r>
            <a:r>
              <a:rPr lang="en-US" altLang="en-US" i="1" dirty="0">
                <a:solidFill>
                  <a:schemeClr val="accent1"/>
                </a:solidFill>
              </a:rPr>
              <a:t>step</a:t>
            </a:r>
            <a:r>
              <a:rPr lang="en-US" altLang="en-US" dirty="0"/>
              <a:t> takes a cycle while trying to</a:t>
            </a:r>
          </a:p>
          <a:p>
            <a:pPr lvl="2">
              <a:lnSpc>
                <a:spcPct val="100000"/>
              </a:lnSpc>
              <a:spcBef>
                <a:spcPct val="30000"/>
              </a:spcBef>
            </a:pPr>
            <a:r>
              <a:rPr lang="en-US" altLang="en-US" dirty="0"/>
              <a:t>balance the amount of work to be done in each step</a:t>
            </a:r>
          </a:p>
          <a:p>
            <a:pPr lvl="2">
              <a:lnSpc>
                <a:spcPct val="100000"/>
              </a:lnSpc>
              <a:spcBef>
                <a:spcPct val="30000"/>
              </a:spcBef>
            </a:pPr>
            <a:r>
              <a:rPr lang="en-US" altLang="en-US" dirty="0"/>
              <a:t>restrict each cycle to use only one major functional unit</a:t>
            </a:r>
          </a:p>
          <a:p>
            <a:pPr lvl="1">
              <a:lnSpc>
                <a:spcPct val="100000"/>
              </a:lnSpc>
              <a:spcBef>
                <a:spcPct val="30000"/>
              </a:spcBef>
            </a:pPr>
            <a:r>
              <a:rPr lang="en-US" altLang="en-US" dirty="0"/>
              <a:t>Not every instruction takes the</a:t>
            </a:r>
            <a:r>
              <a:rPr lang="en-US" altLang="en-US" dirty="0">
                <a:solidFill>
                  <a:schemeClr val="accent1"/>
                </a:solidFill>
              </a:rPr>
              <a:t> </a:t>
            </a:r>
            <a:r>
              <a:rPr lang="en-US" altLang="en-US" i="1" dirty="0">
                <a:solidFill>
                  <a:schemeClr val="accent1"/>
                </a:solidFill>
              </a:rPr>
              <a:t>same</a:t>
            </a:r>
            <a:r>
              <a:rPr lang="en-US" altLang="en-US" dirty="0"/>
              <a:t> number of clock cycles</a:t>
            </a:r>
          </a:p>
          <a:p>
            <a:pPr lvl="1">
              <a:lnSpc>
                <a:spcPct val="100000"/>
              </a:lnSpc>
              <a:spcBef>
                <a:spcPct val="30000"/>
              </a:spcBef>
            </a:pPr>
            <a:endParaRPr lang="en-US" altLang="en-US" dirty="0"/>
          </a:p>
          <a:p>
            <a:pPr>
              <a:lnSpc>
                <a:spcPct val="100000"/>
              </a:lnSpc>
              <a:spcBef>
                <a:spcPct val="30000"/>
              </a:spcBef>
            </a:pPr>
            <a:r>
              <a:rPr lang="en-US" altLang="en-US" dirty="0"/>
              <a:t>In addition to </a:t>
            </a:r>
            <a:r>
              <a:rPr lang="en-US" altLang="en-US" dirty="0">
                <a:solidFill>
                  <a:schemeClr val="accent1"/>
                </a:solidFill>
              </a:rPr>
              <a:t>faster</a:t>
            </a:r>
            <a:r>
              <a:rPr lang="en-US" altLang="en-US" dirty="0"/>
              <a:t> clock rates, multicycle allows functional units that can be used more than once per instruction as long as they are used on </a:t>
            </a:r>
            <a:r>
              <a:rPr lang="en-US" altLang="en-US" i="1" dirty="0"/>
              <a:t>different</a:t>
            </a:r>
            <a:r>
              <a:rPr lang="en-US" altLang="en-US" dirty="0"/>
              <a:t> clock cycles, as a result</a:t>
            </a:r>
          </a:p>
          <a:p>
            <a:pPr lvl="1">
              <a:lnSpc>
                <a:spcPct val="100000"/>
              </a:lnSpc>
              <a:spcBef>
                <a:spcPct val="30000"/>
              </a:spcBef>
            </a:pPr>
            <a:r>
              <a:rPr lang="en-US" altLang="en-US" dirty="0"/>
              <a:t>only need one memory – but only one memory access per cycle</a:t>
            </a:r>
          </a:p>
          <a:p>
            <a:pPr lvl="1">
              <a:lnSpc>
                <a:spcPct val="100000"/>
              </a:lnSpc>
              <a:spcBef>
                <a:spcPct val="30000"/>
              </a:spcBef>
            </a:pPr>
            <a:r>
              <a:rPr lang="en-US" altLang="en-US" dirty="0"/>
              <a:t>need only one ALU/adder – but only one ALU operation per cycle</a:t>
            </a:r>
          </a:p>
        </p:txBody>
      </p:sp>
    </p:spTree>
    <p:extLst>
      <p:ext uri="{BB962C8B-B14F-4D97-AF65-F5344CB8AC3E}">
        <p14:creationId xmlns:p14="http://schemas.microsoft.com/office/powerpoint/2010/main" val="1128072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1939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1939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1939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1939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19398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9398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19398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19398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987"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ChangeArrowheads="1"/>
          </p:cNvSpPr>
          <p:nvPr/>
        </p:nvSpPr>
        <p:spPr bwMode="auto">
          <a:xfrm>
            <a:off x="1747838" y="312739"/>
            <a:ext cx="43084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65923" name="Rectangle 3"/>
          <p:cNvSpPr>
            <a:spLocks noGrp="1" noChangeArrowheads="1"/>
          </p:cNvSpPr>
          <p:nvPr>
            <p:ph type="body" idx="1"/>
          </p:nvPr>
        </p:nvSpPr>
        <p:spPr>
          <a:xfrm>
            <a:off x="227012" y="1981200"/>
            <a:ext cx="11811000" cy="46482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pPr>
              <a:lnSpc>
                <a:spcPct val="90000"/>
              </a:lnSpc>
            </a:pPr>
            <a:r>
              <a:rPr lang="en-US" altLang="en-US" sz="2000" dirty="0"/>
              <a:t>Break up the instructions into </a:t>
            </a:r>
            <a:r>
              <a:rPr lang="en-US" altLang="en-US" sz="2000" i="1" dirty="0"/>
              <a:t>steps</a:t>
            </a:r>
          </a:p>
          <a:p>
            <a:pPr lvl="1">
              <a:lnSpc>
                <a:spcPct val="90000"/>
              </a:lnSpc>
            </a:pPr>
            <a:r>
              <a:rPr lang="en-US" altLang="en-US" sz="1800" dirty="0"/>
              <a:t>each step takes one clock cycle</a:t>
            </a:r>
          </a:p>
          <a:p>
            <a:pPr lvl="1">
              <a:lnSpc>
                <a:spcPct val="90000"/>
              </a:lnSpc>
            </a:pPr>
            <a:r>
              <a:rPr lang="en-US" altLang="en-US" sz="1800" dirty="0"/>
              <a:t>balance the amount of work to be done in each step/cycle so that they are about equal</a:t>
            </a:r>
          </a:p>
          <a:p>
            <a:pPr lvl="1">
              <a:lnSpc>
                <a:spcPct val="90000"/>
              </a:lnSpc>
            </a:pPr>
            <a:r>
              <a:rPr lang="en-US" altLang="en-US" sz="1800" dirty="0"/>
              <a:t>restrict each cycle to use at most once each major functional unit so that such units do not have to be replicated</a:t>
            </a:r>
          </a:p>
          <a:p>
            <a:pPr lvl="1">
              <a:lnSpc>
                <a:spcPct val="90000"/>
              </a:lnSpc>
            </a:pPr>
            <a:r>
              <a:rPr lang="en-US" altLang="en-US" sz="1800" dirty="0"/>
              <a:t>functional units can be shared between different cycles within one instruction</a:t>
            </a:r>
          </a:p>
          <a:p>
            <a:pPr>
              <a:lnSpc>
                <a:spcPct val="90000"/>
              </a:lnSpc>
            </a:pPr>
            <a:r>
              <a:rPr lang="en-US" altLang="en-US" sz="2000" dirty="0"/>
              <a:t>Between steps/cycles</a:t>
            </a:r>
          </a:p>
          <a:p>
            <a:pPr lvl="1">
              <a:lnSpc>
                <a:spcPct val="90000"/>
              </a:lnSpc>
            </a:pPr>
            <a:r>
              <a:rPr lang="en-US" altLang="en-US" sz="1800" dirty="0"/>
              <a:t>At the end of one cycle store data to be used in </a:t>
            </a:r>
            <a:r>
              <a:rPr lang="en-US" altLang="en-US" sz="1800" i="1" dirty="0"/>
              <a:t>later cycles of the</a:t>
            </a:r>
            <a:r>
              <a:rPr lang="en-US" altLang="en-US" sz="1800" dirty="0"/>
              <a:t> </a:t>
            </a:r>
            <a:r>
              <a:rPr lang="en-US" altLang="en-US" sz="1800" i="1" dirty="0"/>
              <a:t>same</a:t>
            </a:r>
            <a:r>
              <a:rPr lang="en-US" altLang="en-US" sz="1800" dirty="0"/>
              <a:t> instruction</a:t>
            </a:r>
          </a:p>
          <a:p>
            <a:pPr lvl="2">
              <a:lnSpc>
                <a:spcPct val="90000"/>
              </a:lnSpc>
            </a:pPr>
            <a:r>
              <a:rPr lang="en-US" altLang="en-US" sz="1600" dirty="0"/>
              <a:t>need to introduce additional </a:t>
            </a:r>
            <a:r>
              <a:rPr lang="en-US" altLang="en-US" sz="1600" i="1" dirty="0"/>
              <a:t>internal</a:t>
            </a:r>
            <a:r>
              <a:rPr lang="en-US" altLang="en-US" sz="1600" dirty="0"/>
              <a:t> (programmer-invisible) registers for this purpose</a:t>
            </a:r>
          </a:p>
          <a:p>
            <a:pPr lvl="1">
              <a:lnSpc>
                <a:spcPct val="90000"/>
              </a:lnSpc>
            </a:pPr>
            <a:r>
              <a:rPr lang="en-US" altLang="en-US" sz="1800" dirty="0"/>
              <a:t>Data to be used in </a:t>
            </a:r>
            <a:r>
              <a:rPr lang="en-US" altLang="en-US" sz="1800" i="1" dirty="0"/>
              <a:t>later instructions </a:t>
            </a:r>
            <a:r>
              <a:rPr lang="en-US" altLang="en-US" sz="1800" dirty="0"/>
              <a:t>are stored in programmer-visible state elements: the register file, PC, memory</a:t>
            </a:r>
            <a:endParaRPr lang="en-US" altLang="en-US" sz="1800" i="1" dirty="0"/>
          </a:p>
          <a:p>
            <a:pPr lvl="2">
              <a:lnSpc>
                <a:spcPct val="90000"/>
              </a:lnSpc>
              <a:buFont typeface="Wingdings" panose="05000000000000000000" pitchFamily="2" charset="2"/>
              <a:buNone/>
            </a:pPr>
            <a:r>
              <a:rPr lang="en-US" altLang="en-US" sz="1600" dirty="0"/>
              <a:t> </a:t>
            </a:r>
          </a:p>
          <a:p>
            <a:pPr lvl="2">
              <a:lnSpc>
                <a:spcPct val="90000"/>
              </a:lnSpc>
              <a:buFont typeface="Wingdings" panose="05000000000000000000" pitchFamily="2" charset="2"/>
              <a:buNone/>
            </a:pPr>
            <a:endParaRPr lang="en-US" altLang="en-US" sz="1600" dirty="0"/>
          </a:p>
        </p:txBody>
      </p:sp>
      <p:sp>
        <p:nvSpPr>
          <p:cNvPr id="465924" name="Rectangle 4"/>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a:bodyPr>
          <a:lstStyle/>
          <a:p>
            <a:r>
              <a:rPr lang="en-US" altLang="en-US"/>
              <a:t>Multicycle Approach</a:t>
            </a:r>
          </a:p>
        </p:txBody>
      </p:sp>
    </p:spTree>
    <p:extLst>
      <p:ext uri="{BB962C8B-B14F-4D97-AF65-F5344CB8AC3E}">
        <p14:creationId xmlns:p14="http://schemas.microsoft.com/office/powerpoint/2010/main" val="3409987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ChangeArrowheads="1"/>
          </p:cNvSpPr>
          <p:nvPr/>
        </p:nvSpPr>
        <p:spPr bwMode="auto">
          <a:xfrm>
            <a:off x="1747837" y="312739"/>
            <a:ext cx="2343150"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459779" name="Rectangle 3"/>
          <p:cNvSpPr>
            <a:spLocks noGrp="1" noChangeArrowheads="1"/>
          </p:cNvSpPr>
          <p:nvPr>
            <p:ph type="body" idx="1"/>
          </p:nvPr>
        </p:nvSpPr>
        <p:spPr>
          <a:xfrm>
            <a:off x="303212" y="1295400"/>
            <a:ext cx="3886200" cy="51054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Autofit/>
          </a:bodyPr>
          <a:lstStyle/>
          <a:p>
            <a:pPr lvl="1">
              <a:lnSpc>
                <a:spcPct val="90000"/>
              </a:lnSpc>
              <a:buFont typeface="Wingdings" panose="05000000000000000000" pitchFamily="2" charset="2"/>
              <a:buNone/>
            </a:pPr>
            <a:endParaRPr lang="en-US" altLang="en-US" sz="2000" dirty="0"/>
          </a:p>
          <a:p>
            <a:pPr>
              <a:lnSpc>
                <a:spcPct val="90000"/>
              </a:lnSpc>
            </a:pPr>
            <a:endParaRPr lang="en-US" altLang="en-US" sz="2400" dirty="0"/>
          </a:p>
          <a:p>
            <a:pPr>
              <a:lnSpc>
                <a:spcPct val="90000"/>
              </a:lnSpc>
            </a:pPr>
            <a:endParaRPr lang="en-US" altLang="en-US" sz="2400" dirty="0"/>
          </a:p>
          <a:p>
            <a:pPr>
              <a:lnSpc>
                <a:spcPct val="90000"/>
              </a:lnSpc>
            </a:pPr>
            <a:r>
              <a:rPr lang="en-US" altLang="en-US" sz="2400" dirty="0"/>
              <a:t>Note particularities of</a:t>
            </a:r>
          </a:p>
          <a:p>
            <a:pPr>
              <a:lnSpc>
                <a:spcPct val="90000"/>
              </a:lnSpc>
              <a:buFont typeface="Wingdings" panose="05000000000000000000" pitchFamily="2" charset="2"/>
              <a:buNone/>
            </a:pPr>
            <a:r>
              <a:rPr lang="en-US" altLang="en-US" sz="2400" dirty="0"/>
              <a:t>    </a:t>
            </a:r>
            <a:r>
              <a:rPr lang="en-US" altLang="en-US" sz="2400" dirty="0" err="1"/>
              <a:t>multicyle</a:t>
            </a:r>
            <a:r>
              <a:rPr lang="en-US" altLang="en-US" sz="2400" dirty="0"/>
              <a:t> vs. single-</a:t>
            </a:r>
          </a:p>
          <a:p>
            <a:pPr>
              <a:lnSpc>
                <a:spcPct val="90000"/>
              </a:lnSpc>
              <a:buFont typeface="Wingdings" panose="05000000000000000000" pitchFamily="2" charset="2"/>
              <a:buNone/>
            </a:pPr>
            <a:r>
              <a:rPr lang="en-US" altLang="en-US" sz="2400" dirty="0"/>
              <a:t>    diagrams</a:t>
            </a:r>
          </a:p>
          <a:p>
            <a:pPr lvl="1">
              <a:lnSpc>
                <a:spcPct val="90000"/>
              </a:lnSpc>
            </a:pPr>
            <a:r>
              <a:rPr lang="en-US" altLang="en-US" sz="2000" dirty="0"/>
              <a:t>single memory for data</a:t>
            </a:r>
          </a:p>
          <a:p>
            <a:pPr lvl="1">
              <a:lnSpc>
                <a:spcPct val="90000"/>
              </a:lnSpc>
              <a:buFont typeface="Wingdings" panose="05000000000000000000" pitchFamily="2" charset="2"/>
              <a:buNone/>
            </a:pPr>
            <a:r>
              <a:rPr lang="en-US" altLang="en-US" sz="2000" dirty="0"/>
              <a:t>    and instructions</a:t>
            </a:r>
          </a:p>
          <a:p>
            <a:pPr lvl="1">
              <a:lnSpc>
                <a:spcPct val="90000"/>
              </a:lnSpc>
            </a:pPr>
            <a:r>
              <a:rPr lang="en-US" altLang="en-US" sz="2000" dirty="0"/>
              <a:t>single ALU, no extra adders</a:t>
            </a:r>
          </a:p>
          <a:p>
            <a:pPr lvl="1">
              <a:lnSpc>
                <a:spcPct val="90000"/>
              </a:lnSpc>
            </a:pPr>
            <a:r>
              <a:rPr lang="en-US" altLang="en-US" sz="2000" dirty="0"/>
              <a:t>extra registers to </a:t>
            </a:r>
          </a:p>
          <a:p>
            <a:pPr lvl="1">
              <a:lnSpc>
                <a:spcPct val="90000"/>
              </a:lnSpc>
              <a:buFont typeface="Wingdings" panose="05000000000000000000" pitchFamily="2" charset="2"/>
              <a:buNone/>
            </a:pPr>
            <a:r>
              <a:rPr lang="en-US" altLang="en-US" sz="2000" dirty="0"/>
              <a:t>    hold data between </a:t>
            </a:r>
          </a:p>
          <a:p>
            <a:pPr lvl="1">
              <a:lnSpc>
                <a:spcPct val="90000"/>
              </a:lnSpc>
              <a:buFont typeface="Wingdings" panose="05000000000000000000" pitchFamily="2" charset="2"/>
              <a:buNone/>
            </a:pPr>
            <a:r>
              <a:rPr lang="en-US" altLang="en-US" sz="2000" dirty="0"/>
              <a:t>    clock cycles</a:t>
            </a:r>
          </a:p>
          <a:p>
            <a:pPr lvl="2">
              <a:lnSpc>
                <a:spcPct val="90000"/>
              </a:lnSpc>
              <a:buFont typeface="Wingdings" panose="05000000000000000000" pitchFamily="2" charset="2"/>
              <a:buNone/>
            </a:pPr>
            <a:endParaRPr lang="en-US" altLang="en-US" sz="1800" dirty="0"/>
          </a:p>
          <a:p>
            <a:pPr lvl="2">
              <a:lnSpc>
                <a:spcPct val="90000"/>
              </a:lnSpc>
              <a:buFont typeface="Wingdings" panose="05000000000000000000" pitchFamily="2" charset="2"/>
              <a:buNone/>
            </a:pPr>
            <a:r>
              <a:rPr lang="en-US" altLang="en-US" sz="1800" dirty="0"/>
              <a:t> </a:t>
            </a:r>
          </a:p>
          <a:p>
            <a:pPr lvl="1">
              <a:lnSpc>
                <a:spcPct val="90000"/>
              </a:lnSpc>
              <a:buFont typeface="Wingdings" panose="05000000000000000000" pitchFamily="2" charset="2"/>
              <a:buNone/>
            </a:pPr>
            <a:r>
              <a:rPr lang="en-US" altLang="en-US" sz="2000" dirty="0"/>
              <a:t>    </a:t>
            </a:r>
          </a:p>
          <a:p>
            <a:pPr>
              <a:lnSpc>
                <a:spcPct val="90000"/>
              </a:lnSpc>
              <a:buFont typeface="Wingdings" panose="05000000000000000000" pitchFamily="2" charset="2"/>
              <a:buNone/>
            </a:pPr>
            <a:endParaRPr lang="en-US" altLang="en-US" sz="2000" dirty="0"/>
          </a:p>
          <a:p>
            <a:pPr>
              <a:lnSpc>
                <a:spcPct val="90000"/>
              </a:lnSpc>
              <a:buFont typeface="Wingdings" panose="05000000000000000000" pitchFamily="2" charset="2"/>
              <a:buNone/>
            </a:pPr>
            <a:endParaRPr lang="en-US" altLang="en-US" sz="2000" dirty="0"/>
          </a:p>
          <a:p>
            <a:pPr>
              <a:lnSpc>
                <a:spcPct val="90000"/>
              </a:lnSpc>
              <a:buFont typeface="Wingdings" panose="05000000000000000000" pitchFamily="2" charset="2"/>
              <a:buNone/>
            </a:pPr>
            <a:endParaRPr lang="en-US" altLang="en-US" sz="2000" dirty="0"/>
          </a:p>
          <a:p>
            <a:pPr>
              <a:lnSpc>
                <a:spcPct val="90000"/>
              </a:lnSpc>
              <a:buFont typeface="Wingdings" panose="05000000000000000000" pitchFamily="2" charset="2"/>
              <a:buNone/>
            </a:pPr>
            <a:endParaRPr lang="en-US" altLang="en-US" sz="2000" dirty="0"/>
          </a:p>
          <a:p>
            <a:pPr>
              <a:lnSpc>
                <a:spcPct val="90000"/>
              </a:lnSpc>
              <a:buFont typeface="Wingdings" panose="05000000000000000000" pitchFamily="2" charset="2"/>
              <a:buNone/>
            </a:pPr>
            <a:r>
              <a:rPr lang="en-US" altLang="en-US" sz="2000" dirty="0"/>
              <a:t>	</a:t>
            </a:r>
          </a:p>
        </p:txBody>
      </p:sp>
      <p:sp>
        <p:nvSpPr>
          <p:cNvPr id="459780" name="Rectangle 4"/>
          <p:cNvSpPr>
            <a:spLocks noGrp="1" noChangeArrowheads="1"/>
          </p:cNvSpPr>
          <p:nvPr>
            <p:ph type="title"/>
          </p:nvPr>
        </p:nvSpPr>
        <p:spPr>
          <a:xfrm>
            <a:off x="292893" y="430215"/>
            <a:ext cx="3896519" cy="11430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fontScale="90000"/>
          </a:bodyPr>
          <a:lstStyle/>
          <a:p>
            <a:r>
              <a:rPr lang="en-US" altLang="en-US" dirty="0"/>
              <a:t>Multicycle </a:t>
            </a:r>
            <a:r>
              <a:rPr lang="en-US" altLang="en-US" dirty="0" smtClean="0"/>
              <a:t>Approach</a:t>
            </a:r>
            <a:endParaRPr lang="en-US" altLang="en-US" dirty="0"/>
          </a:p>
        </p:txBody>
      </p:sp>
      <p:pic>
        <p:nvPicPr>
          <p:cNvPr id="459781" name="Picture 5" descr="F05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0738" y="152400"/>
            <a:ext cx="6083300" cy="3173413"/>
          </a:xfrm>
          <a:prstGeom prst="rect">
            <a:avLst/>
          </a:prstGeom>
          <a:noFill/>
          <a:extLst>
            <a:ext uri="{909E8E84-426E-40DD-AFC4-6F175D3DCCD1}">
              <a14:hiddenFill xmlns:a14="http://schemas.microsoft.com/office/drawing/2010/main">
                <a:solidFill>
                  <a:srgbClr val="FFFFFF"/>
                </a:solidFill>
              </a14:hiddenFill>
            </a:ext>
          </a:extLst>
        </p:spPr>
      </p:pic>
      <p:pic>
        <p:nvPicPr>
          <p:cNvPr id="459782" name="Picture 6" descr="F053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0738" y="3802878"/>
            <a:ext cx="6492874" cy="2637610"/>
          </a:xfrm>
          <a:prstGeom prst="rect">
            <a:avLst/>
          </a:prstGeom>
          <a:noFill/>
          <a:extLst>
            <a:ext uri="{909E8E84-426E-40DD-AFC4-6F175D3DCCD1}">
              <a14:hiddenFill xmlns:a14="http://schemas.microsoft.com/office/drawing/2010/main">
                <a:solidFill>
                  <a:srgbClr val="FFFFFF"/>
                </a:solidFill>
              </a14:hiddenFill>
            </a:ext>
          </a:extLst>
        </p:spPr>
      </p:pic>
      <p:sp>
        <p:nvSpPr>
          <p:cNvPr id="459783" name="Text Box 7"/>
          <p:cNvSpPr txBox="1">
            <a:spLocks noChangeArrowheads="1"/>
          </p:cNvSpPr>
          <p:nvPr/>
        </p:nvSpPr>
        <p:spPr bwMode="auto">
          <a:xfrm>
            <a:off x="6704012" y="3325813"/>
            <a:ext cx="2401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dirty="0">
                <a:latin typeface="Tahoma" panose="020B0604030504040204" pitchFamily="34" charset="0"/>
              </a:rPr>
              <a:t>Single-cycle </a:t>
            </a:r>
            <a:r>
              <a:rPr lang="en-US" altLang="en-US" sz="1600" b="1" dirty="0" err="1">
                <a:latin typeface="Tahoma" panose="020B0604030504040204" pitchFamily="34" charset="0"/>
              </a:rPr>
              <a:t>datapath</a:t>
            </a:r>
            <a:endParaRPr lang="en-US" altLang="en-US" sz="1600" b="1" dirty="0">
              <a:latin typeface="Tahoma" panose="020B0604030504040204" pitchFamily="34" charset="0"/>
            </a:endParaRPr>
          </a:p>
        </p:txBody>
      </p:sp>
      <p:sp>
        <p:nvSpPr>
          <p:cNvPr id="459784" name="Text Box 8"/>
          <p:cNvSpPr txBox="1">
            <a:spLocks noChangeArrowheads="1"/>
          </p:cNvSpPr>
          <p:nvPr/>
        </p:nvSpPr>
        <p:spPr bwMode="auto">
          <a:xfrm>
            <a:off x="5438776" y="6400800"/>
            <a:ext cx="40084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latin typeface="Tahoma" panose="020B0604030504040204" pitchFamily="34" charset="0"/>
              </a:rPr>
              <a:t>Multicycle datapath (high-level view)</a:t>
            </a:r>
          </a:p>
        </p:txBody>
      </p:sp>
    </p:spTree>
    <p:extLst>
      <p:ext uri="{BB962C8B-B14F-4D97-AF65-F5344CB8AC3E}">
        <p14:creationId xmlns:p14="http://schemas.microsoft.com/office/powerpoint/2010/main" val="3204433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lide Number Placeholder 4"/>
          <p:cNvSpPr>
            <a:spLocks noGrp="1"/>
          </p:cNvSpPr>
          <p:nvPr>
            <p:ph type="sldNum" sz="quarter" idx="12"/>
          </p:nvPr>
        </p:nvSpPr>
        <p:spPr/>
        <p:txBody>
          <a:bodyPr/>
          <a:lstStyle/>
          <a:p>
            <a:fld id="{054156CD-2A8C-4986-89DD-D8B9AAF9D9F8}" type="slidenum">
              <a:rPr lang="en-US" altLang="en-US"/>
              <a:pPr/>
              <a:t>9</a:t>
            </a:fld>
            <a:endParaRPr lang="en-US" altLang="en-US"/>
          </a:p>
        </p:txBody>
      </p:sp>
      <p:sp>
        <p:nvSpPr>
          <p:cNvPr id="26626" name="Rectangle 2"/>
          <p:cNvSpPr>
            <a:spLocks noGrp="1" noChangeArrowheads="1"/>
          </p:cNvSpPr>
          <p:nvPr>
            <p:ph type="title"/>
          </p:nvPr>
        </p:nvSpPr>
        <p:spPr/>
        <p:txBody>
          <a:bodyPr/>
          <a:lstStyle/>
          <a:p>
            <a:pPr defTabSz="806867"/>
            <a:r>
              <a:rPr lang="en-US" altLang="en-US"/>
              <a:t>The new memory setup highlighted</a:t>
            </a:r>
          </a:p>
        </p:txBody>
      </p:sp>
      <p:grpSp>
        <p:nvGrpSpPr>
          <p:cNvPr id="26627" name="Group 3"/>
          <p:cNvGrpSpPr>
            <a:grpSpLocks/>
          </p:cNvGrpSpPr>
          <p:nvPr/>
        </p:nvGrpSpPr>
        <p:grpSpPr bwMode="auto">
          <a:xfrm>
            <a:off x="2470710" y="1067361"/>
            <a:ext cx="7131143" cy="4962992"/>
            <a:chOff x="192" y="624"/>
            <a:chExt cx="4628" cy="3127"/>
          </a:xfrm>
        </p:grpSpPr>
        <p:sp>
          <p:nvSpPr>
            <p:cNvPr id="26628" name="Line 4"/>
            <p:cNvSpPr>
              <a:spLocks noChangeShapeType="1"/>
            </p:cNvSpPr>
            <p:nvPr/>
          </p:nvSpPr>
          <p:spPr bwMode="auto">
            <a:xfrm>
              <a:off x="4560" y="2064"/>
              <a:ext cx="24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nvGrpSpPr>
            <p:cNvPr id="26629" name="Group 5"/>
            <p:cNvGrpSpPr>
              <a:grpSpLocks/>
            </p:cNvGrpSpPr>
            <p:nvPr/>
          </p:nvGrpSpPr>
          <p:grpSpPr bwMode="auto">
            <a:xfrm>
              <a:off x="4080" y="1584"/>
              <a:ext cx="486" cy="871"/>
              <a:chOff x="3744" y="1776"/>
              <a:chExt cx="486" cy="871"/>
            </a:xfrm>
          </p:grpSpPr>
          <p:grpSp>
            <p:nvGrpSpPr>
              <p:cNvPr id="26630" name="Group 6"/>
              <p:cNvGrpSpPr>
                <a:grpSpLocks/>
              </p:cNvGrpSpPr>
              <p:nvPr/>
            </p:nvGrpSpPr>
            <p:grpSpPr bwMode="auto">
              <a:xfrm>
                <a:off x="3744" y="1776"/>
                <a:ext cx="486" cy="768"/>
                <a:chOff x="3024" y="1920"/>
                <a:chExt cx="486" cy="768"/>
              </a:xfrm>
            </p:grpSpPr>
            <p:grpSp>
              <p:nvGrpSpPr>
                <p:cNvPr id="26631" name="Group 7"/>
                <p:cNvGrpSpPr>
                  <a:grpSpLocks/>
                </p:cNvGrpSpPr>
                <p:nvPr/>
              </p:nvGrpSpPr>
              <p:grpSpPr bwMode="auto">
                <a:xfrm>
                  <a:off x="3024" y="1920"/>
                  <a:ext cx="480" cy="768"/>
                  <a:chOff x="3168" y="2736"/>
                  <a:chExt cx="480" cy="768"/>
                </a:xfrm>
              </p:grpSpPr>
              <p:sp>
                <p:nvSpPr>
                  <p:cNvPr id="26632" name="Line 8"/>
                  <p:cNvSpPr>
                    <a:spLocks noChangeShapeType="1"/>
                  </p:cNvSpPr>
                  <p:nvPr/>
                </p:nvSpPr>
                <p:spPr bwMode="auto">
                  <a:xfrm>
                    <a:off x="3168" y="273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26633" name="Line 9"/>
                  <p:cNvSpPr>
                    <a:spLocks noChangeShapeType="1"/>
                  </p:cNvSpPr>
                  <p:nvPr/>
                </p:nvSpPr>
                <p:spPr bwMode="auto">
                  <a:xfrm>
                    <a:off x="3168" y="321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26634" name="Line 10"/>
                  <p:cNvSpPr>
                    <a:spLocks noChangeShapeType="1"/>
                  </p:cNvSpPr>
                  <p:nvPr/>
                </p:nvSpPr>
                <p:spPr bwMode="auto">
                  <a:xfrm>
                    <a:off x="3168" y="302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26635" name="Line 11"/>
                  <p:cNvSpPr>
                    <a:spLocks noChangeShapeType="1"/>
                  </p:cNvSpPr>
                  <p:nvPr/>
                </p:nvSpPr>
                <p:spPr bwMode="auto">
                  <a:xfrm flipV="1">
                    <a:off x="3168" y="3120"/>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26636" name="Line 12"/>
                  <p:cNvSpPr>
                    <a:spLocks noChangeShapeType="1"/>
                  </p:cNvSpPr>
                  <p:nvPr/>
                </p:nvSpPr>
                <p:spPr bwMode="auto">
                  <a:xfrm>
                    <a:off x="3168" y="2736"/>
                    <a:ext cx="48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26637" name="Line 13"/>
                  <p:cNvSpPr>
                    <a:spLocks noChangeShapeType="1"/>
                  </p:cNvSpPr>
                  <p:nvPr/>
                </p:nvSpPr>
                <p:spPr bwMode="auto">
                  <a:xfrm>
                    <a:off x="3648" y="297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sp>
                <p:nvSpPr>
                  <p:cNvPr id="26638" name="Line 14"/>
                  <p:cNvSpPr>
                    <a:spLocks noChangeShapeType="1"/>
                  </p:cNvSpPr>
                  <p:nvPr/>
                </p:nvSpPr>
                <p:spPr bwMode="auto">
                  <a:xfrm flipV="1">
                    <a:off x="3168" y="3264"/>
                    <a:ext cx="48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endParaRPr lang="en-IE" sz="1588"/>
                  </a:p>
                </p:txBody>
              </p:sp>
            </p:grpSp>
            <p:sp>
              <p:nvSpPr>
                <p:cNvPr id="26639" name="Text Box 15"/>
                <p:cNvSpPr txBox="1">
                  <a:spLocks noChangeArrowheads="1"/>
                </p:cNvSpPr>
                <p:nvPr/>
              </p:nvSpPr>
              <p:spPr bwMode="auto">
                <a:xfrm>
                  <a:off x="3163" y="2304"/>
                  <a:ext cx="347"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Result</a:t>
                  </a:r>
                </a:p>
              </p:txBody>
            </p:sp>
            <p:sp>
              <p:nvSpPr>
                <p:cNvPr id="26640" name="Text Box 16"/>
                <p:cNvSpPr txBox="1">
                  <a:spLocks noChangeArrowheads="1"/>
                </p:cNvSpPr>
                <p:nvPr/>
              </p:nvSpPr>
              <p:spPr bwMode="auto">
                <a:xfrm>
                  <a:off x="3222" y="2160"/>
                  <a:ext cx="283"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Zero</a:t>
                  </a:r>
                </a:p>
              </p:txBody>
            </p:sp>
            <p:sp>
              <p:nvSpPr>
                <p:cNvPr id="26641" name="Text Box 17"/>
                <p:cNvSpPr txBox="1">
                  <a:spLocks noChangeArrowheads="1"/>
                </p:cNvSpPr>
                <p:nvPr/>
              </p:nvSpPr>
              <p:spPr bwMode="auto">
                <a:xfrm>
                  <a:off x="3024" y="2064"/>
                  <a:ext cx="283"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latin typeface="Arial" panose="020B0604020202020204" pitchFamily="34" charset="0"/>
                    </a:rPr>
                    <a:t>ALU</a:t>
                  </a:r>
                </a:p>
              </p:txBody>
            </p:sp>
          </p:grpSp>
          <p:sp>
            <p:nvSpPr>
              <p:cNvPr id="26642" name="Line 18"/>
              <p:cNvSpPr>
                <a:spLocks noChangeShapeType="1"/>
              </p:cNvSpPr>
              <p:nvPr/>
            </p:nvSpPr>
            <p:spPr bwMode="auto">
              <a:xfrm>
                <a:off x="4032" y="2400"/>
                <a:ext cx="0" cy="96"/>
              </a:xfrm>
              <a:prstGeom prst="line">
                <a:avLst/>
              </a:prstGeom>
              <a:noFill/>
              <a:ln w="1905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43" name="Text Box 19"/>
              <p:cNvSpPr txBox="1">
                <a:spLocks noChangeArrowheads="1"/>
              </p:cNvSpPr>
              <p:nvPr/>
            </p:nvSpPr>
            <p:spPr bwMode="auto">
              <a:xfrm>
                <a:off x="3840" y="2496"/>
                <a:ext cx="382"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ALUOp</a:t>
                </a:r>
              </a:p>
            </p:txBody>
          </p:sp>
        </p:grpSp>
        <p:grpSp>
          <p:nvGrpSpPr>
            <p:cNvPr id="26644" name="Group 20"/>
            <p:cNvGrpSpPr>
              <a:grpSpLocks/>
            </p:cNvGrpSpPr>
            <p:nvPr/>
          </p:nvGrpSpPr>
          <p:grpSpPr bwMode="auto">
            <a:xfrm>
              <a:off x="3648" y="1104"/>
              <a:ext cx="451" cy="816"/>
              <a:chOff x="3216" y="1248"/>
              <a:chExt cx="451" cy="816"/>
            </a:xfrm>
          </p:grpSpPr>
          <p:grpSp>
            <p:nvGrpSpPr>
              <p:cNvPr id="26645" name="Group 21"/>
              <p:cNvGrpSpPr>
                <a:grpSpLocks/>
              </p:cNvGrpSpPr>
              <p:nvPr/>
            </p:nvGrpSpPr>
            <p:grpSpPr bwMode="auto">
              <a:xfrm>
                <a:off x="3360" y="1488"/>
                <a:ext cx="185" cy="576"/>
                <a:chOff x="3113" y="2304"/>
                <a:chExt cx="185" cy="576"/>
              </a:xfrm>
            </p:grpSpPr>
            <p:sp>
              <p:nvSpPr>
                <p:cNvPr id="26646" name="Text Box 22"/>
                <p:cNvSpPr txBox="1">
                  <a:spLocks noChangeArrowheads="1"/>
                </p:cNvSpPr>
                <p:nvPr/>
              </p:nvSpPr>
              <p:spPr bwMode="auto">
                <a:xfrm>
                  <a:off x="3113" y="2311"/>
                  <a:ext cx="185" cy="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26647" name="AutoShape 23"/>
                <p:cNvSpPr>
                  <a:spLocks noChangeArrowheads="1"/>
                </p:cNvSpPr>
                <p:nvPr/>
              </p:nvSpPr>
              <p:spPr bwMode="auto">
                <a:xfrm>
                  <a:off x="3120" y="2304"/>
                  <a:ext cx="144" cy="576"/>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26648" name="Line 24"/>
              <p:cNvSpPr>
                <a:spLocks noChangeShapeType="1"/>
              </p:cNvSpPr>
              <p:nvPr/>
            </p:nvSpPr>
            <p:spPr bwMode="auto">
              <a:xfrm>
                <a:off x="3443" y="1392"/>
                <a:ext cx="0" cy="96"/>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49" name="Text Box 25"/>
              <p:cNvSpPr txBox="1">
                <a:spLocks noChangeArrowheads="1"/>
              </p:cNvSpPr>
              <p:nvPr/>
            </p:nvSpPr>
            <p:spPr bwMode="auto">
              <a:xfrm>
                <a:off x="3216" y="1248"/>
                <a:ext cx="451"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ALUSrcA</a:t>
                </a:r>
              </a:p>
            </p:txBody>
          </p:sp>
        </p:grpSp>
        <p:grpSp>
          <p:nvGrpSpPr>
            <p:cNvPr id="26650" name="Group 26"/>
            <p:cNvGrpSpPr>
              <a:grpSpLocks/>
            </p:cNvGrpSpPr>
            <p:nvPr/>
          </p:nvGrpSpPr>
          <p:grpSpPr bwMode="auto">
            <a:xfrm>
              <a:off x="3696" y="2064"/>
              <a:ext cx="451" cy="823"/>
              <a:chOff x="3600" y="2256"/>
              <a:chExt cx="451" cy="823"/>
            </a:xfrm>
          </p:grpSpPr>
          <p:grpSp>
            <p:nvGrpSpPr>
              <p:cNvPr id="26651" name="Group 27"/>
              <p:cNvGrpSpPr>
                <a:grpSpLocks/>
              </p:cNvGrpSpPr>
              <p:nvPr/>
            </p:nvGrpSpPr>
            <p:grpSpPr bwMode="auto">
              <a:xfrm>
                <a:off x="3686" y="2256"/>
                <a:ext cx="154" cy="576"/>
                <a:chOff x="3686" y="2256"/>
                <a:chExt cx="154" cy="576"/>
              </a:xfrm>
            </p:grpSpPr>
            <p:sp>
              <p:nvSpPr>
                <p:cNvPr id="26652" name="AutoShape 28"/>
                <p:cNvSpPr>
                  <a:spLocks noChangeArrowheads="1"/>
                </p:cNvSpPr>
                <p:nvPr/>
              </p:nvSpPr>
              <p:spPr bwMode="auto">
                <a:xfrm>
                  <a:off x="3696" y="2256"/>
                  <a:ext cx="144" cy="576"/>
                </a:xfrm>
                <a:prstGeom prst="roundRect">
                  <a:avLst>
                    <a:gd name="adj" fmla="val 441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53" name="Text Box 29"/>
                <p:cNvSpPr txBox="1">
                  <a:spLocks noChangeArrowheads="1"/>
                </p:cNvSpPr>
                <p:nvPr/>
              </p:nvSpPr>
              <p:spPr bwMode="auto">
                <a:xfrm>
                  <a:off x="3686" y="2256"/>
                  <a:ext cx="116"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30000"/>
                    </a:lnSpc>
                  </a:pPr>
                  <a:r>
                    <a:rPr lang="en-US" altLang="en-US" sz="971">
                      <a:latin typeface="Arial" panose="020B0604020202020204" pitchFamily="34" charset="0"/>
                    </a:rPr>
                    <a:t>0</a:t>
                  </a:r>
                </a:p>
                <a:p>
                  <a:pPr>
                    <a:lnSpc>
                      <a:spcPct val="130000"/>
                    </a:lnSpc>
                  </a:pPr>
                  <a:r>
                    <a:rPr lang="en-US" altLang="en-US" sz="971">
                      <a:latin typeface="Arial" panose="020B0604020202020204" pitchFamily="34" charset="0"/>
                    </a:rPr>
                    <a:t>1</a:t>
                  </a:r>
                </a:p>
                <a:p>
                  <a:pPr>
                    <a:lnSpc>
                      <a:spcPct val="130000"/>
                    </a:lnSpc>
                  </a:pPr>
                  <a:r>
                    <a:rPr lang="en-US" altLang="en-US" sz="971">
                      <a:latin typeface="Arial" panose="020B0604020202020204" pitchFamily="34" charset="0"/>
                    </a:rPr>
                    <a:t>2</a:t>
                  </a:r>
                </a:p>
                <a:p>
                  <a:pPr>
                    <a:lnSpc>
                      <a:spcPct val="130000"/>
                    </a:lnSpc>
                  </a:pPr>
                  <a:r>
                    <a:rPr lang="en-US" altLang="en-US" sz="971">
                      <a:latin typeface="Arial" panose="020B0604020202020204" pitchFamily="34" charset="0"/>
                    </a:rPr>
                    <a:t>3</a:t>
                  </a:r>
                </a:p>
              </p:txBody>
            </p:sp>
          </p:grpSp>
          <p:sp>
            <p:nvSpPr>
              <p:cNvPr id="26654" name="Line 30"/>
              <p:cNvSpPr>
                <a:spLocks noChangeShapeType="1"/>
              </p:cNvSpPr>
              <p:nvPr/>
            </p:nvSpPr>
            <p:spPr bwMode="auto">
              <a:xfrm>
                <a:off x="3778" y="2832"/>
                <a:ext cx="0" cy="96"/>
              </a:xfrm>
              <a:prstGeom prst="line">
                <a:avLst/>
              </a:prstGeom>
              <a:noFill/>
              <a:ln w="1905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55" name="Text Box 31"/>
              <p:cNvSpPr txBox="1">
                <a:spLocks noChangeArrowheads="1"/>
              </p:cNvSpPr>
              <p:nvPr/>
            </p:nvSpPr>
            <p:spPr bwMode="auto">
              <a:xfrm>
                <a:off x="3600" y="2928"/>
                <a:ext cx="451"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ALUSrcB</a:t>
                </a:r>
              </a:p>
            </p:txBody>
          </p:sp>
        </p:grpSp>
        <p:grpSp>
          <p:nvGrpSpPr>
            <p:cNvPr id="26656" name="Group 32"/>
            <p:cNvGrpSpPr>
              <a:grpSpLocks/>
            </p:cNvGrpSpPr>
            <p:nvPr/>
          </p:nvGrpSpPr>
          <p:grpSpPr bwMode="auto">
            <a:xfrm>
              <a:off x="2448" y="1680"/>
              <a:ext cx="774" cy="976"/>
              <a:chOff x="1872" y="1872"/>
              <a:chExt cx="774" cy="976"/>
            </a:xfrm>
          </p:grpSpPr>
          <p:sp>
            <p:nvSpPr>
              <p:cNvPr id="26657" name="Text Box 33"/>
              <p:cNvSpPr txBox="1">
                <a:spLocks noChangeArrowheads="1"/>
              </p:cNvSpPr>
              <p:nvPr/>
            </p:nvSpPr>
            <p:spPr bwMode="auto">
              <a:xfrm>
                <a:off x="1872" y="1872"/>
                <a:ext cx="455"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register 1</a:t>
                </a:r>
              </a:p>
            </p:txBody>
          </p:sp>
          <p:sp>
            <p:nvSpPr>
              <p:cNvPr id="26658" name="Text Box 34"/>
              <p:cNvSpPr txBox="1">
                <a:spLocks noChangeArrowheads="1"/>
              </p:cNvSpPr>
              <p:nvPr/>
            </p:nvSpPr>
            <p:spPr bwMode="auto">
              <a:xfrm>
                <a:off x="1882" y="2123"/>
                <a:ext cx="455"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Read</a:t>
                </a:r>
              </a:p>
              <a:p>
                <a:r>
                  <a:rPr lang="en-US" altLang="en-US" sz="971">
                    <a:latin typeface="Arial" panose="020B0604020202020204" pitchFamily="34" charset="0"/>
                  </a:rPr>
                  <a:t>register 2</a:t>
                </a:r>
              </a:p>
            </p:txBody>
          </p:sp>
          <p:sp>
            <p:nvSpPr>
              <p:cNvPr id="26659" name="Text Box 35"/>
              <p:cNvSpPr txBox="1">
                <a:spLocks noChangeArrowheads="1"/>
              </p:cNvSpPr>
              <p:nvPr/>
            </p:nvSpPr>
            <p:spPr bwMode="auto">
              <a:xfrm>
                <a:off x="1882" y="2363"/>
                <a:ext cx="387"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register</a:t>
                </a:r>
              </a:p>
            </p:txBody>
          </p:sp>
          <p:sp>
            <p:nvSpPr>
              <p:cNvPr id="26660" name="Text Box 36"/>
              <p:cNvSpPr txBox="1">
                <a:spLocks noChangeArrowheads="1"/>
              </p:cNvSpPr>
              <p:nvPr/>
            </p:nvSpPr>
            <p:spPr bwMode="auto">
              <a:xfrm>
                <a:off x="1882" y="2603"/>
                <a:ext cx="30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sp>
            <p:nvSpPr>
              <p:cNvPr id="26661" name="Text Box 37"/>
              <p:cNvSpPr txBox="1">
                <a:spLocks noChangeArrowheads="1"/>
              </p:cNvSpPr>
              <p:nvPr/>
            </p:nvSpPr>
            <p:spPr bwMode="auto">
              <a:xfrm>
                <a:off x="2303" y="2208"/>
                <a:ext cx="343"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 2</a:t>
                </a:r>
              </a:p>
            </p:txBody>
          </p:sp>
          <p:sp>
            <p:nvSpPr>
              <p:cNvPr id="26662" name="Text Box 38"/>
              <p:cNvSpPr txBox="1">
                <a:spLocks noChangeArrowheads="1"/>
              </p:cNvSpPr>
              <p:nvPr/>
            </p:nvSpPr>
            <p:spPr bwMode="auto">
              <a:xfrm>
                <a:off x="2303" y="1872"/>
                <a:ext cx="343"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Read</a:t>
                </a:r>
              </a:p>
              <a:p>
                <a:pPr algn="r"/>
                <a:r>
                  <a:rPr lang="en-US" altLang="en-US" sz="971">
                    <a:latin typeface="Arial" panose="020B0604020202020204" pitchFamily="34" charset="0"/>
                  </a:rPr>
                  <a:t>data 1</a:t>
                </a:r>
              </a:p>
            </p:txBody>
          </p:sp>
          <p:sp>
            <p:nvSpPr>
              <p:cNvPr id="26663" name="Text Box 39"/>
              <p:cNvSpPr txBox="1">
                <a:spLocks noChangeArrowheads="1"/>
              </p:cNvSpPr>
              <p:nvPr/>
            </p:nvSpPr>
            <p:spPr bwMode="auto">
              <a:xfrm>
                <a:off x="2160" y="2640"/>
                <a:ext cx="485"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b="1">
                    <a:latin typeface="Arial" panose="020B0604020202020204" pitchFamily="34" charset="0"/>
                  </a:rPr>
                  <a:t>Registers</a:t>
                </a:r>
              </a:p>
            </p:txBody>
          </p:sp>
          <p:sp>
            <p:nvSpPr>
              <p:cNvPr id="26664" name="Rectangle 40"/>
              <p:cNvSpPr>
                <a:spLocks noChangeArrowheads="1"/>
              </p:cNvSpPr>
              <p:nvPr/>
            </p:nvSpPr>
            <p:spPr bwMode="auto">
              <a:xfrm>
                <a:off x="1882" y="1883"/>
                <a:ext cx="758" cy="9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grpSp>
          <p:nvGrpSpPr>
            <p:cNvPr id="26665" name="Group 41"/>
            <p:cNvGrpSpPr>
              <a:grpSpLocks/>
            </p:cNvGrpSpPr>
            <p:nvPr/>
          </p:nvGrpSpPr>
          <p:grpSpPr bwMode="auto">
            <a:xfrm>
              <a:off x="2592" y="1440"/>
              <a:ext cx="454" cy="240"/>
              <a:chOff x="2016" y="1632"/>
              <a:chExt cx="454" cy="240"/>
            </a:xfrm>
          </p:grpSpPr>
          <p:sp>
            <p:nvSpPr>
              <p:cNvPr id="26666" name="Line 42"/>
              <p:cNvSpPr>
                <a:spLocks noChangeShapeType="1"/>
              </p:cNvSpPr>
              <p:nvPr/>
            </p:nvSpPr>
            <p:spPr bwMode="auto">
              <a:xfrm>
                <a:off x="2256" y="1776"/>
                <a:ext cx="0" cy="96"/>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67" name="Text Box 43"/>
              <p:cNvSpPr txBox="1">
                <a:spLocks noChangeArrowheads="1"/>
              </p:cNvSpPr>
              <p:nvPr/>
            </p:nvSpPr>
            <p:spPr bwMode="auto">
              <a:xfrm>
                <a:off x="2016" y="1632"/>
                <a:ext cx="454"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RegWrite</a:t>
                </a:r>
              </a:p>
            </p:txBody>
          </p:sp>
        </p:grpSp>
        <p:grpSp>
          <p:nvGrpSpPr>
            <p:cNvPr id="26668" name="Group 44"/>
            <p:cNvGrpSpPr>
              <a:grpSpLocks/>
            </p:cNvGrpSpPr>
            <p:nvPr/>
          </p:nvGrpSpPr>
          <p:grpSpPr bwMode="auto">
            <a:xfrm>
              <a:off x="2591" y="2832"/>
              <a:ext cx="377" cy="480"/>
              <a:chOff x="2504" y="2976"/>
              <a:chExt cx="377" cy="480"/>
            </a:xfrm>
          </p:grpSpPr>
          <p:sp>
            <p:nvSpPr>
              <p:cNvPr id="26669" name="Text Box 45"/>
              <p:cNvSpPr txBox="1">
                <a:spLocks noChangeArrowheads="1"/>
              </p:cNvSpPr>
              <p:nvPr/>
            </p:nvSpPr>
            <p:spPr bwMode="auto">
              <a:xfrm>
                <a:off x="2504" y="3072"/>
                <a:ext cx="377"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Sign</a:t>
                </a:r>
              </a:p>
              <a:p>
                <a:pPr algn="ctr"/>
                <a:r>
                  <a:rPr lang="en-US" altLang="en-US" sz="971" b="1">
                    <a:latin typeface="Arial" panose="020B0604020202020204" pitchFamily="34" charset="0"/>
                  </a:rPr>
                  <a:t>extend</a:t>
                </a:r>
              </a:p>
            </p:txBody>
          </p:sp>
          <p:sp>
            <p:nvSpPr>
              <p:cNvPr id="26670" name="Oval 46"/>
              <p:cNvSpPr>
                <a:spLocks noChangeArrowheads="1"/>
              </p:cNvSpPr>
              <p:nvPr/>
            </p:nvSpPr>
            <p:spPr bwMode="auto">
              <a:xfrm>
                <a:off x="2544" y="2976"/>
                <a:ext cx="288" cy="48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grpSp>
          <p:nvGrpSpPr>
            <p:cNvPr id="26671" name="Group 47"/>
            <p:cNvGrpSpPr>
              <a:grpSpLocks/>
            </p:cNvGrpSpPr>
            <p:nvPr/>
          </p:nvGrpSpPr>
          <p:grpSpPr bwMode="auto">
            <a:xfrm>
              <a:off x="3120" y="2832"/>
              <a:ext cx="307" cy="480"/>
              <a:chOff x="3120" y="864"/>
              <a:chExt cx="307" cy="480"/>
            </a:xfrm>
          </p:grpSpPr>
          <p:sp>
            <p:nvSpPr>
              <p:cNvPr id="26672" name="Text Box 48"/>
              <p:cNvSpPr txBox="1">
                <a:spLocks noChangeArrowheads="1"/>
              </p:cNvSpPr>
              <p:nvPr/>
            </p:nvSpPr>
            <p:spPr bwMode="auto">
              <a:xfrm>
                <a:off x="3120" y="979"/>
                <a:ext cx="307"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Shift</a:t>
                </a:r>
              </a:p>
              <a:p>
                <a:pPr algn="ctr"/>
                <a:r>
                  <a:rPr lang="en-US" altLang="en-US" sz="971" b="1">
                    <a:latin typeface="Arial" panose="020B0604020202020204" pitchFamily="34" charset="0"/>
                  </a:rPr>
                  <a:t>left 2</a:t>
                </a:r>
              </a:p>
            </p:txBody>
          </p:sp>
          <p:sp>
            <p:nvSpPr>
              <p:cNvPr id="26673" name="Oval 49"/>
              <p:cNvSpPr>
                <a:spLocks noChangeArrowheads="1"/>
              </p:cNvSpPr>
              <p:nvPr/>
            </p:nvSpPr>
            <p:spPr bwMode="auto">
              <a:xfrm>
                <a:off x="3120" y="864"/>
                <a:ext cx="288" cy="48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grpSp>
          <p:nvGrpSpPr>
            <p:cNvPr id="26674" name="Group 50"/>
            <p:cNvGrpSpPr>
              <a:grpSpLocks/>
            </p:cNvGrpSpPr>
            <p:nvPr/>
          </p:nvGrpSpPr>
          <p:grpSpPr bwMode="auto">
            <a:xfrm>
              <a:off x="240" y="1056"/>
              <a:ext cx="230" cy="240"/>
              <a:chOff x="192" y="1248"/>
              <a:chExt cx="230" cy="240"/>
            </a:xfrm>
          </p:grpSpPr>
          <p:sp>
            <p:nvSpPr>
              <p:cNvPr id="26675" name="Text Box 51"/>
              <p:cNvSpPr txBox="1">
                <a:spLocks noChangeArrowheads="1"/>
              </p:cNvSpPr>
              <p:nvPr/>
            </p:nvSpPr>
            <p:spPr bwMode="auto">
              <a:xfrm>
                <a:off x="192" y="1295"/>
                <a:ext cx="230"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PC</a:t>
                </a:r>
              </a:p>
            </p:txBody>
          </p:sp>
          <p:sp>
            <p:nvSpPr>
              <p:cNvPr id="26676" name="Rectangle 52"/>
              <p:cNvSpPr>
                <a:spLocks noChangeArrowheads="1"/>
              </p:cNvSpPr>
              <p:nvPr/>
            </p:nvSpPr>
            <p:spPr bwMode="auto">
              <a:xfrm>
                <a:off x="192" y="1248"/>
                <a:ext cx="192"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26677" name="Line 53"/>
            <p:cNvSpPr>
              <a:spLocks noChangeShapeType="1"/>
            </p:cNvSpPr>
            <p:nvPr/>
          </p:nvSpPr>
          <p:spPr bwMode="auto">
            <a:xfrm>
              <a:off x="4800" y="2064"/>
              <a:ext cx="0" cy="144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78" name="Line 54"/>
            <p:cNvSpPr>
              <a:spLocks noChangeShapeType="1"/>
            </p:cNvSpPr>
            <p:nvPr/>
          </p:nvSpPr>
          <p:spPr bwMode="auto">
            <a:xfrm>
              <a:off x="3936" y="1728"/>
              <a:ext cx="14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79" name="Line 55"/>
            <p:cNvSpPr>
              <a:spLocks noChangeShapeType="1"/>
            </p:cNvSpPr>
            <p:nvPr/>
          </p:nvSpPr>
          <p:spPr bwMode="auto">
            <a:xfrm>
              <a:off x="3936" y="2208"/>
              <a:ext cx="14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80" name="Text Box 56"/>
            <p:cNvSpPr txBox="1">
              <a:spLocks noChangeArrowheads="1"/>
            </p:cNvSpPr>
            <p:nvPr/>
          </p:nvSpPr>
          <p:spPr bwMode="auto">
            <a:xfrm>
              <a:off x="3363" y="2208"/>
              <a:ext cx="163"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4</a:t>
              </a:r>
            </a:p>
          </p:txBody>
        </p:sp>
        <p:sp>
          <p:nvSpPr>
            <p:cNvPr id="26681" name="Line 57"/>
            <p:cNvSpPr>
              <a:spLocks noChangeShapeType="1"/>
            </p:cNvSpPr>
            <p:nvPr/>
          </p:nvSpPr>
          <p:spPr bwMode="auto">
            <a:xfrm>
              <a:off x="3216" y="2160"/>
              <a:ext cx="57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82" name="Line 58"/>
            <p:cNvSpPr>
              <a:spLocks noChangeShapeType="1"/>
            </p:cNvSpPr>
            <p:nvPr/>
          </p:nvSpPr>
          <p:spPr bwMode="auto">
            <a:xfrm>
              <a:off x="3504" y="2304"/>
              <a:ext cx="28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83" name="Line 59"/>
            <p:cNvSpPr>
              <a:spLocks noChangeShapeType="1"/>
            </p:cNvSpPr>
            <p:nvPr/>
          </p:nvSpPr>
          <p:spPr bwMode="auto">
            <a:xfrm>
              <a:off x="3216" y="1824"/>
              <a:ext cx="57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84" name="Line 60"/>
            <p:cNvSpPr>
              <a:spLocks noChangeShapeType="1"/>
            </p:cNvSpPr>
            <p:nvPr/>
          </p:nvSpPr>
          <p:spPr bwMode="auto">
            <a:xfrm>
              <a:off x="3504" y="2544"/>
              <a:ext cx="28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85" name="Line 61"/>
            <p:cNvSpPr>
              <a:spLocks noChangeShapeType="1"/>
            </p:cNvSpPr>
            <p:nvPr/>
          </p:nvSpPr>
          <p:spPr bwMode="auto">
            <a:xfrm>
              <a:off x="3312" y="2400"/>
              <a:ext cx="48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86" name="Line 62"/>
            <p:cNvSpPr>
              <a:spLocks noChangeShapeType="1"/>
            </p:cNvSpPr>
            <p:nvPr/>
          </p:nvSpPr>
          <p:spPr bwMode="auto">
            <a:xfrm>
              <a:off x="3408" y="3072"/>
              <a:ext cx="9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87" name="Line 63"/>
            <p:cNvSpPr>
              <a:spLocks noChangeShapeType="1"/>
            </p:cNvSpPr>
            <p:nvPr/>
          </p:nvSpPr>
          <p:spPr bwMode="auto">
            <a:xfrm>
              <a:off x="3504" y="2544"/>
              <a:ext cx="0" cy="52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88" name="Line 64"/>
            <p:cNvSpPr>
              <a:spLocks noChangeShapeType="1"/>
            </p:cNvSpPr>
            <p:nvPr/>
          </p:nvSpPr>
          <p:spPr bwMode="auto">
            <a:xfrm>
              <a:off x="3312" y="2400"/>
              <a:ext cx="0" cy="3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89" name="Line 65"/>
            <p:cNvSpPr>
              <a:spLocks noChangeShapeType="1"/>
            </p:cNvSpPr>
            <p:nvPr/>
          </p:nvSpPr>
          <p:spPr bwMode="auto">
            <a:xfrm>
              <a:off x="2928" y="3072"/>
              <a:ext cx="19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90" name="Line 66"/>
            <p:cNvSpPr>
              <a:spLocks noChangeShapeType="1"/>
            </p:cNvSpPr>
            <p:nvPr/>
          </p:nvSpPr>
          <p:spPr bwMode="auto">
            <a:xfrm>
              <a:off x="2976" y="2736"/>
              <a:ext cx="3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91" name="Line 67"/>
            <p:cNvSpPr>
              <a:spLocks noChangeShapeType="1"/>
            </p:cNvSpPr>
            <p:nvPr/>
          </p:nvSpPr>
          <p:spPr bwMode="auto">
            <a:xfrm>
              <a:off x="2976" y="2736"/>
              <a:ext cx="0" cy="3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92" name="Line 68"/>
            <p:cNvSpPr>
              <a:spLocks noChangeShapeType="1"/>
            </p:cNvSpPr>
            <p:nvPr/>
          </p:nvSpPr>
          <p:spPr bwMode="auto">
            <a:xfrm>
              <a:off x="1968" y="2016"/>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93" name="Line 69"/>
            <p:cNvSpPr>
              <a:spLocks noChangeShapeType="1"/>
            </p:cNvSpPr>
            <p:nvPr/>
          </p:nvSpPr>
          <p:spPr bwMode="auto">
            <a:xfrm>
              <a:off x="1920" y="177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94" name="Line 70"/>
            <p:cNvSpPr>
              <a:spLocks noChangeShapeType="1"/>
            </p:cNvSpPr>
            <p:nvPr/>
          </p:nvSpPr>
          <p:spPr bwMode="auto">
            <a:xfrm>
              <a:off x="2304" y="2544"/>
              <a:ext cx="14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95" name="Line 71"/>
            <p:cNvSpPr>
              <a:spLocks noChangeShapeType="1"/>
            </p:cNvSpPr>
            <p:nvPr/>
          </p:nvSpPr>
          <p:spPr bwMode="auto">
            <a:xfrm>
              <a:off x="2208" y="3024"/>
              <a:ext cx="9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96" name="Line 72"/>
            <p:cNvSpPr>
              <a:spLocks noChangeShapeType="1"/>
            </p:cNvSpPr>
            <p:nvPr/>
          </p:nvSpPr>
          <p:spPr bwMode="auto">
            <a:xfrm>
              <a:off x="2304" y="2544"/>
              <a:ext cx="0" cy="4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97" name="Line 73"/>
            <p:cNvSpPr>
              <a:spLocks noChangeShapeType="1"/>
            </p:cNvSpPr>
            <p:nvPr/>
          </p:nvSpPr>
          <p:spPr bwMode="auto">
            <a:xfrm>
              <a:off x="2256" y="2304"/>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98" name="Line 74"/>
            <p:cNvSpPr>
              <a:spLocks noChangeShapeType="1"/>
            </p:cNvSpPr>
            <p:nvPr/>
          </p:nvSpPr>
          <p:spPr bwMode="auto">
            <a:xfrm>
              <a:off x="1248" y="3216"/>
              <a:ext cx="8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699" name="Line 75"/>
            <p:cNvSpPr>
              <a:spLocks noChangeShapeType="1"/>
            </p:cNvSpPr>
            <p:nvPr/>
          </p:nvSpPr>
          <p:spPr bwMode="auto">
            <a:xfrm>
              <a:off x="1920" y="3504"/>
              <a:ext cx="288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00" name="Line 76"/>
            <p:cNvSpPr>
              <a:spLocks noChangeShapeType="1"/>
            </p:cNvSpPr>
            <p:nvPr/>
          </p:nvSpPr>
          <p:spPr bwMode="auto">
            <a:xfrm>
              <a:off x="1920" y="2832"/>
              <a:ext cx="14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01" name="Line 77"/>
            <p:cNvSpPr>
              <a:spLocks noChangeShapeType="1"/>
            </p:cNvSpPr>
            <p:nvPr/>
          </p:nvSpPr>
          <p:spPr bwMode="auto">
            <a:xfrm>
              <a:off x="1920" y="2832"/>
              <a:ext cx="0" cy="6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02" name="Line 78"/>
            <p:cNvSpPr>
              <a:spLocks noChangeShapeType="1"/>
            </p:cNvSpPr>
            <p:nvPr/>
          </p:nvSpPr>
          <p:spPr bwMode="auto">
            <a:xfrm>
              <a:off x="1248" y="2592"/>
              <a:ext cx="86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03" name="Line 79"/>
            <p:cNvSpPr>
              <a:spLocks noChangeShapeType="1"/>
            </p:cNvSpPr>
            <p:nvPr/>
          </p:nvSpPr>
          <p:spPr bwMode="auto">
            <a:xfrm>
              <a:off x="2448" y="3072"/>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04" name="Line 80"/>
            <p:cNvSpPr>
              <a:spLocks noChangeShapeType="1"/>
            </p:cNvSpPr>
            <p:nvPr/>
          </p:nvSpPr>
          <p:spPr bwMode="auto">
            <a:xfrm flipV="1">
              <a:off x="2448" y="268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05" name="Line 81"/>
            <p:cNvSpPr>
              <a:spLocks noChangeShapeType="1"/>
            </p:cNvSpPr>
            <p:nvPr/>
          </p:nvSpPr>
          <p:spPr bwMode="auto">
            <a:xfrm flipH="1">
              <a:off x="1248" y="2688"/>
              <a:ext cx="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06" name="Line 82"/>
            <p:cNvSpPr>
              <a:spLocks noChangeShapeType="1"/>
            </p:cNvSpPr>
            <p:nvPr/>
          </p:nvSpPr>
          <p:spPr bwMode="auto">
            <a:xfrm>
              <a:off x="1248" y="2496"/>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07" name="Line 83"/>
            <p:cNvSpPr>
              <a:spLocks noChangeShapeType="1"/>
            </p:cNvSpPr>
            <p:nvPr/>
          </p:nvSpPr>
          <p:spPr bwMode="auto">
            <a:xfrm flipV="1">
              <a:off x="1968" y="2016"/>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08" name="Line 84"/>
            <p:cNvSpPr>
              <a:spLocks noChangeShapeType="1"/>
            </p:cNvSpPr>
            <p:nvPr/>
          </p:nvSpPr>
          <p:spPr bwMode="auto">
            <a:xfrm>
              <a:off x="1968" y="2160"/>
              <a:ext cx="14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09" name="Line 85"/>
            <p:cNvSpPr>
              <a:spLocks noChangeShapeType="1"/>
            </p:cNvSpPr>
            <p:nvPr/>
          </p:nvSpPr>
          <p:spPr bwMode="auto">
            <a:xfrm>
              <a:off x="1248" y="2400"/>
              <a:ext cx="6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10" name="Line 86"/>
            <p:cNvSpPr>
              <a:spLocks noChangeShapeType="1"/>
            </p:cNvSpPr>
            <p:nvPr/>
          </p:nvSpPr>
          <p:spPr bwMode="auto">
            <a:xfrm flipV="1">
              <a:off x="1920" y="1776"/>
              <a:ext cx="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11" name="Line 87"/>
            <p:cNvSpPr>
              <a:spLocks noChangeShapeType="1"/>
            </p:cNvSpPr>
            <p:nvPr/>
          </p:nvSpPr>
          <p:spPr bwMode="auto">
            <a:xfrm>
              <a:off x="1248" y="2304"/>
              <a:ext cx="0" cy="9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12" name="Line 88"/>
            <p:cNvSpPr>
              <a:spLocks noChangeShapeType="1"/>
            </p:cNvSpPr>
            <p:nvPr/>
          </p:nvSpPr>
          <p:spPr bwMode="auto">
            <a:xfrm>
              <a:off x="336" y="1440"/>
              <a:ext cx="34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13" name="Line 89"/>
            <p:cNvSpPr>
              <a:spLocks noChangeShapeType="1"/>
            </p:cNvSpPr>
            <p:nvPr/>
          </p:nvSpPr>
          <p:spPr bwMode="auto">
            <a:xfrm>
              <a:off x="336" y="1296"/>
              <a:ext cx="0" cy="38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14" name="Line 90"/>
            <p:cNvSpPr>
              <a:spLocks noChangeShapeType="1"/>
            </p:cNvSpPr>
            <p:nvPr/>
          </p:nvSpPr>
          <p:spPr bwMode="auto">
            <a:xfrm>
              <a:off x="336" y="1680"/>
              <a:ext cx="144"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15" name="Line 91"/>
            <p:cNvSpPr>
              <a:spLocks noChangeShapeType="1"/>
            </p:cNvSpPr>
            <p:nvPr/>
          </p:nvSpPr>
          <p:spPr bwMode="auto">
            <a:xfrm>
              <a:off x="624" y="1680"/>
              <a:ext cx="144"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16" name="Line 92"/>
            <p:cNvSpPr>
              <a:spLocks noChangeShapeType="1"/>
            </p:cNvSpPr>
            <p:nvPr/>
          </p:nvSpPr>
          <p:spPr bwMode="auto">
            <a:xfrm>
              <a:off x="3600" y="2160"/>
              <a:ext cx="0" cy="12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17" name="Line 93"/>
            <p:cNvSpPr>
              <a:spLocks noChangeShapeType="1"/>
            </p:cNvSpPr>
            <p:nvPr/>
          </p:nvSpPr>
          <p:spPr bwMode="auto">
            <a:xfrm>
              <a:off x="624" y="3408"/>
              <a:ext cx="297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18" name="Line 94"/>
            <p:cNvSpPr>
              <a:spLocks noChangeShapeType="1"/>
            </p:cNvSpPr>
            <p:nvPr/>
          </p:nvSpPr>
          <p:spPr bwMode="auto">
            <a:xfrm>
              <a:off x="624" y="2208"/>
              <a:ext cx="0" cy="1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19" name="Line 95"/>
            <p:cNvSpPr>
              <a:spLocks noChangeShapeType="1"/>
            </p:cNvSpPr>
            <p:nvPr/>
          </p:nvSpPr>
          <p:spPr bwMode="auto">
            <a:xfrm>
              <a:off x="624" y="2208"/>
              <a:ext cx="14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20" name="Line 96"/>
            <p:cNvSpPr>
              <a:spLocks noChangeShapeType="1"/>
            </p:cNvSpPr>
            <p:nvPr/>
          </p:nvSpPr>
          <p:spPr bwMode="auto">
            <a:xfrm>
              <a:off x="4800" y="864"/>
              <a:ext cx="0" cy="1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21" name="Line 97"/>
            <p:cNvSpPr>
              <a:spLocks noChangeShapeType="1"/>
            </p:cNvSpPr>
            <p:nvPr/>
          </p:nvSpPr>
          <p:spPr bwMode="auto">
            <a:xfrm>
              <a:off x="288" y="864"/>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22" name="Line 98"/>
            <p:cNvSpPr>
              <a:spLocks noChangeShapeType="1"/>
            </p:cNvSpPr>
            <p:nvPr/>
          </p:nvSpPr>
          <p:spPr bwMode="auto">
            <a:xfrm>
              <a:off x="288" y="864"/>
              <a:ext cx="45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23" name="Line 99"/>
            <p:cNvSpPr>
              <a:spLocks noChangeShapeType="1"/>
            </p:cNvSpPr>
            <p:nvPr/>
          </p:nvSpPr>
          <p:spPr bwMode="auto">
            <a:xfrm>
              <a:off x="336" y="3504"/>
              <a:ext cx="1584"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24" name="Line 100"/>
            <p:cNvSpPr>
              <a:spLocks noChangeShapeType="1"/>
            </p:cNvSpPr>
            <p:nvPr/>
          </p:nvSpPr>
          <p:spPr bwMode="auto">
            <a:xfrm>
              <a:off x="336" y="2064"/>
              <a:ext cx="0" cy="144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25" name="Line 101"/>
            <p:cNvSpPr>
              <a:spLocks noChangeShapeType="1"/>
            </p:cNvSpPr>
            <p:nvPr/>
          </p:nvSpPr>
          <p:spPr bwMode="auto">
            <a:xfrm>
              <a:off x="336" y="2064"/>
              <a:ext cx="144"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nvGrpSpPr>
            <p:cNvPr id="26726" name="Group 102"/>
            <p:cNvGrpSpPr>
              <a:grpSpLocks/>
            </p:cNvGrpSpPr>
            <p:nvPr/>
          </p:nvGrpSpPr>
          <p:grpSpPr bwMode="auto">
            <a:xfrm>
              <a:off x="1968" y="1440"/>
              <a:ext cx="433" cy="1200"/>
              <a:chOff x="1920" y="1632"/>
              <a:chExt cx="433" cy="1200"/>
            </a:xfrm>
          </p:grpSpPr>
          <p:grpSp>
            <p:nvGrpSpPr>
              <p:cNvPr id="26727" name="Group 103"/>
              <p:cNvGrpSpPr>
                <a:grpSpLocks/>
              </p:cNvGrpSpPr>
              <p:nvPr/>
            </p:nvGrpSpPr>
            <p:grpSpPr bwMode="auto">
              <a:xfrm>
                <a:off x="2064" y="2256"/>
                <a:ext cx="185" cy="576"/>
                <a:chOff x="3113" y="2304"/>
                <a:chExt cx="185" cy="576"/>
              </a:xfrm>
            </p:grpSpPr>
            <p:sp>
              <p:nvSpPr>
                <p:cNvPr id="26728" name="Text Box 104"/>
                <p:cNvSpPr txBox="1">
                  <a:spLocks noChangeArrowheads="1"/>
                </p:cNvSpPr>
                <p:nvPr/>
              </p:nvSpPr>
              <p:spPr bwMode="auto">
                <a:xfrm>
                  <a:off x="3113" y="2311"/>
                  <a:ext cx="185" cy="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26729" name="AutoShape 105"/>
                <p:cNvSpPr>
                  <a:spLocks noChangeArrowheads="1"/>
                </p:cNvSpPr>
                <p:nvPr/>
              </p:nvSpPr>
              <p:spPr bwMode="auto">
                <a:xfrm>
                  <a:off x="3120" y="2304"/>
                  <a:ext cx="144" cy="576"/>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26730" name="Line 106"/>
              <p:cNvSpPr>
                <a:spLocks noChangeShapeType="1"/>
              </p:cNvSpPr>
              <p:nvPr/>
            </p:nvSpPr>
            <p:spPr bwMode="auto">
              <a:xfrm>
                <a:off x="2139" y="1783"/>
                <a:ext cx="0" cy="480"/>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31" name="Text Box 107"/>
              <p:cNvSpPr txBox="1">
                <a:spLocks noChangeArrowheads="1"/>
              </p:cNvSpPr>
              <p:nvPr/>
            </p:nvSpPr>
            <p:spPr bwMode="auto">
              <a:xfrm>
                <a:off x="1920" y="1632"/>
                <a:ext cx="433"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  RegDst</a:t>
                </a:r>
              </a:p>
            </p:txBody>
          </p:sp>
        </p:grpSp>
        <p:grpSp>
          <p:nvGrpSpPr>
            <p:cNvPr id="26732" name="Group 108"/>
            <p:cNvGrpSpPr>
              <a:grpSpLocks/>
            </p:cNvGrpSpPr>
            <p:nvPr/>
          </p:nvGrpSpPr>
          <p:grpSpPr bwMode="auto">
            <a:xfrm>
              <a:off x="1824" y="2736"/>
              <a:ext cx="585" cy="1015"/>
              <a:chOff x="1776" y="2928"/>
              <a:chExt cx="585" cy="1015"/>
            </a:xfrm>
          </p:grpSpPr>
          <p:grpSp>
            <p:nvGrpSpPr>
              <p:cNvPr id="26733" name="Group 109"/>
              <p:cNvGrpSpPr>
                <a:grpSpLocks/>
              </p:cNvGrpSpPr>
              <p:nvPr/>
            </p:nvGrpSpPr>
            <p:grpSpPr bwMode="auto">
              <a:xfrm>
                <a:off x="2016" y="2928"/>
                <a:ext cx="185" cy="576"/>
                <a:chOff x="3113" y="2304"/>
                <a:chExt cx="185" cy="576"/>
              </a:xfrm>
            </p:grpSpPr>
            <p:sp>
              <p:nvSpPr>
                <p:cNvPr id="26734" name="Text Box 110"/>
                <p:cNvSpPr txBox="1">
                  <a:spLocks noChangeArrowheads="1"/>
                </p:cNvSpPr>
                <p:nvPr/>
              </p:nvSpPr>
              <p:spPr bwMode="auto">
                <a:xfrm>
                  <a:off x="3113" y="2311"/>
                  <a:ext cx="185" cy="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0</a:t>
                  </a:r>
                </a:p>
                <a:p>
                  <a:pPr>
                    <a:spcBef>
                      <a:spcPct val="30000"/>
                    </a:spcBef>
                  </a:pPr>
                  <a:r>
                    <a:rPr lang="en-US" altLang="en-US" sz="971" b="1">
                      <a:latin typeface="Arial" panose="020B0604020202020204" pitchFamily="34" charset="0"/>
                    </a:rPr>
                    <a:t>M</a:t>
                  </a:r>
                </a:p>
                <a:p>
                  <a:pPr>
                    <a:lnSpc>
                      <a:spcPct val="90000"/>
                    </a:lnSpc>
                  </a:pPr>
                  <a:r>
                    <a:rPr lang="en-US" altLang="en-US" sz="971" b="1">
                      <a:latin typeface="Arial" panose="020B0604020202020204" pitchFamily="34" charset="0"/>
                    </a:rPr>
                    <a:t>u</a:t>
                  </a:r>
                </a:p>
                <a:p>
                  <a:pPr>
                    <a:lnSpc>
                      <a:spcPct val="90000"/>
                    </a:lnSpc>
                  </a:pPr>
                  <a:r>
                    <a:rPr lang="en-US" altLang="en-US" sz="971" b="1">
                      <a:latin typeface="Arial" panose="020B0604020202020204" pitchFamily="34" charset="0"/>
                    </a:rPr>
                    <a:t>x</a:t>
                  </a:r>
                </a:p>
                <a:p>
                  <a:pPr>
                    <a:spcBef>
                      <a:spcPct val="30000"/>
                    </a:spcBef>
                  </a:pPr>
                  <a:r>
                    <a:rPr lang="en-US" altLang="en-US" sz="971">
                      <a:latin typeface="Arial" panose="020B0604020202020204" pitchFamily="34" charset="0"/>
                    </a:rPr>
                    <a:t>1</a:t>
                  </a:r>
                </a:p>
              </p:txBody>
            </p:sp>
            <p:sp>
              <p:nvSpPr>
                <p:cNvPr id="26735" name="AutoShape 111"/>
                <p:cNvSpPr>
                  <a:spLocks noChangeArrowheads="1"/>
                </p:cNvSpPr>
                <p:nvPr/>
              </p:nvSpPr>
              <p:spPr bwMode="auto">
                <a:xfrm>
                  <a:off x="3120" y="2304"/>
                  <a:ext cx="144" cy="576"/>
                </a:xfrm>
                <a:prstGeom prst="roundRect">
                  <a:avLst>
                    <a:gd name="adj"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p:sp>
            <p:nvSpPr>
              <p:cNvPr id="26736" name="Line 112"/>
              <p:cNvSpPr>
                <a:spLocks noChangeShapeType="1"/>
              </p:cNvSpPr>
              <p:nvPr/>
            </p:nvSpPr>
            <p:spPr bwMode="auto">
              <a:xfrm>
                <a:off x="2099" y="3504"/>
                <a:ext cx="0" cy="28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37" name="Text Box 113"/>
              <p:cNvSpPr txBox="1">
                <a:spLocks noChangeArrowheads="1"/>
              </p:cNvSpPr>
              <p:nvPr/>
            </p:nvSpPr>
            <p:spPr bwMode="auto">
              <a:xfrm>
                <a:off x="1776" y="3792"/>
                <a:ext cx="585"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  MemToReg</a:t>
                </a:r>
              </a:p>
            </p:txBody>
          </p:sp>
        </p:grpSp>
        <p:sp>
          <p:nvSpPr>
            <p:cNvPr id="26738" name="Text Box 114"/>
            <p:cNvSpPr txBox="1">
              <a:spLocks noChangeArrowheads="1"/>
            </p:cNvSpPr>
            <p:nvPr/>
          </p:nvSpPr>
          <p:spPr bwMode="auto">
            <a:xfrm>
              <a:off x="480" y="1591"/>
              <a:ext cx="185" cy="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00"/>
                  </a:solidFill>
                  <a:latin typeface="Arial" panose="020B0604020202020204" pitchFamily="34" charset="0"/>
                </a:rPr>
                <a:t>0</a:t>
              </a:r>
            </a:p>
            <a:p>
              <a:pPr>
                <a:spcBef>
                  <a:spcPct val="30000"/>
                </a:spcBef>
              </a:pPr>
              <a:r>
                <a:rPr lang="en-US" altLang="en-US" sz="971" b="1">
                  <a:solidFill>
                    <a:srgbClr val="FF0000"/>
                  </a:solidFill>
                  <a:latin typeface="Arial" panose="020B0604020202020204" pitchFamily="34" charset="0"/>
                </a:rPr>
                <a:t>M</a:t>
              </a:r>
            </a:p>
            <a:p>
              <a:pPr>
                <a:lnSpc>
                  <a:spcPct val="90000"/>
                </a:lnSpc>
              </a:pPr>
              <a:r>
                <a:rPr lang="en-US" altLang="en-US" sz="971" b="1">
                  <a:solidFill>
                    <a:srgbClr val="FF0000"/>
                  </a:solidFill>
                  <a:latin typeface="Arial" panose="020B0604020202020204" pitchFamily="34" charset="0"/>
                </a:rPr>
                <a:t>u</a:t>
              </a:r>
            </a:p>
            <a:p>
              <a:pPr>
                <a:lnSpc>
                  <a:spcPct val="90000"/>
                </a:lnSpc>
              </a:pPr>
              <a:r>
                <a:rPr lang="en-US" altLang="en-US" sz="971" b="1">
                  <a:solidFill>
                    <a:srgbClr val="FF0000"/>
                  </a:solidFill>
                  <a:latin typeface="Arial" panose="020B0604020202020204" pitchFamily="34" charset="0"/>
                </a:rPr>
                <a:t>x</a:t>
              </a:r>
            </a:p>
            <a:p>
              <a:pPr>
                <a:spcBef>
                  <a:spcPct val="30000"/>
                </a:spcBef>
              </a:pPr>
              <a:r>
                <a:rPr lang="en-US" altLang="en-US" sz="971">
                  <a:solidFill>
                    <a:srgbClr val="FF0000"/>
                  </a:solidFill>
                  <a:latin typeface="Arial" panose="020B0604020202020204" pitchFamily="34" charset="0"/>
                </a:rPr>
                <a:t>1</a:t>
              </a:r>
            </a:p>
          </p:txBody>
        </p:sp>
        <p:sp>
          <p:nvSpPr>
            <p:cNvPr id="26739" name="AutoShape 115"/>
            <p:cNvSpPr>
              <a:spLocks noChangeArrowheads="1"/>
            </p:cNvSpPr>
            <p:nvPr/>
          </p:nvSpPr>
          <p:spPr bwMode="auto">
            <a:xfrm>
              <a:off x="487" y="1584"/>
              <a:ext cx="144" cy="576"/>
            </a:xfrm>
            <a:prstGeom prst="roundRect">
              <a:avLst>
                <a:gd name="adj" fmla="val 50000"/>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40" name="Line 116"/>
            <p:cNvSpPr>
              <a:spLocks noChangeShapeType="1"/>
            </p:cNvSpPr>
            <p:nvPr/>
          </p:nvSpPr>
          <p:spPr bwMode="auto">
            <a:xfrm>
              <a:off x="562" y="1344"/>
              <a:ext cx="0" cy="24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41" name="Text Box 117"/>
            <p:cNvSpPr txBox="1">
              <a:spLocks noChangeArrowheads="1"/>
            </p:cNvSpPr>
            <p:nvPr/>
          </p:nvSpPr>
          <p:spPr bwMode="auto">
            <a:xfrm>
              <a:off x="432" y="1200"/>
              <a:ext cx="271"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FF0000"/>
                  </a:solidFill>
                  <a:latin typeface="Arial" panose="020B0604020202020204" pitchFamily="34" charset="0"/>
                </a:rPr>
                <a:t>IorD</a:t>
              </a:r>
              <a:endParaRPr lang="en-US" altLang="en-US" sz="971">
                <a:solidFill>
                  <a:srgbClr val="3333FF"/>
                </a:solidFill>
                <a:latin typeface="Arial" panose="020B0604020202020204" pitchFamily="34" charset="0"/>
              </a:endParaRPr>
            </a:p>
          </p:txBody>
        </p:sp>
        <p:grpSp>
          <p:nvGrpSpPr>
            <p:cNvPr id="26742" name="Group 118"/>
            <p:cNvGrpSpPr>
              <a:grpSpLocks/>
            </p:cNvGrpSpPr>
            <p:nvPr/>
          </p:nvGrpSpPr>
          <p:grpSpPr bwMode="auto">
            <a:xfrm>
              <a:off x="768" y="1584"/>
              <a:ext cx="588" cy="725"/>
              <a:chOff x="384" y="2208"/>
              <a:chExt cx="588" cy="725"/>
            </a:xfrm>
          </p:grpSpPr>
          <p:sp>
            <p:nvSpPr>
              <p:cNvPr id="26743" name="Text Box 119"/>
              <p:cNvSpPr txBox="1">
                <a:spLocks noChangeArrowheads="1"/>
              </p:cNvSpPr>
              <p:nvPr/>
            </p:nvSpPr>
            <p:spPr bwMode="auto">
              <a:xfrm>
                <a:off x="384" y="2208"/>
                <a:ext cx="414"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Address</a:t>
                </a:r>
              </a:p>
            </p:txBody>
          </p:sp>
          <p:sp>
            <p:nvSpPr>
              <p:cNvPr id="26744" name="Text Box 120"/>
              <p:cNvSpPr txBox="1">
                <a:spLocks noChangeArrowheads="1"/>
              </p:cNvSpPr>
              <p:nvPr/>
            </p:nvSpPr>
            <p:spPr bwMode="auto">
              <a:xfrm>
                <a:off x="481" y="2448"/>
                <a:ext cx="427"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971" b="1">
                    <a:latin typeface="Arial" panose="020B0604020202020204" pitchFamily="34" charset="0"/>
                  </a:rPr>
                  <a:t>Memory</a:t>
                </a:r>
              </a:p>
            </p:txBody>
          </p:sp>
          <p:sp>
            <p:nvSpPr>
              <p:cNvPr id="26745" name="Text Box 121"/>
              <p:cNvSpPr txBox="1">
                <a:spLocks noChangeArrowheads="1"/>
              </p:cNvSpPr>
              <p:nvPr/>
            </p:nvSpPr>
            <p:spPr bwMode="auto">
              <a:xfrm>
                <a:off x="674" y="2688"/>
                <a:ext cx="298"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971">
                    <a:latin typeface="Arial" panose="020B0604020202020204" pitchFamily="34" charset="0"/>
                  </a:rPr>
                  <a:t>Mem</a:t>
                </a:r>
              </a:p>
              <a:p>
                <a:pPr algn="r"/>
                <a:r>
                  <a:rPr lang="en-US" altLang="en-US" sz="971">
                    <a:latin typeface="Arial" panose="020B0604020202020204" pitchFamily="34" charset="0"/>
                  </a:rPr>
                  <a:t>Data</a:t>
                </a:r>
              </a:p>
            </p:txBody>
          </p:sp>
          <p:sp>
            <p:nvSpPr>
              <p:cNvPr id="26746" name="Rectangle 122"/>
              <p:cNvSpPr>
                <a:spLocks noChangeArrowheads="1"/>
              </p:cNvSpPr>
              <p:nvPr/>
            </p:nvSpPr>
            <p:spPr bwMode="auto">
              <a:xfrm>
                <a:off x="384" y="2208"/>
                <a:ext cx="576" cy="7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47" name="Text Box 123"/>
              <p:cNvSpPr txBox="1">
                <a:spLocks noChangeArrowheads="1"/>
              </p:cNvSpPr>
              <p:nvPr/>
            </p:nvSpPr>
            <p:spPr bwMode="auto">
              <a:xfrm>
                <a:off x="384" y="2688"/>
                <a:ext cx="30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latin typeface="Arial" panose="020B0604020202020204" pitchFamily="34" charset="0"/>
                  </a:rPr>
                  <a:t>Write</a:t>
                </a:r>
              </a:p>
              <a:p>
                <a:r>
                  <a:rPr lang="en-US" altLang="en-US" sz="971">
                    <a:latin typeface="Arial" panose="020B0604020202020204" pitchFamily="34" charset="0"/>
                  </a:rPr>
                  <a:t>data</a:t>
                </a:r>
              </a:p>
            </p:txBody>
          </p:sp>
        </p:grpSp>
        <p:sp>
          <p:nvSpPr>
            <p:cNvPr id="26748" name="Line 124"/>
            <p:cNvSpPr>
              <a:spLocks noChangeShapeType="1"/>
            </p:cNvSpPr>
            <p:nvPr/>
          </p:nvSpPr>
          <p:spPr bwMode="auto">
            <a:xfrm>
              <a:off x="1056" y="1344"/>
              <a:ext cx="0" cy="240"/>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49" name="Line 125"/>
            <p:cNvSpPr>
              <a:spLocks noChangeShapeType="1"/>
            </p:cNvSpPr>
            <p:nvPr/>
          </p:nvSpPr>
          <p:spPr bwMode="auto">
            <a:xfrm>
              <a:off x="1056" y="2304"/>
              <a:ext cx="0" cy="96"/>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50" name="Text Box 126"/>
            <p:cNvSpPr txBox="1">
              <a:spLocks noChangeArrowheads="1"/>
            </p:cNvSpPr>
            <p:nvPr/>
          </p:nvSpPr>
          <p:spPr bwMode="auto">
            <a:xfrm>
              <a:off x="816" y="1200"/>
              <a:ext cx="490"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MemRead</a:t>
              </a:r>
            </a:p>
          </p:txBody>
        </p:sp>
        <p:sp>
          <p:nvSpPr>
            <p:cNvPr id="26751" name="Text Box 127"/>
            <p:cNvSpPr txBox="1">
              <a:spLocks noChangeArrowheads="1"/>
            </p:cNvSpPr>
            <p:nvPr/>
          </p:nvSpPr>
          <p:spPr bwMode="auto">
            <a:xfrm>
              <a:off x="768" y="2400"/>
              <a:ext cx="486"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MemWrite</a:t>
              </a:r>
            </a:p>
          </p:txBody>
        </p:sp>
        <p:sp>
          <p:nvSpPr>
            <p:cNvPr id="26752" name="Text Box 128"/>
            <p:cNvSpPr txBox="1">
              <a:spLocks noChangeArrowheads="1"/>
            </p:cNvSpPr>
            <p:nvPr/>
          </p:nvSpPr>
          <p:spPr bwMode="auto">
            <a:xfrm>
              <a:off x="192" y="624"/>
              <a:ext cx="418"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71">
                  <a:solidFill>
                    <a:srgbClr val="3333FF"/>
                  </a:solidFill>
                  <a:latin typeface="Arial" panose="020B0604020202020204" pitchFamily="34" charset="0"/>
                </a:rPr>
                <a:t>PCWrite</a:t>
              </a:r>
            </a:p>
          </p:txBody>
        </p:sp>
        <p:sp>
          <p:nvSpPr>
            <p:cNvPr id="26753" name="Line 129"/>
            <p:cNvSpPr>
              <a:spLocks noChangeShapeType="1"/>
            </p:cNvSpPr>
            <p:nvPr/>
          </p:nvSpPr>
          <p:spPr bwMode="auto">
            <a:xfrm>
              <a:off x="384" y="768"/>
              <a:ext cx="0" cy="28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54" name="Oval 130"/>
            <p:cNvSpPr>
              <a:spLocks noChangeArrowheads="1"/>
            </p:cNvSpPr>
            <p:nvPr/>
          </p:nvSpPr>
          <p:spPr bwMode="auto">
            <a:xfrm>
              <a:off x="2954" y="3041"/>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55" name="Oval 131"/>
            <p:cNvSpPr>
              <a:spLocks noChangeArrowheads="1"/>
            </p:cNvSpPr>
            <p:nvPr/>
          </p:nvSpPr>
          <p:spPr bwMode="auto">
            <a:xfrm>
              <a:off x="3574" y="213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56" name="Oval 132"/>
            <p:cNvSpPr>
              <a:spLocks noChangeArrowheads="1"/>
            </p:cNvSpPr>
            <p:nvPr/>
          </p:nvSpPr>
          <p:spPr bwMode="auto">
            <a:xfrm>
              <a:off x="4772" y="2038"/>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57" name="Oval 133"/>
            <p:cNvSpPr>
              <a:spLocks noChangeArrowheads="1"/>
            </p:cNvSpPr>
            <p:nvPr/>
          </p:nvSpPr>
          <p:spPr bwMode="auto">
            <a:xfrm>
              <a:off x="310" y="1416"/>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58" name="Oval 134"/>
            <p:cNvSpPr>
              <a:spLocks noChangeArrowheads="1"/>
            </p:cNvSpPr>
            <p:nvPr/>
          </p:nvSpPr>
          <p:spPr bwMode="auto">
            <a:xfrm>
              <a:off x="1220" y="2664"/>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59" name="Oval 135"/>
            <p:cNvSpPr>
              <a:spLocks noChangeArrowheads="1"/>
            </p:cNvSpPr>
            <p:nvPr/>
          </p:nvSpPr>
          <p:spPr bwMode="auto">
            <a:xfrm>
              <a:off x="1896" y="3471"/>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60" name="Oval 136"/>
            <p:cNvSpPr>
              <a:spLocks noChangeArrowheads="1"/>
            </p:cNvSpPr>
            <p:nvPr/>
          </p:nvSpPr>
          <p:spPr bwMode="auto">
            <a:xfrm>
              <a:off x="1226" y="2567"/>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896" tIns="44948" rIns="89896" bIns="44948" anchor="ct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en-US" sz="2382"/>
            </a:p>
          </p:txBody>
        </p:sp>
        <p:sp>
          <p:nvSpPr>
            <p:cNvPr id="26761" name="Oval 137"/>
            <p:cNvSpPr>
              <a:spLocks noChangeArrowheads="1"/>
            </p:cNvSpPr>
            <p:nvPr/>
          </p:nvSpPr>
          <p:spPr bwMode="auto">
            <a:xfrm>
              <a:off x="1226" y="2463"/>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62" name="Oval 138"/>
            <p:cNvSpPr>
              <a:spLocks noChangeArrowheads="1"/>
            </p:cNvSpPr>
            <p:nvPr/>
          </p:nvSpPr>
          <p:spPr bwMode="auto">
            <a:xfrm>
              <a:off x="1225" y="2365"/>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sp>
          <p:nvSpPr>
            <p:cNvPr id="26763" name="Oval 139"/>
            <p:cNvSpPr>
              <a:spLocks noChangeArrowheads="1"/>
            </p:cNvSpPr>
            <p:nvPr/>
          </p:nvSpPr>
          <p:spPr bwMode="auto">
            <a:xfrm>
              <a:off x="1947" y="213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588"/>
            </a:p>
          </p:txBody>
        </p:sp>
      </p:grpSp>
      <mc:AlternateContent xmlns:mc="http://schemas.openxmlformats.org/markup-compatibility/2006" xmlns:p14="http://schemas.microsoft.com/office/powerpoint/2010/main">
        <mc:Choice Requires="p14">
          <p:contentPart p14:bwMode="auto" r:id="rId2">
            <p14:nvContentPartPr>
              <p14:cNvPr id="26764" name="Ink 140"/>
              <p14:cNvContentPartPr>
                <a14:cpLocks xmlns:a14="http://schemas.microsoft.com/office/drawing/2010/main" noRot="1" noChangeAspect="1" noEditPoints="1" noChangeArrowheads="1" noChangeShapeType="1"/>
              </p14:cNvContentPartPr>
              <p14:nvPr/>
            </p14:nvContentPartPr>
            <p14:xfrm>
              <a:off x="2890931" y="1949824"/>
              <a:ext cx="366993" cy="351585"/>
            </p14:xfrm>
          </p:contentPart>
        </mc:Choice>
        <mc:Fallback xmlns="">
          <p:pic>
            <p:nvPicPr>
              <p:cNvPr id="26764" name="Ink 140"/>
              <p:cNvPicPr>
                <a:picLocks noRot="1" noChangeAspect="1" noEditPoints="1" noChangeArrowheads="1" noChangeShapeType="1"/>
              </p:cNvPicPr>
              <p:nvPr/>
            </p:nvPicPr>
            <p:blipFill>
              <a:blip r:embed="rId3"/>
              <a:stretch>
                <a:fillRect/>
              </a:stretch>
            </p:blipFill>
            <p:spPr>
              <a:xfrm>
                <a:off x="2881558" y="1940448"/>
                <a:ext cx="385739" cy="37033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765" name="Ink 141"/>
              <p14:cNvContentPartPr>
                <a14:cpLocks xmlns:a14="http://schemas.microsoft.com/office/drawing/2010/main" noRot="1" noChangeAspect="1" noEditPoints="1" noChangeArrowheads="1" noChangeShapeType="1"/>
              </p14:cNvContentPartPr>
              <p14:nvPr/>
            </p14:nvContentPartPr>
            <p14:xfrm>
              <a:off x="9068173" y="2984967"/>
              <a:ext cx="4202" cy="11206"/>
            </p14:xfrm>
          </p:contentPart>
        </mc:Choice>
        <mc:Fallback xmlns="">
          <p:pic>
            <p:nvPicPr>
              <p:cNvPr id="26765" name="Ink 141"/>
              <p:cNvPicPr>
                <a:picLocks noRot="1" noChangeAspect="1" noEditPoints="1" noChangeArrowheads="1" noChangeShapeType="1"/>
              </p:cNvPicPr>
              <p:nvPr/>
            </p:nvPicPr>
            <p:blipFill>
              <a:blip r:embed="rId5"/>
              <a:stretch>
                <a:fillRect/>
              </a:stretch>
            </p:blipFill>
            <p:spPr>
              <a:xfrm>
                <a:off x="9059069" y="2975568"/>
                <a:ext cx="22411" cy="3000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766" name="Ink 142"/>
              <p14:cNvContentPartPr>
                <a14:cpLocks xmlns:a14="http://schemas.microsoft.com/office/drawing/2010/main" noRot="1" noChangeAspect="1" noEditPoints="1" noChangeArrowheads="1" noChangeShapeType="1"/>
              </p14:cNvContentPartPr>
              <p14:nvPr/>
            </p14:nvContentPartPr>
            <p14:xfrm>
              <a:off x="8083456" y="2767853"/>
              <a:ext cx="1401" cy="1401"/>
            </p14:xfrm>
          </p:contentPart>
        </mc:Choice>
        <mc:Fallback xmlns="">
          <p:pic>
            <p:nvPicPr>
              <p:cNvPr id="26766" name="Ink 142"/>
              <p:cNvPicPr>
                <a:picLocks noRot="1" noChangeAspect="1" noEditPoints="1" noChangeArrowheads="1" noChangeShapeType="1"/>
              </p:cNvPicPr>
              <p:nvPr/>
            </p:nvPicPr>
            <p:blipFill>
              <a:blip r:embed="rId7"/>
              <a:stretch>
                <a:fillRect/>
              </a:stretch>
            </p:blipFill>
            <p:spPr>
              <a:xfrm>
                <a:off x="8047030" y="2731427"/>
                <a:ext cx="74253" cy="7425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767" name="Ink 143"/>
              <p14:cNvContentPartPr>
                <a14:cpLocks xmlns:a14="http://schemas.microsoft.com/office/drawing/2010/main" noRot="1" noChangeAspect="1" noEditPoints="1" noChangeArrowheads="1" noChangeShapeType="1"/>
              </p14:cNvContentPartPr>
              <p14:nvPr/>
            </p14:nvContentPartPr>
            <p14:xfrm>
              <a:off x="8114272" y="3549463"/>
              <a:ext cx="7004" cy="18210"/>
            </p14:xfrm>
          </p:contentPart>
        </mc:Choice>
        <mc:Fallback xmlns="">
          <p:pic>
            <p:nvPicPr>
              <p:cNvPr id="26767" name="Ink 143"/>
              <p:cNvPicPr>
                <a:picLocks noRot="1" noChangeAspect="1" noEditPoints="1" noChangeArrowheads="1" noChangeShapeType="1"/>
              </p:cNvPicPr>
              <p:nvPr/>
            </p:nvPicPr>
            <p:blipFill>
              <a:blip r:embed="rId9"/>
              <a:stretch>
                <a:fillRect/>
              </a:stretch>
            </p:blipFill>
            <p:spPr>
              <a:xfrm>
                <a:off x="8104688" y="3540179"/>
                <a:ext cx="26173" cy="36777"/>
              </a:xfrm>
              <a:prstGeom prst="rect">
                <a:avLst/>
              </a:prstGeom>
            </p:spPr>
          </p:pic>
        </mc:Fallback>
      </mc:AlternateContent>
    </p:spTree>
    <p:extLst>
      <p:ext uri="{BB962C8B-B14F-4D97-AF65-F5344CB8AC3E}">
        <p14:creationId xmlns:p14="http://schemas.microsoft.com/office/powerpoint/2010/main" val="607968781"/>
      </p:ext>
    </p:extLst>
  </p:cSld>
  <p:clrMapOvr>
    <a:masterClrMapping/>
  </p:clrMapOvr>
  <p:timing>
    <p:tnLst>
      <p:par>
        <p:cTn id="1" dur="indefinite" restart="never" nodeType="tmRoot"/>
      </p:par>
    </p:tnLst>
  </p:timing>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GaneshTemplate</Template>
  <TotalTime>22883</TotalTime>
  <Words>2238</Words>
  <Application>Microsoft Office PowerPoint</Application>
  <PresentationFormat>Custom</PresentationFormat>
  <Paragraphs>749</Paragraphs>
  <Slides>45</Slides>
  <Notes>10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47" baseType="lpstr">
      <vt:lpstr>GaneshTemplate</vt:lpstr>
      <vt:lpstr>MSDraw.Drawing.8.2</vt:lpstr>
      <vt:lpstr>15CSE301  Computer Organization and Architecture</vt:lpstr>
      <vt:lpstr>RECAP</vt:lpstr>
      <vt:lpstr>Single-cycle Implementation Notes</vt:lpstr>
      <vt:lpstr>14.1  A Multicycle Implementation</vt:lpstr>
      <vt:lpstr>Single-Cycle vs. Multicycle MicroMIPS</vt:lpstr>
      <vt:lpstr>Multicycle Datapath Approach</vt:lpstr>
      <vt:lpstr>Multicycle Approach</vt:lpstr>
      <vt:lpstr>Multicycle Approach</vt:lpstr>
      <vt:lpstr>The new memory setup highlighted</vt:lpstr>
      <vt:lpstr>Multicycle Datapath</vt:lpstr>
      <vt:lpstr>Intermediate registers</vt:lpstr>
      <vt:lpstr>The final multicycle datapath</vt:lpstr>
      <vt:lpstr>Register write control signals</vt:lpstr>
      <vt:lpstr>Summary of Multicycle Datapath</vt:lpstr>
      <vt:lpstr>Breaking instructions into steps</vt:lpstr>
      <vt:lpstr>Breaking instructions into steps</vt:lpstr>
      <vt:lpstr>Step 1:  Instruction Fetch &amp; PC Increment (IF)</vt:lpstr>
      <vt:lpstr>Step 2:  Instruction Decode and Register Fetch (ID)</vt:lpstr>
      <vt:lpstr>Step 3: Execution, Address Computation or Branch Completion        (EX)</vt:lpstr>
      <vt:lpstr>Step 4: Memory access or R-type Instruction Completion (MEM)</vt:lpstr>
      <vt:lpstr>Step 5: Memory Read Completion (WB)</vt:lpstr>
      <vt:lpstr>Summary of Instruction Execution</vt:lpstr>
      <vt:lpstr>Multicycle Execution Step (1): Instruction Fetch</vt:lpstr>
      <vt:lpstr>Multicycle Execution Step (2): Instruction Decode &amp; Register Fetch</vt:lpstr>
      <vt:lpstr>Multicycle Execution Step (3): Memory Reference Instructions</vt:lpstr>
      <vt:lpstr>Multicycle Execution Step (3): ALU Instruction (R-Type)</vt:lpstr>
      <vt:lpstr>Multicycle Execution Step (3): Branch Instructions</vt:lpstr>
      <vt:lpstr>Multicycle Execution Step (3): Jump Instruction</vt:lpstr>
      <vt:lpstr>Multicycle Execution Step (4): Memory Access - Read (lw)</vt:lpstr>
      <vt:lpstr>Multicycle Execution Step (4): Memory Access - Write (sw)</vt:lpstr>
      <vt:lpstr>Multicycle Execution Step (4): ALU Instruction (R-Type)</vt:lpstr>
      <vt:lpstr>Multicycle Execution Step (5): Memory Read Completion (lw)</vt:lpstr>
      <vt:lpstr>Multicycle Datapath with Control I</vt:lpstr>
      <vt:lpstr>Multicycle Datapath with Control II</vt:lpstr>
      <vt:lpstr>Multicycle Control Step (1): Fetch</vt:lpstr>
      <vt:lpstr>Multicycle Control Step (2): Instruction Decode &amp; Register Fetch</vt:lpstr>
      <vt:lpstr>Multicycle Control Step (3): Memory Reference Instructions</vt:lpstr>
      <vt:lpstr>Multicycle Control Step (3): ALU Instruction (R-Type)</vt:lpstr>
      <vt:lpstr>Multicycle Control Step (3): Branch Instructions</vt:lpstr>
      <vt:lpstr>Multicycle Execution Step (3): Jump Instruction</vt:lpstr>
      <vt:lpstr>Multicycle Control Step (4): Memory Access - Read (lw)</vt:lpstr>
      <vt:lpstr>Multicycle Execution Steps (4) Memory Access - Write (sw)</vt:lpstr>
      <vt:lpstr>Multicycle Control Step (4): ALU Instruction (R-Type)</vt:lpstr>
      <vt:lpstr>Multicycle Execution Steps (5) Memory Read Completion (lw)</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Dr. Ganesh Neelakanta Iyer</cp:lastModifiedBy>
  <cp:revision>262</cp:revision>
  <dcterms:created xsi:type="dcterms:W3CDTF">2018-06-04T08:25:54Z</dcterms:created>
  <dcterms:modified xsi:type="dcterms:W3CDTF">2019-07-24T08:25:58Z</dcterms:modified>
</cp:coreProperties>
</file>